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77" r:id="rId2"/>
    <p:sldId id="257" r:id="rId3"/>
    <p:sldId id="258" r:id="rId4"/>
    <p:sldId id="260" r:id="rId5"/>
    <p:sldId id="261" r:id="rId6"/>
    <p:sldId id="262" r:id="rId7"/>
    <p:sldId id="265" r:id="rId8"/>
    <p:sldId id="267" r:id="rId9"/>
    <p:sldId id="268" r:id="rId10"/>
    <p:sldId id="271" r:id="rId11"/>
    <p:sldId id="275" r:id="rId12"/>
    <p:sldId id="272" r:id="rId13"/>
    <p:sldId id="273" r:id="rId14"/>
    <p:sldId id="276" r:id="rId15"/>
    <p:sldId id="274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4F8E9-B7E5-44EE-A22A-C1725DEBAAD5}" type="datetimeFigureOut">
              <a:rPr lang="cs-CZ" smtClean="0"/>
              <a:pPr/>
              <a:t>1.2.2017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BA17C-6247-479C-9F84-8A8C28A35FB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A118D-7940-438E-841F-365EC9024F6C}" type="datetimeFigureOut">
              <a:rPr lang="cs-CZ" smtClean="0"/>
              <a:pPr/>
              <a:t>1.2.2017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900D9-7E73-45F9-82D7-A1AA82AEBF9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900D9-7E73-45F9-82D7-A1AA82AEBF9A}" type="slidenum">
              <a:rPr lang="cs-CZ" smtClean="0"/>
              <a:pPr/>
              <a:t>1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AE35-6BC7-4ABF-B9D5-91B58973F617}" type="datetime1">
              <a:rPr lang="cs-CZ" smtClean="0"/>
              <a:pPr/>
              <a:t>1.2.2017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5A61025-5681-4DB5-ADCC-B6124C78FD1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9BB6-D077-4738-A063-FC874BF4B722}" type="datetime1">
              <a:rPr lang="cs-CZ" smtClean="0"/>
              <a:pPr/>
              <a:t>1.2.2017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1025-5681-4DB5-ADCC-B6124C78FD1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79AA-EB92-4D6A-B73A-18681397A4C2}" type="datetime1">
              <a:rPr lang="cs-CZ" smtClean="0"/>
              <a:pPr/>
              <a:t>1.2.2017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1025-5681-4DB5-ADCC-B6124C78FD1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8641-AAAB-45B7-9622-1F5615010F7A}" type="datetime1">
              <a:rPr lang="cs-CZ" smtClean="0"/>
              <a:pPr/>
              <a:t>1.2.2017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1025-5681-4DB5-ADCC-B6124C78FD1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06AD-553F-4C2C-85BC-3A580520172C}" type="datetime1">
              <a:rPr lang="cs-CZ" smtClean="0"/>
              <a:pPr/>
              <a:t>1.2.2017</a:t>
            </a:fld>
            <a:endParaRPr lang="cs-CZ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A61025-5681-4DB5-ADCC-B6124C78FD1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D61E-A610-4C0A-925F-80CB117D86ED}" type="datetime1">
              <a:rPr lang="cs-CZ" smtClean="0"/>
              <a:pPr/>
              <a:t>1.2.2017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1025-5681-4DB5-ADCC-B6124C78FD1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1673-3922-4A13-9098-CDA3F3CB3370}" type="datetime1">
              <a:rPr lang="cs-CZ" smtClean="0"/>
              <a:pPr/>
              <a:t>1.2.2017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1025-5681-4DB5-ADCC-B6124C78FD1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6D145-39D2-4813-906E-236815AE01B4}" type="datetime1">
              <a:rPr lang="cs-CZ" smtClean="0"/>
              <a:pPr/>
              <a:t>1.2.2017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1025-5681-4DB5-ADCC-B6124C78FD1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7F4E-90D3-4793-A7F1-770D4735D7FF}" type="datetime1">
              <a:rPr lang="cs-CZ" smtClean="0"/>
              <a:pPr/>
              <a:t>1.2.2017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1025-5681-4DB5-ADCC-B6124C78FD1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F7BC-93D5-431F-BB48-EA481F36F82F}" type="datetime1">
              <a:rPr lang="cs-CZ" smtClean="0"/>
              <a:pPr/>
              <a:t>1.2.2017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1025-5681-4DB5-ADCC-B6124C78FD1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F1DB-5813-4F67-A76B-3489FFA663E4}" type="datetime1">
              <a:rPr lang="cs-CZ" smtClean="0"/>
              <a:pPr/>
              <a:t>1.2.2017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5A61025-5681-4DB5-ADCC-B6124C78FD1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2C1FDF4-D987-413D-B1B9-F03358388AEC}" type="datetime1">
              <a:rPr lang="cs-CZ" smtClean="0"/>
              <a:pPr/>
              <a:t>1.2.2017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5A61025-5681-4DB5-ADCC-B6124C78FD1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je\Desktop\20170120_143746.jpg"/>
          <p:cNvPicPr>
            <a:picLocks noChangeAspect="1" noChangeArrowheads="1"/>
          </p:cNvPicPr>
          <p:nvPr/>
        </p:nvPicPr>
        <p:blipFill>
          <a:blip r:embed="rId3" cstate="print">
            <a:lum bright="33000" contrast="-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1682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VYSOKÁ ŠKOLA TECHNICKÁ A EKONOMICKÁ V ČESKÝCH BUDĚJOVICÍCH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Ústav technicko - technologický</a:t>
            </a:r>
            <a:br>
              <a:rPr lang="cs-CZ" sz="1600" dirty="0" smtClean="0">
                <a:solidFill>
                  <a:schemeClr val="tx1"/>
                </a:solidFill>
              </a:rPr>
            </a:b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412776"/>
            <a:ext cx="7848872" cy="5040560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sz="4000" dirty="0" smtClean="0"/>
              <a:t>ZHODNOCENÍ EFEKTIVNOSTI DOTAČNÍCH TITULŮ                 V AKCIOVÉ SPOLEČNOSTI JIHOSTROJ a.s.</a:t>
            </a:r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r>
              <a:rPr lang="cs-CZ" sz="1800" dirty="0" smtClean="0"/>
              <a:t>AUTOR PRÁCE:	 	Bc. Hana Kašparová, DiS.</a:t>
            </a:r>
          </a:p>
          <a:p>
            <a:r>
              <a:rPr lang="cs-CZ" sz="1800" dirty="0" smtClean="0"/>
              <a:t>VEDOUCÍ PRÁCE:	Ing. Radka Vaníčková, PhD.</a:t>
            </a:r>
          </a:p>
          <a:p>
            <a:r>
              <a:rPr lang="cs-CZ" sz="1800" dirty="0" smtClean="0"/>
              <a:t>OPONENT PRÁCE: 	Ing. Jan </a:t>
            </a:r>
            <a:r>
              <a:rPr lang="cs-CZ" sz="1800" dirty="0" smtClean="0"/>
              <a:t>Kříha</a:t>
            </a:r>
            <a:endParaRPr lang="cs-CZ" sz="1800" dirty="0" smtClean="0"/>
          </a:p>
          <a:p>
            <a:r>
              <a:rPr lang="cs-CZ" sz="1800" dirty="0" smtClean="0"/>
              <a:t>ČESKÉ BUDĚJOVICE, ÚNOR 2017</a:t>
            </a:r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227377" y="5885497"/>
            <a:ext cx="1315721" cy="365125"/>
          </a:xfrm>
        </p:spPr>
        <p:txBody>
          <a:bodyPr/>
          <a:lstStyle/>
          <a:p>
            <a:fld id="{65A61025-5681-4DB5-ADCC-B6124C78FD1C}" type="slidenum">
              <a:rPr lang="cs-CZ" smtClean="0"/>
              <a:pPr/>
              <a:t>1</a:t>
            </a:fld>
            <a:endParaRPr lang="cs-CZ" dirty="0"/>
          </a:p>
        </p:txBody>
      </p:sp>
      <p:pic>
        <p:nvPicPr>
          <p:cNvPr id="7" name="Picture 2" descr="C:\Users\Hovorka\Pictures\Logo_vste.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64096" cy="86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1404074"/>
          </a:xfrm>
        </p:spPr>
        <p:txBody>
          <a:bodyPr>
            <a:noAutofit/>
          </a:bodyPr>
          <a:lstStyle/>
          <a:p>
            <a:r>
              <a:rPr lang="cs-CZ" sz="4000" u="sng" dirty="0" smtClean="0">
                <a:solidFill>
                  <a:srgbClr val="002060"/>
                </a:solidFill>
              </a:rPr>
              <a:t>ÚSPORY ELEKTRICKÉ         A TEPELNÉ ENERGIE</a:t>
            </a:r>
            <a:endParaRPr lang="cs-CZ" sz="4000" u="sng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075240" cy="4713387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endParaRPr lang="cs-CZ" b="1" dirty="0" smtClean="0"/>
          </a:p>
          <a:p>
            <a:pPr marL="342900" indent="-342900" algn="just">
              <a:buFont typeface="Wingdings" pitchFamily="2" charset="2"/>
              <a:buChar char="v"/>
            </a:pPr>
            <a:r>
              <a:rPr lang="cs-CZ" dirty="0" smtClean="0"/>
              <a:t>P</a:t>
            </a:r>
            <a:r>
              <a:rPr lang="cs-CZ" dirty="0" smtClean="0"/>
              <a:t>ředpoklad </a:t>
            </a:r>
            <a:r>
              <a:rPr lang="cs-CZ" dirty="0" smtClean="0"/>
              <a:t>EA – celkové snížení emisí CO</a:t>
            </a:r>
            <a:r>
              <a:rPr lang="cs-CZ" baseline="-25000" dirty="0" smtClean="0"/>
              <a:t>2</a:t>
            </a:r>
            <a:r>
              <a:rPr lang="cs-CZ" dirty="0" smtClean="0"/>
              <a:t> ve výši 1917 </a:t>
            </a:r>
            <a:r>
              <a:rPr lang="cs-CZ" dirty="0" smtClean="0"/>
              <a:t>t/rok</a:t>
            </a:r>
            <a:endParaRPr lang="cs-CZ" dirty="0" smtClean="0"/>
          </a:p>
          <a:p>
            <a:pPr marL="342900" indent="-342900" algn="just">
              <a:buFont typeface="Wingdings" pitchFamily="2" charset="2"/>
              <a:buChar char="v"/>
            </a:pPr>
            <a:r>
              <a:rPr lang="cs-CZ" dirty="0" smtClean="0"/>
              <a:t>P</a:t>
            </a:r>
            <a:r>
              <a:rPr lang="cs-CZ" dirty="0" smtClean="0"/>
              <a:t>ředpoklad </a:t>
            </a:r>
            <a:r>
              <a:rPr lang="cs-CZ" dirty="0" smtClean="0"/>
              <a:t>EA - celková energetická úspora 7665 </a:t>
            </a:r>
            <a:r>
              <a:rPr lang="cs-CZ" dirty="0" smtClean="0"/>
              <a:t>GJ/rok</a:t>
            </a:r>
            <a:endParaRPr lang="cs-CZ" dirty="0" smtClean="0"/>
          </a:p>
          <a:p>
            <a:pPr marL="342900" indent="-342900" algn="just">
              <a:buFont typeface="Wingdings" pitchFamily="2" charset="2"/>
              <a:buChar char="v"/>
            </a:pPr>
            <a:r>
              <a:rPr lang="cs-CZ" dirty="0" smtClean="0"/>
              <a:t>S</a:t>
            </a:r>
            <a:r>
              <a:rPr lang="cs-CZ" dirty="0" smtClean="0"/>
              <a:t>kutečné </a:t>
            </a:r>
            <a:r>
              <a:rPr lang="cs-CZ" dirty="0" smtClean="0"/>
              <a:t>úspory pro elektrickou energii 503 </a:t>
            </a:r>
            <a:r>
              <a:rPr lang="cs-CZ" dirty="0" smtClean="0"/>
              <a:t>MWh</a:t>
            </a:r>
            <a:endParaRPr lang="cs-CZ" dirty="0" smtClean="0"/>
          </a:p>
          <a:p>
            <a:pPr marL="342900" indent="-342900" algn="just">
              <a:buFont typeface="Wingdings" pitchFamily="2" charset="2"/>
              <a:buChar char="v"/>
            </a:pPr>
            <a:r>
              <a:rPr lang="cs-CZ" dirty="0" smtClean="0"/>
              <a:t>S</a:t>
            </a:r>
            <a:r>
              <a:rPr lang="cs-CZ" dirty="0" smtClean="0"/>
              <a:t>kutečné </a:t>
            </a:r>
            <a:r>
              <a:rPr lang="cs-CZ" dirty="0" smtClean="0"/>
              <a:t>úspory pro zemní plyn 6150,7 </a:t>
            </a:r>
            <a:r>
              <a:rPr lang="cs-CZ" dirty="0" smtClean="0"/>
              <a:t>MWh</a:t>
            </a:r>
            <a:endParaRPr lang="cs-CZ" dirty="0" smtClean="0"/>
          </a:p>
          <a:p>
            <a:pPr marL="342900" indent="-342900" algn="just">
              <a:buFont typeface="Wingdings" pitchFamily="2" charset="2"/>
              <a:buChar char="v"/>
            </a:pPr>
            <a:endParaRPr lang="cs-CZ" sz="2800" dirty="0" smtClean="0"/>
          </a:p>
          <a:p>
            <a:pPr marL="0" lvl="2" indent="0">
              <a:buNone/>
            </a:pPr>
            <a:endParaRPr lang="cs-CZ" b="1" dirty="0"/>
          </a:p>
          <a:p>
            <a:pPr marL="0" lvl="2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C:\Users\Moje\Desktop\Výstřižek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789040"/>
            <a:ext cx="417646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227377" y="5885497"/>
            <a:ext cx="1315721" cy="365125"/>
          </a:xfrm>
        </p:spPr>
        <p:txBody>
          <a:bodyPr/>
          <a:lstStyle/>
          <a:p>
            <a:fld id="{65A61025-5681-4DB5-ADCC-B6124C78FD1C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34727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044034"/>
          </a:xfrm>
        </p:spPr>
        <p:txBody>
          <a:bodyPr>
            <a:normAutofit/>
          </a:bodyPr>
          <a:lstStyle/>
          <a:p>
            <a:r>
              <a:rPr lang="cs-CZ" sz="4000" u="sng" dirty="0">
                <a:solidFill>
                  <a:srgbClr val="002060"/>
                </a:solidFill>
              </a:rPr>
              <a:t>NÁVRHY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075240" cy="4929411"/>
          </a:xfrm>
        </p:spPr>
        <p:txBody>
          <a:bodyPr/>
          <a:lstStyle/>
          <a:p>
            <a:endParaRPr lang="cs-CZ" sz="1800" dirty="0" smtClean="0">
              <a:solidFill>
                <a:schemeClr val="accent1"/>
              </a:solidFill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cs-CZ" sz="2800" dirty="0" smtClean="0"/>
              <a:t>V</a:t>
            </a:r>
            <a:r>
              <a:rPr lang="cs-CZ" sz="2800" dirty="0" smtClean="0"/>
              <a:t>ětší </a:t>
            </a:r>
            <a:r>
              <a:rPr lang="cs-CZ" sz="2800" dirty="0" smtClean="0"/>
              <a:t>zaměření na předinvestiční fázi  </a:t>
            </a:r>
            <a:r>
              <a:rPr lang="cs-CZ" sz="2800" dirty="0" smtClean="0"/>
              <a:t> projektové přípravy.</a:t>
            </a:r>
            <a:endParaRPr lang="cs-CZ" sz="2800" dirty="0" smtClean="0"/>
          </a:p>
          <a:p>
            <a:pPr marL="285750" indent="-285750" algn="just">
              <a:buFont typeface="Wingdings" pitchFamily="2" charset="2"/>
              <a:buChar char="v"/>
            </a:pPr>
            <a:endParaRPr lang="cs-CZ" sz="2800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cs-CZ" sz="2800" dirty="0" smtClean="0"/>
              <a:t>P</a:t>
            </a:r>
            <a:r>
              <a:rPr lang="cs-CZ" sz="2800" dirty="0" smtClean="0"/>
              <a:t>rovádět </a:t>
            </a:r>
            <a:r>
              <a:rPr lang="cs-CZ" sz="2800" dirty="0" smtClean="0"/>
              <a:t>opatření navržená v dalších energetických auditech, např. řešit zateplení a osvětlení v ostatních objektech a plošné zateplení střech objektů </a:t>
            </a:r>
            <a:r>
              <a:rPr lang="cs-CZ" sz="2800" dirty="0" smtClean="0"/>
              <a:t>závodu.</a:t>
            </a:r>
            <a:endParaRPr lang="cs-CZ" sz="2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7377" y="5885497"/>
            <a:ext cx="1315721" cy="365125"/>
          </a:xfrm>
        </p:spPr>
        <p:txBody>
          <a:bodyPr/>
          <a:lstStyle/>
          <a:p>
            <a:fld id="{65A61025-5681-4DB5-ADCC-B6124C78FD1C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56307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00018"/>
          </a:xfrm>
        </p:spPr>
        <p:txBody>
          <a:bodyPr>
            <a:normAutofit/>
          </a:bodyPr>
          <a:lstStyle/>
          <a:p>
            <a:r>
              <a:rPr lang="cs-CZ" sz="4000" u="sng" dirty="0" smtClean="0">
                <a:solidFill>
                  <a:srgbClr val="002060"/>
                </a:solidFill>
              </a:rPr>
              <a:t>ZÁVĚR</a:t>
            </a:r>
            <a:endParaRPr lang="cs-CZ" sz="4000" u="sng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7931224" cy="4373563"/>
          </a:xfrm>
        </p:spPr>
        <p:txBody>
          <a:bodyPr/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cs-CZ" dirty="0" smtClean="0"/>
              <a:t>Cíl práce byl splněn. 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cs-CZ" dirty="0" smtClean="0"/>
          </a:p>
          <a:p>
            <a:pPr marL="342900" indent="-342900" algn="just">
              <a:buFont typeface="Wingdings" pitchFamily="2" charset="2"/>
              <a:buChar char="v"/>
            </a:pPr>
            <a:r>
              <a:rPr lang="cs-CZ" dirty="0" smtClean="0"/>
              <a:t>Byly získány relevantní informace v oblasti dotační politiky     a zároveň nové zkušenosti s hodnocením efektivnosti investic.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cs-CZ" dirty="0" smtClean="0"/>
          </a:p>
          <a:p>
            <a:pPr marL="342900" indent="-342900" algn="just">
              <a:buFont typeface="Wingdings" pitchFamily="2" charset="2"/>
              <a:buChar char="v"/>
            </a:pPr>
            <a:r>
              <a:rPr lang="cs-CZ" dirty="0" smtClean="0"/>
              <a:t>Byla navržena opatření, která by snížila spotřebu elektrické energie a zvýšila environmentální efekt v rámci ČR i EU          v budoucích letech.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7377" y="5885497"/>
            <a:ext cx="1315721" cy="365125"/>
          </a:xfrm>
        </p:spPr>
        <p:txBody>
          <a:bodyPr/>
          <a:lstStyle/>
          <a:p>
            <a:fld id="{65A61025-5681-4DB5-ADCC-B6124C78FD1C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58894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99176" cy="1476082"/>
          </a:xfrm>
        </p:spPr>
        <p:txBody>
          <a:bodyPr>
            <a:noAutofit/>
          </a:bodyPr>
          <a:lstStyle/>
          <a:p>
            <a:r>
              <a:rPr lang="cs-CZ" sz="4000" u="sng" dirty="0" smtClean="0">
                <a:solidFill>
                  <a:srgbClr val="002060"/>
                </a:solidFill>
              </a:rPr>
              <a:t>OTÁZKA </a:t>
            </a:r>
            <a:r>
              <a:rPr lang="cs-CZ" sz="4000" u="sng" dirty="0" smtClean="0">
                <a:solidFill>
                  <a:srgbClr val="002060"/>
                </a:solidFill>
              </a:rPr>
              <a:t>od vedoucího DIPLOMOVÉ práce</a:t>
            </a:r>
            <a:endParaRPr lang="cs-CZ" sz="4000" u="sng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147248" cy="4137323"/>
          </a:xfrm>
        </p:spPr>
        <p:txBody>
          <a:bodyPr>
            <a:normAutofit/>
          </a:bodyPr>
          <a:lstStyle/>
          <a:p>
            <a:pPr marL="457200" indent="-457200" algn="just"/>
            <a:r>
              <a:rPr lang="cs-CZ" sz="2800" dirty="0" smtClean="0"/>
              <a:t>	Vysvětlete </a:t>
            </a:r>
            <a:r>
              <a:rPr lang="cs-CZ" sz="2800" dirty="0" smtClean="0"/>
              <a:t>záměr, který citujete v závěru DP</a:t>
            </a:r>
            <a:r>
              <a:rPr lang="cs-CZ" sz="2800" dirty="0" smtClean="0"/>
              <a:t>.</a:t>
            </a:r>
          </a:p>
          <a:p>
            <a:pPr marL="457200" indent="-457200" algn="just"/>
            <a:endParaRPr lang="cs-CZ" sz="2800" dirty="0" smtClean="0"/>
          </a:p>
          <a:p>
            <a:pPr marL="457200" indent="-457200" algn="just"/>
            <a:r>
              <a:rPr lang="cs-CZ" sz="2800" dirty="0" smtClean="0"/>
              <a:t>	„</a:t>
            </a:r>
            <a:r>
              <a:rPr lang="cs-CZ" sz="2800" dirty="0" smtClean="0"/>
              <a:t>Z výčtu pozitivních dopadů s </a:t>
            </a:r>
            <a:r>
              <a:rPr lang="cs-CZ" sz="2800" dirty="0" smtClean="0"/>
              <a:t>využitím dotačních </a:t>
            </a:r>
            <a:r>
              <a:rPr lang="cs-CZ" sz="2800" dirty="0" smtClean="0"/>
              <a:t>programů si bude moci Jihostroj a.s. zvýšit zaměstnanost či více finančně odměnit stávající zaměstnance.“</a:t>
            </a:r>
            <a:endParaRPr lang="cs-CZ" sz="28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7377" y="5885497"/>
            <a:ext cx="1315721" cy="365125"/>
          </a:xfrm>
        </p:spPr>
        <p:txBody>
          <a:bodyPr/>
          <a:lstStyle/>
          <a:p>
            <a:fld id="{65A61025-5681-4DB5-ADCC-B6124C78FD1C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7771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1404074"/>
          </a:xfrm>
        </p:spPr>
        <p:txBody>
          <a:bodyPr>
            <a:noAutofit/>
          </a:bodyPr>
          <a:lstStyle/>
          <a:p>
            <a:r>
              <a:rPr lang="cs-CZ" sz="4000" u="sng" dirty="0" smtClean="0">
                <a:solidFill>
                  <a:srgbClr val="002060"/>
                </a:solidFill>
              </a:rPr>
              <a:t>OTÁZKA </a:t>
            </a:r>
            <a:r>
              <a:rPr lang="cs-CZ" sz="4000" u="sng" dirty="0">
                <a:solidFill>
                  <a:srgbClr val="002060"/>
                </a:solidFill>
              </a:rPr>
              <a:t>od </a:t>
            </a:r>
            <a:r>
              <a:rPr lang="cs-CZ" sz="4000" u="sng" dirty="0" smtClean="0">
                <a:solidFill>
                  <a:srgbClr val="002060"/>
                </a:solidFill>
              </a:rPr>
              <a:t>OPONENTA DIPLOMOVÉ práce</a:t>
            </a:r>
            <a:endParaRPr lang="cs-CZ" sz="4000" u="sng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7859216" cy="4209331"/>
          </a:xfrm>
        </p:spPr>
        <p:txBody>
          <a:bodyPr>
            <a:normAutofit/>
          </a:bodyPr>
          <a:lstStyle/>
          <a:p>
            <a:pPr marL="457200" indent="-457200" algn="just"/>
            <a:r>
              <a:rPr lang="cs-CZ" sz="2800" dirty="0" smtClean="0"/>
              <a:t>	Definujte základní rizika projektu PES vzhledem k citaci v závěru DP.</a:t>
            </a:r>
            <a:endParaRPr lang="cs-CZ" sz="2800" dirty="0" smtClean="0"/>
          </a:p>
          <a:p>
            <a:pPr marL="457200" indent="-457200" algn="just"/>
            <a:endParaRPr lang="cs-CZ" sz="2800" dirty="0" smtClean="0"/>
          </a:p>
          <a:p>
            <a:pPr marL="457200" indent="-457200" algn="just"/>
            <a:r>
              <a:rPr lang="cs-CZ" sz="2800" dirty="0" smtClean="0"/>
              <a:t> </a:t>
            </a:r>
            <a:r>
              <a:rPr lang="cs-CZ" sz="2800" dirty="0" smtClean="0"/>
              <a:t>  </a:t>
            </a:r>
            <a:r>
              <a:rPr lang="cs-CZ" sz="2800" dirty="0" smtClean="0"/>
              <a:t>„</a:t>
            </a:r>
            <a:r>
              <a:rPr lang="cs-CZ" sz="2800" dirty="0" smtClean="0"/>
              <a:t>Pokud Jihostroj a.s. dotaci získá, dojde                ke snížení investiční náročnosti projektu </a:t>
            </a:r>
            <a:r>
              <a:rPr lang="cs-CZ" sz="2800" dirty="0" smtClean="0"/>
              <a:t>   a </a:t>
            </a:r>
            <a:r>
              <a:rPr lang="cs-CZ" sz="2800" dirty="0" smtClean="0"/>
              <a:t>s tím spojená rizikovost projektu.“</a:t>
            </a:r>
            <a:endParaRPr lang="cs-CZ" sz="28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7377" y="5885497"/>
            <a:ext cx="1315721" cy="365125"/>
          </a:xfrm>
        </p:spPr>
        <p:txBody>
          <a:bodyPr/>
          <a:lstStyle/>
          <a:p>
            <a:fld id="{65A61025-5681-4DB5-ADCC-B6124C78FD1C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83139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/>
          </a:bodyPr>
          <a:lstStyle/>
          <a:p>
            <a:r>
              <a:rPr lang="cs-CZ" sz="4800" dirty="0" smtClean="0">
                <a:solidFill>
                  <a:srgbClr val="002060"/>
                </a:solidFill>
              </a:rPr>
              <a:t>DĚKUJI ZA POZORNOST</a:t>
            </a:r>
            <a:endParaRPr lang="cs-CZ" sz="4800" dirty="0">
              <a:solidFill>
                <a:srgbClr val="00206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7377" y="5885497"/>
            <a:ext cx="1315721" cy="365125"/>
          </a:xfrm>
        </p:spPr>
        <p:txBody>
          <a:bodyPr/>
          <a:lstStyle/>
          <a:p>
            <a:fld id="{65A61025-5681-4DB5-ADCC-B6124C78FD1C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8560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1296144"/>
          </a:xfrm>
        </p:spPr>
        <p:txBody>
          <a:bodyPr>
            <a:noAutofit/>
          </a:bodyPr>
          <a:lstStyle/>
          <a:p>
            <a:r>
              <a:rPr lang="cs-CZ" sz="4000" u="sng" dirty="0" smtClean="0">
                <a:solidFill>
                  <a:srgbClr val="002060"/>
                </a:solidFill>
              </a:rPr>
              <a:t>MOTIVACE A DŮVODY                K ŘEŠENÍ DANÉHO PROBLÉMU</a:t>
            </a:r>
            <a:endParaRPr lang="cs-CZ" sz="4000" u="sng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147248" cy="3417243"/>
          </a:xfrm>
        </p:spPr>
        <p:txBody>
          <a:bodyPr/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cs-CZ" sz="2800" dirty="0" smtClean="0"/>
              <a:t>Osobní </a:t>
            </a:r>
            <a:r>
              <a:rPr lang="cs-CZ" sz="2800" dirty="0" smtClean="0"/>
              <a:t>zájem o danou </a:t>
            </a:r>
            <a:r>
              <a:rPr lang="cs-CZ" sz="2800" dirty="0" smtClean="0"/>
              <a:t>problematiku.</a:t>
            </a:r>
            <a:endParaRPr lang="cs-CZ" sz="2800" dirty="0" smtClean="0"/>
          </a:p>
          <a:p>
            <a:pPr marL="342900" indent="-342900" algn="just">
              <a:buFont typeface="Wingdings" pitchFamily="2" charset="2"/>
              <a:buChar char="v"/>
            </a:pPr>
            <a:endParaRPr lang="cs-CZ" sz="2800" dirty="0" smtClean="0"/>
          </a:p>
          <a:p>
            <a:pPr marL="342900" indent="-342900" algn="just">
              <a:buFont typeface="Wingdings" pitchFamily="2" charset="2"/>
              <a:buChar char="v"/>
            </a:pPr>
            <a:r>
              <a:rPr lang="cs-CZ" sz="2800" dirty="0" smtClean="0"/>
              <a:t>V</a:t>
            </a:r>
            <a:r>
              <a:rPr lang="cs-CZ" sz="2800" dirty="0" smtClean="0"/>
              <a:t>yužití </a:t>
            </a:r>
            <a:r>
              <a:rPr lang="cs-CZ" sz="2800" dirty="0" smtClean="0"/>
              <a:t>znalostí o této problematice při  čerpání dotací ze strukturálních </a:t>
            </a:r>
            <a:r>
              <a:rPr lang="cs-CZ" sz="2800" dirty="0" smtClean="0"/>
              <a:t>fondů.</a:t>
            </a:r>
            <a:endParaRPr lang="cs-CZ" sz="2800" dirty="0" smtClean="0"/>
          </a:p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7377" y="5885497"/>
            <a:ext cx="1315721" cy="365125"/>
          </a:xfrm>
        </p:spPr>
        <p:txBody>
          <a:bodyPr/>
          <a:lstStyle/>
          <a:p>
            <a:fld id="{65A61025-5681-4DB5-ADCC-B6124C78FD1C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22827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72026"/>
          </a:xfrm>
        </p:spPr>
        <p:txBody>
          <a:bodyPr>
            <a:normAutofit/>
          </a:bodyPr>
          <a:lstStyle/>
          <a:p>
            <a:r>
              <a:rPr lang="cs-CZ" sz="4000" u="sng" dirty="0" smtClean="0">
                <a:solidFill>
                  <a:srgbClr val="002060"/>
                </a:solidFill>
              </a:rPr>
              <a:t>CÍL PRÁCE</a:t>
            </a:r>
            <a:endParaRPr lang="cs-CZ" sz="4000" u="sng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cs-CZ" sz="2800" dirty="0" smtClean="0"/>
              <a:t>Cílem mé diplomové práce je komparace reálných a očekávaných úspor energie              a ekonomické efektivnosti investic dotačních titulů v rámci operačního programu Podnikání a inovace, program EKO-ENERGIE v akciové společnosti Jihostroj a.s.</a:t>
            </a:r>
            <a:endParaRPr lang="cs-CZ" sz="28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7377" y="5885497"/>
            <a:ext cx="1315721" cy="365125"/>
          </a:xfrm>
        </p:spPr>
        <p:txBody>
          <a:bodyPr/>
          <a:lstStyle/>
          <a:p>
            <a:fld id="{65A61025-5681-4DB5-ADCC-B6124C78FD1C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57011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00018"/>
          </a:xfrm>
        </p:spPr>
        <p:txBody>
          <a:bodyPr>
            <a:normAutofit/>
          </a:bodyPr>
          <a:lstStyle/>
          <a:p>
            <a:r>
              <a:rPr lang="cs-CZ" sz="4000" u="sng" dirty="0" smtClean="0">
                <a:solidFill>
                  <a:srgbClr val="002060"/>
                </a:solidFill>
              </a:rPr>
              <a:t>METODIKA PRÁCE</a:t>
            </a:r>
            <a:endParaRPr lang="cs-CZ" sz="4000" u="sng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800" dirty="0" smtClean="0"/>
              <a:t>A</a:t>
            </a:r>
            <a:r>
              <a:rPr lang="cs-CZ" sz="2800" dirty="0" smtClean="0"/>
              <a:t>nalýza dokumentů</a:t>
            </a:r>
            <a:endParaRPr lang="cs-CZ" sz="2800" dirty="0" smtClean="0"/>
          </a:p>
          <a:p>
            <a:pPr>
              <a:buFont typeface="Wingdings" pitchFamily="2" charset="2"/>
              <a:buChar char="v"/>
            </a:pPr>
            <a:r>
              <a:rPr lang="cs-CZ" sz="2800" dirty="0" smtClean="0"/>
              <a:t>M</a:t>
            </a:r>
            <a:r>
              <a:rPr lang="cs-CZ" sz="2800" dirty="0" smtClean="0"/>
              <a:t>etoda pozorování</a:t>
            </a:r>
            <a:endParaRPr lang="cs-CZ" sz="2800" dirty="0" smtClean="0"/>
          </a:p>
          <a:p>
            <a:pPr>
              <a:buFont typeface="Wingdings" pitchFamily="2" charset="2"/>
              <a:buChar char="v"/>
            </a:pPr>
            <a:r>
              <a:rPr lang="cs-CZ" sz="2800" dirty="0" smtClean="0"/>
              <a:t>R</a:t>
            </a:r>
            <a:r>
              <a:rPr lang="cs-CZ" sz="2800" dirty="0" smtClean="0"/>
              <a:t>ozhovor</a:t>
            </a:r>
            <a:endParaRPr lang="cs-CZ" sz="2800" dirty="0" smtClean="0"/>
          </a:p>
          <a:p>
            <a:pPr>
              <a:buFont typeface="Wingdings" pitchFamily="2" charset="2"/>
              <a:buChar char="v"/>
            </a:pPr>
            <a:r>
              <a:rPr lang="cs-CZ" sz="2800" dirty="0" smtClean="0"/>
              <a:t>M</a:t>
            </a:r>
            <a:r>
              <a:rPr lang="cs-CZ" sz="2800" dirty="0" smtClean="0"/>
              <a:t>etoda komparace</a:t>
            </a:r>
            <a:endParaRPr lang="cs-CZ" sz="2800" dirty="0" smtClean="0"/>
          </a:p>
          <a:p>
            <a:pPr>
              <a:buFont typeface="Wingdings" pitchFamily="2" charset="2"/>
              <a:buChar char="v"/>
            </a:pPr>
            <a:r>
              <a:rPr lang="cs-CZ" sz="2800" dirty="0" smtClean="0"/>
              <a:t>M</a:t>
            </a:r>
            <a:r>
              <a:rPr lang="cs-CZ" sz="2800" dirty="0" smtClean="0"/>
              <a:t>etoda </a:t>
            </a:r>
            <a:r>
              <a:rPr lang="cs-CZ" sz="2800" dirty="0" smtClean="0"/>
              <a:t>hodnocení efektivnosti </a:t>
            </a:r>
            <a:r>
              <a:rPr lang="cs-CZ" sz="2800" dirty="0" smtClean="0"/>
              <a:t>investic</a:t>
            </a:r>
            <a:endParaRPr lang="cs-CZ" sz="28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7377" y="5885497"/>
            <a:ext cx="1315721" cy="365125"/>
          </a:xfrm>
        </p:spPr>
        <p:txBody>
          <a:bodyPr/>
          <a:lstStyle/>
          <a:p>
            <a:fld id="{65A61025-5681-4DB5-ADCC-B6124C78FD1C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99871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332066"/>
          </a:xfrm>
        </p:spPr>
        <p:txBody>
          <a:bodyPr>
            <a:noAutofit/>
          </a:bodyPr>
          <a:lstStyle/>
          <a:p>
            <a:r>
              <a:rPr lang="cs-CZ" sz="4000" u="sng" dirty="0" smtClean="0">
                <a:solidFill>
                  <a:srgbClr val="002060"/>
                </a:solidFill>
              </a:rPr>
              <a:t>Akciová společnost Jihostroj a.s.</a:t>
            </a:r>
            <a:endParaRPr lang="cs-CZ" sz="4000" u="sng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4294967295"/>
          </p:nvPr>
        </p:nvSpPr>
        <p:spPr>
          <a:xfrm>
            <a:off x="467544" y="1628800"/>
            <a:ext cx="7992888" cy="4525963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cs-CZ" dirty="0" smtClean="0"/>
              <a:t>V</a:t>
            </a:r>
            <a:r>
              <a:rPr lang="cs-CZ" dirty="0" smtClean="0"/>
              <a:t>ýrobní </a:t>
            </a:r>
            <a:r>
              <a:rPr lang="cs-CZ" dirty="0" smtClean="0"/>
              <a:t>a vývojové prostory společnosti jsou ve městě Velešín na jihu České </a:t>
            </a:r>
            <a:r>
              <a:rPr lang="cs-CZ" dirty="0" smtClean="0"/>
              <a:t>republiky.</a:t>
            </a:r>
            <a:endParaRPr lang="cs-CZ" sz="2000" dirty="0" smtClean="0"/>
          </a:p>
          <a:p>
            <a:pPr marL="342900" indent="-342900" algn="just">
              <a:buFont typeface="Wingdings" pitchFamily="2" charset="2"/>
              <a:buChar char="v"/>
            </a:pPr>
            <a:r>
              <a:rPr lang="cs-CZ" dirty="0" smtClean="0"/>
              <a:t>H</a:t>
            </a:r>
            <a:r>
              <a:rPr lang="cs-CZ" dirty="0" smtClean="0"/>
              <a:t>istorie </a:t>
            </a:r>
            <a:r>
              <a:rPr lang="cs-CZ" dirty="0" smtClean="0"/>
              <a:t>společnosti se traduje již od roku </a:t>
            </a:r>
            <a:r>
              <a:rPr lang="cs-CZ" dirty="0" smtClean="0"/>
              <a:t>1919.</a:t>
            </a:r>
            <a:endParaRPr lang="cs-CZ" sz="2000" dirty="0" smtClean="0"/>
          </a:p>
          <a:p>
            <a:pPr marL="342900" indent="-342900" algn="just">
              <a:buFont typeface="Wingdings" pitchFamily="2" charset="2"/>
              <a:buChar char="v"/>
            </a:pPr>
            <a:r>
              <a:rPr lang="cs-CZ" dirty="0" smtClean="0"/>
              <a:t>P</a:t>
            </a:r>
            <a:r>
              <a:rPr lang="cs-CZ" dirty="0" smtClean="0"/>
              <a:t>růmyslová </a:t>
            </a:r>
            <a:r>
              <a:rPr lang="cs-CZ" dirty="0" smtClean="0"/>
              <a:t>společnost, jejímž logistickým řízením je proces plánování, realizace a kontroly efektivního toku zboží a jeho </a:t>
            </a:r>
            <a:r>
              <a:rPr lang="cs-CZ" dirty="0" smtClean="0"/>
              <a:t>skladování.</a:t>
            </a:r>
            <a:endParaRPr lang="cs-CZ" dirty="0" smtClean="0"/>
          </a:p>
          <a:p>
            <a:pPr marL="342900" indent="-342900" algn="just">
              <a:buFont typeface="Wingdings" pitchFamily="2" charset="2"/>
              <a:buChar char="v"/>
            </a:pPr>
            <a:r>
              <a:rPr lang="cs-CZ" dirty="0" smtClean="0"/>
              <a:t>V</a:t>
            </a:r>
            <a:r>
              <a:rPr lang="cs-CZ" dirty="0" smtClean="0"/>
              <a:t>ývoj</a:t>
            </a:r>
            <a:r>
              <a:rPr lang="cs-CZ" dirty="0" smtClean="0"/>
              <a:t>, výroba a prodej hydraulických komponentů                    a servis komponentů letecké techniky, energetická </a:t>
            </a:r>
            <a:r>
              <a:rPr lang="cs-CZ" dirty="0" smtClean="0"/>
              <a:t>činnost.</a:t>
            </a:r>
            <a:endParaRPr lang="cs-CZ" dirty="0" smtClean="0"/>
          </a:p>
          <a:p>
            <a:pPr marL="342900" indent="-342900">
              <a:buFont typeface="Wingdings" pitchFamily="2" charset="2"/>
              <a:buChar char="v"/>
            </a:pPr>
            <a:endParaRPr lang="cs-CZ" dirty="0" smtClean="0"/>
          </a:p>
        </p:txBody>
      </p:sp>
      <p:pic>
        <p:nvPicPr>
          <p:cNvPr id="7" name="Obrázek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797152"/>
            <a:ext cx="273630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227377" y="5885497"/>
            <a:ext cx="1315721" cy="365125"/>
          </a:xfrm>
        </p:spPr>
        <p:txBody>
          <a:bodyPr/>
          <a:lstStyle/>
          <a:p>
            <a:fld id="{65A61025-5681-4DB5-ADCC-B6124C78FD1C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6653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1188050"/>
          </a:xfrm>
        </p:spPr>
        <p:txBody>
          <a:bodyPr>
            <a:noAutofit/>
          </a:bodyPr>
          <a:lstStyle/>
          <a:p>
            <a:r>
              <a:rPr lang="cs-CZ" sz="4000" u="sng" dirty="0" smtClean="0">
                <a:solidFill>
                  <a:srgbClr val="002060"/>
                </a:solidFill>
              </a:rPr>
              <a:t>INVESTIČNÍ ČINNOST jihostroje a.s.</a:t>
            </a:r>
            <a:endParaRPr lang="cs-CZ" sz="4000" u="sng" dirty="0">
              <a:solidFill>
                <a:srgbClr val="00206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>
          <a:xfrm>
            <a:off x="8227377" y="5885497"/>
            <a:ext cx="1315721" cy="365125"/>
          </a:xfrm>
        </p:spPr>
        <p:txBody>
          <a:bodyPr/>
          <a:lstStyle/>
          <a:p>
            <a:fld id="{65A61025-5681-4DB5-ADCC-B6124C78FD1C}" type="slidenum">
              <a:rPr lang="cs-CZ" smtClean="0"/>
              <a:pPr/>
              <a:t>6</a:t>
            </a:fld>
            <a:endParaRPr lang="cs-CZ" dirty="0"/>
          </a:p>
        </p:txBody>
      </p:sp>
      <p:pic>
        <p:nvPicPr>
          <p:cNvPr id="1026" name="Picture 2" descr="C:\Users\Moje\Desktop\Výstřižek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087756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6549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07288" cy="900018"/>
          </a:xfrm>
        </p:spPr>
        <p:txBody>
          <a:bodyPr>
            <a:normAutofit/>
          </a:bodyPr>
          <a:lstStyle/>
          <a:p>
            <a:r>
              <a:rPr lang="cs-CZ" sz="4000" u="sng" dirty="0" smtClean="0">
                <a:solidFill>
                  <a:srgbClr val="002060"/>
                </a:solidFill>
              </a:rPr>
              <a:t>PROGRAM EKO-ENERGIE</a:t>
            </a:r>
            <a:endParaRPr lang="cs-CZ" sz="4000" u="sng" dirty="0">
              <a:solidFill>
                <a:srgbClr val="00206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340768"/>
            <a:ext cx="8003232" cy="4785395"/>
          </a:xfrm>
        </p:spPr>
        <p:txBody>
          <a:bodyPr/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cs-CZ" sz="2800" dirty="0" smtClean="0"/>
              <a:t>Operační </a:t>
            </a:r>
            <a:r>
              <a:rPr lang="cs-CZ" sz="2800" dirty="0" smtClean="0"/>
              <a:t>program Podnikání a inovace pro   období 2007 – </a:t>
            </a:r>
            <a:r>
              <a:rPr lang="cs-CZ" sz="2800" dirty="0" smtClean="0"/>
              <a:t>2013 </a:t>
            </a:r>
            <a:endParaRPr lang="cs-CZ" sz="2800" dirty="0" smtClean="0"/>
          </a:p>
          <a:p>
            <a:pPr marL="342900" indent="-342900" algn="just">
              <a:buFont typeface="Wingdings" pitchFamily="2" charset="2"/>
              <a:buChar char="v"/>
            </a:pPr>
            <a:r>
              <a:rPr lang="cs-CZ" sz="2800" dirty="0" smtClean="0"/>
              <a:t>S</a:t>
            </a:r>
            <a:r>
              <a:rPr lang="cs-CZ" sz="2800" dirty="0" smtClean="0"/>
              <a:t>nížení </a:t>
            </a:r>
            <a:r>
              <a:rPr lang="cs-CZ" sz="2800" dirty="0" smtClean="0"/>
              <a:t>energetické náročnosti výroby, snížení spotřeby primárních energetických zdrojů, větší využití obnovitelných zdrojů </a:t>
            </a:r>
            <a:r>
              <a:rPr lang="cs-CZ" sz="2800" dirty="0" smtClean="0"/>
              <a:t>energie</a:t>
            </a:r>
            <a:endParaRPr lang="cs-CZ" sz="2800" dirty="0" smtClean="0"/>
          </a:p>
          <a:p>
            <a:pPr marL="342900" indent="-342900" algn="just">
              <a:buFont typeface="Wingdings" pitchFamily="2" charset="2"/>
              <a:buChar char="v"/>
            </a:pPr>
            <a:r>
              <a:rPr lang="cs-CZ" sz="2800" dirty="0" smtClean="0"/>
              <a:t>Jihostroj</a:t>
            </a:r>
            <a:r>
              <a:rPr lang="cs-CZ" sz="2800" dirty="0" smtClean="0"/>
              <a:t> </a:t>
            </a:r>
            <a:r>
              <a:rPr lang="cs-CZ" sz="2800" dirty="0" smtClean="0"/>
              <a:t>a.s. žádal o dotaci </a:t>
            </a:r>
            <a:r>
              <a:rPr lang="cs-CZ" sz="2800" dirty="0" smtClean="0"/>
              <a:t>ve </a:t>
            </a:r>
            <a:r>
              <a:rPr lang="cs-CZ" sz="2800" dirty="0" smtClean="0"/>
              <a:t>III. prodloužené výzvě </a:t>
            </a:r>
            <a:r>
              <a:rPr lang="cs-CZ" sz="2800" dirty="0" smtClean="0"/>
              <a:t>programu</a:t>
            </a:r>
            <a:endParaRPr lang="cs-CZ" sz="2800" dirty="0" smtClean="0"/>
          </a:p>
          <a:p>
            <a:pPr marL="342900" indent="-342900"/>
            <a:endParaRPr lang="cs-CZ" sz="2800" dirty="0" smtClean="0"/>
          </a:p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227377" y="5885497"/>
            <a:ext cx="1315721" cy="365125"/>
          </a:xfrm>
        </p:spPr>
        <p:txBody>
          <a:bodyPr/>
          <a:lstStyle/>
          <a:p>
            <a:fld id="{65A61025-5681-4DB5-ADCC-B6124C78FD1C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523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52718"/>
            <a:ext cx="8352928" cy="1836122"/>
          </a:xfrm>
        </p:spPr>
        <p:txBody>
          <a:bodyPr>
            <a:noAutofit/>
          </a:bodyPr>
          <a:lstStyle/>
          <a:p>
            <a:r>
              <a:rPr lang="cs-CZ" sz="4000" u="sng" dirty="0" smtClean="0">
                <a:solidFill>
                  <a:srgbClr val="002060"/>
                </a:solidFill>
              </a:rPr>
              <a:t>SROVNÁNÍ VARIANTY               S POSKYTNUTÍM DOTACE         A BEZ DOTACE</a:t>
            </a:r>
            <a:endParaRPr lang="cs-CZ" sz="4000" u="sng" dirty="0">
              <a:solidFill>
                <a:srgbClr val="00206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484784"/>
            <a:ext cx="7620000" cy="4641379"/>
          </a:xfrm>
        </p:spPr>
        <p:txBody>
          <a:bodyPr/>
          <a:lstStyle/>
          <a:p>
            <a:pPr algn="ctr"/>
            <a:endParaRPr lang="cs-CZ" b="0" dirty="0" smtClean="0"/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Výrobní objekt M02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Výrobní objekt M03</a:t>
            </a:r>
          </a:p>
          <a:p>
            <a:endParaRPr lang="cs-CZ" dirty="0"/>
          </a:p>
        </p:txBody>
      </p:sp>
      <p:pic>
        <p:nvPicPr>
          <p:cNvPr id="6" name="Obrázek 5" descr="C:\Users\Moje\Desktop\Výstřižek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80928"/>
            <a:ext cx="475252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C:\Users\Moje\Desktop\Výstřižek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941168"/>
            <a:ext cx="482453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8227377" y="5885497"/>
            <a:ext cx="1315721" cy="365125"/>
          </a:xfrm>
        </p:spPr>
        <p:txBody>
          <a:bodyPr/>
          <a:lstStyle/>
          <a:p>
            <a:fld id="{65A61025-5681-4DB5-ADCC-B6124C78FD1C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3080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836122"/>
          </a:xfrm>
        </p:spPr>
        <p:txBody>
          <a:bodyPr>
            <a:noAutofit/>
          </a:bodyPr>
          <a:lstStyle/>
          <a:p>
            <a:r>
              <a:rPr lang="cs-CZ" sz="4000" u="sng" dirty="0" smtClean="0">
                <a:solidFill>
                  <a:srgbClr val="002060"/>
                </a:solidFill>
              </a:rPr>
              <a:t>SROVNÁNÍ VARIANTY            S POSKYTNUTÍM DOTACE     A BEZ DOTACE</a:t>
            </a:r>
            <a:endParaRPr lang="cs-CZ" sz="4000" u="sng" dirty="0">
              <a:solidFill>
                <a:srgbClr val="00206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4857403"/>
          </a:xfrm>
        </p:spPr>
        <p:txBody>
          <a:bodyPr/>
          <a:lstStyle/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Výrobní objekt M06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algn="ctr"/>
            <a:r>
              <a:rPr lang="cs-CZ" dirty="0" smtClean="0"/>
              <a:t>Projekt PES</a:t>
            </a:r>
          </a:p>
          <a:p>
            <a:endParaRPr lang="cs-CZ" dirty="0"/>
          </a:p>
        </p:txBody>
      </p:sp>
      <p:pic>
        <p:nvPicPr>
          <p:cNvPr id="6" name="Obrázek 5" descr="C:\Users\Moje\Desktop\Výstřižek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869160"/>
            <a:ext cx="475252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>
          <a:xfrm>
            <a:off x="8227377" y="5885497"/>
            <a:ext cx="1315721" cy="365125"/>
          </a:xfrm>
        </p:spPr>
        <p:txBody>
          <a:bodyPr/>
          <a:lstStyle/>
          <a:p>
            <a:fld id="{65A61025-5681-4DB5-ADCC-B6124C78FD1C}" type="slidenum">
              <a:rPr lang="cs-CZ" smtClean="0"/>
              <a:pPr/>
              <a:t>9</a:t>
            </a:fld>
            <a:endParaRPr lang="cs-CZ" dirty="0"/>
          </a:p>
        </p:txBody>
      </p:sp>
      <p:pic>
        <p:nvPicPr>
          <p:cNvPr id="1027" name="Picture 3" descr="C:\Users\Moje\Desktop\Výstřiže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636912"/>
            <a:ext cx="4752528" cy="1704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5526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1305</TotalTime>
  <Words>369</Words>
  <Application>Microsoft Office PowerPoint</Application>
  <PresentationFormat>Předvádění na obrazovce (4:3)</PresentationFormat>
  <Paragraphs>97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Základní</vt:lpstr>
      <vt:lpstr>  VYSOKÁ ŠKOLA TECHNICKÁ A EKONOMICKÁ V ČESKÝCH BUDĚJOVICÍCH  Ústav technicko - technologický </vt:lpstr>
      <vt:lpstr>MOTIVACE A DŮVODY                K ŘEŠENÍ DANÉHO PROBLÉMU</vt:lpstr>
      <vt:lpstr>CÍL PRÁCE</vt:lpstr>
      <vt:lpstr>METODIKA PRÁCE</vt:lpstr>
      <vt:lpstr>Akciová společnost Jihostroj a.s.</vt:lpstr>
      <vt:lpstr>INVESTIČNÍ ČINNOST jihostroje a.s.</vt:lpstr>
      <vt:lpstr>PROGRAM EKO-ENERGIE</vt:lpstr>
      <vt:lpstr>SROVNÁNÍ VARIANTY               S POSKYTNUTÍM DOTACE         A BEZ DOTACE</vt:lpstr>
      <vt:lpstr>SROVNÁNÍ VARIANTY            S POSKYTNUTÍM DOTACE     A BEZ DOTACE</vt:lpstr>
      <vt:lpstr>ÚSPORY ELEKTRICKÉ         A TEPELNÉ ENERGIE</vt:lpstr>
      <vt:lpstr>NÁVRHY OPATŘENÍ</vt:lpstr>
      <vt:lpstr>ZÁVĚR</vt:lpstr>
      <vt:lpstr>OTÁZKA od vedoucího DIPLOMOVÉ práce</vt:lpstr>
      <vt:lpstr>OTÁZKA od OPONENTA DIPLOMOVÉ práce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V ČESKÝCH BUDĚJOVICÍCH</dc:title>
  <dc:creator>Moje</dc:creator>
  <cp:lastModifiedBy>Moje</cp:lastModifiedBy>
  <cp:revision>95</cp:revision>
  <dcterms:created xsi:type="dcterms:W3CDTF">2012-05-31T14:56:24Z</dcterms:created>
  <dcterms:modified xsi:type="dcterms:W3CDTF">2017-02-01T15:09:44Z</dcterms:modified>
</cp:coreProperties>
</file>