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80" r:id="rId6"/>
    <p:sldId id="261" r:id="rId7"/>
    <p:sldId id="262" r:id="rId8"/>
    <p:sldId id="269" r:id="rId9"/>
    <p:sldId id="271" r:id="rId10"/>
    <p:sldId id="264" r:id="rId11"/>
    <p:sldId id="272" r:id="rId12"/>
    <p:sldId id="266" r:id="rId13"/>
    <p:sldId id="277" r:id="rId14"/>
    <p:sldId id="267" r:id="rId15"/>
    <p:sldId id="273" r:id="rId16"/>
    <p:sldId id="274" r:id="rId17"/>
    <p:sldId id="275" r:id="rId18"/>
    <p:sldId id="276" r:id="rId19"/>
    <p:sldId id="281" r:id="rId20"/>
    <p:sldId id="278" r:id="rId21"/>
    <p:sldId id="279" r:id="rId22"/>
    <p:sldId id="268" r:id="rId23"/>
  </p:sldIdLst>
  <p:sldSz cx="9144000" cy="6858000" type="screen4x3"/>
  <p:notesSz cx="10234613" cy="71040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-576" y="-90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cs-CZ"/>
              <a:t>Plastové obaly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Plastové obaly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38.951999999999998</c:v>
                </c:pt>
                <c:pt idx="1">
                  <c:v>40.668999999999997</c:v>
                </c:pt>
                <c:pt idx="2">
                  <c:v>40.079000000000001</c:v>
                </c:pt>
                <c:pt idx="3">
                  <c:v>50.411999999999999</c:v>
                </c:pt>
                <c:pt idx="4">
                  <c:v>41.503999999999998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103872"/>
        <c:axId val="249105408"/>
        <c:axId val="0"/>
      </c:bar3DChart>
      <c:catAx>
        <c:axId val="2491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9105408"/>
        <c:crosses val="autoZero"/>
        <c:auto val="1"/>
        <c:lblAlgn val="ctr"/>
        <c:lblOffset val="100"/>
        <c:noMultiLvlLbl val="0"/>
      </c:catAx>
      <c:valAx>
        <c:axId val="2491054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910387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/>
              <a:t>Skleněné obaly</a:t>
            </a:r>
            <a:r>
              <a:rPr lang="cs-CZ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Skleněné obaly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26.010999999999999</c:v>
                </c:pt>
                <c:pt idx="1">
                  <c:v>29.193000000000001</c:v>
                </c:pt>
                <c:pt idx="2">
                  <c:v>27.376000000000001</c:v>
                </c:pt>
                <c:pt idx="3">
                  <c:v>26.161999999999999</c:v>
                </c:pt>
                <c:pt idx="4">
                  <c:v>23.774000000000001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150464"/>
        <c:axId val="249164544"/>
        <c:axId val="0"/>
      </c:bar3DChart>
      <c:catAx>
        <c:axId val="24915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9164544"/>
        <c:crosses val="autoZero"/>
        <c:auto val="1"/>
        <c:lblAlgn val="ctr"/>
        <c:lblOffset val="100"/>
        <c:noMultiLvlLbl val="0"/>
      </c:catAx>
      <c:valAx>
        <c:axId val="2491645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915046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Papírové a lepenkové obaly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37.659999999999997</c:v>
                </c:pt>
                <c:pt idx="1">
                  <c:v>30.195</c:v>
                </c:pt>
                <c:pt idx="2">
                  <c:v>34.457999999999998</c:v>
                </c:pt>
                <c:pt idx="3">
                  <c:v>35.311</c:v>
                </c:pt>
                <c:pt idx="4">
                  <c:v>37.469000000000001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291520"/>
        <c:axId val="249293056"/>
        <c:axId val="0"/>
      </c:bar3DChart>
      <c:catAx>
        <c:axId val="2492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9293056"/>
        <c:crosses val="autoZero"/>
        <c:auto val="1"/>
        <c:lblAlgn val="ctr"/>
        <c:lblOffset val="100"/>
        <c:noMultiLvlLbl val="0"/>
      </c:catAx>
      <c:valAx>
        <c:axId val="249293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929152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Struktura odpadu v roce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Struktura odpadu v roce 2014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List1!$A$2:$A$10</c:f>
              <c:strCache>
                <c:ptCount val="9"/>
                <c:pt idx="0">
                  <c:v>Papír</c:v>
                </c:pt>
                <c:pt idx="1">
                  <c:v>Plast</c:v>
                </c:pt>
                <c:pt idx="2">
                  <c:v>Kompozit</c:v>
                </c:pt>
                <c:pt idx="3">
                  <c:v>Sklo</c:v>
                </c:pt>
                <c:pt idx="4">
                  <c:v>BRO</c:v>
                </c:pt>
                <c:pt idx="5">
                  <c:v>SKO</c:v>
                </c:pt>
                <c:pt idx="6">
                  <c:v>Objemný</c:v>
                </c:pt>
                <c:pt idx="7">
                  <c:v>Ostatní</c:v>
                </c:pt>
                <c:pt idx="8">
                  <c:v>Kovy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3.12</c:v>
                </c:pt>
                <c:pt idx="1">
                  <c:v>3.46</c:v>
                </c:pt>
                <c:pt idx="2">
                  <c:v>0.09</c:v>
                </c:pt>
                <c:pt idx="3">
                  <c:v>1.98</c:v>
                </c:pt>
                <c:pt idx="4">
                  <c:v>35.299999999999997</c:v>
                </c:pt>
                <c:pt idx="5">
                  <c:v>47.13</c:v>
                </c:pt>
                <c:pt idx="6">
                  <c:v>4.54</c:v>
                </c:pt>
                <c:pt idx="7">
                  <c:v>4.3600000000000003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414465534204303"/>
          <c:y val="0.22555742337362319"/>
          <c:w val="0.1966962961435752"/>
          <c:h val="0.739717833422713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8C27F5A-DAE4-4F04-BFAF-FE186BC49E5F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747216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797838" y="6747216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FA3DD07C-D39B-4761-BA7C-606FE1AF1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72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F47CA08-2ED2-4341-9830-CCD04F9B9153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23462" y="3374429"/>
            <a:ext cx="8187690" cy="319682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DFFBC16-F648-49A2-9FE0-4DD3F6576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1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Dobrý</a:t>
            </a:r>
            <a:r>
              <a:rPr lang="cs-CZ" baseline="0" dirty="0" smtClean="0"/>
              <a:t> den, Vážený pane předsedo, vážená státní zkušební komise, jsem studentka Lenka Smrčková. Dovolte mi přistoupit k obhajobě diplomové práce a vykonání státní závěrečné zkoušky. Dovolte mi, abych Vás nyní seznámila s prezentací mé DP, týkající se odpadového hospodářství ve městě Pyšely.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71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Součástí</a:t>
            </a:r>
            <a:r>
              <a:rPr lang="cs-CZ" baseline="0" dirty="0" smtClean="0"/>
              <a:t> posouzení stávajícího stavu je i finanční stránka, která ukazuje, že i přes dvojnásobné náklady a příjmy oproti průměru v ČR obec dotuje OH jen 5 %, což je velmi pěkný výsledek.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3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dirty="0" smtClean="0"/>
              <a:t>Pro zjištění silných a slabých stránek OH v </a:t>
            </a:r>
            <a:r>
              <a:rPr lang="cs-CZ" dirty="0" err="1" smtClean="0"/>
              <a:t>Pyšelích</a:t>
            </a:r>
            <a:r>
              <a:rPr lang="cs-CZ" dirty="0" smtClean="0"/>
              <a:t> jsem provedla dotazníkové šetření,</a:t>
            </a:r>
            <a:r>
              <a:rPr lang="cs-CZ" baseline="0" dirty="0" smtClean="0"/>
              <a:t> kterého se </a:t>
            </a:r>
            <a:r>
              <a:rPr lang="cs-CZ" baseline="0" dirty="0" err="1" smtClean="0"/>
              <a:t>z´častnilo</a:t>
            </a:r>
            <a:r>
              <a:rPr lang="cs-CZ" baseline="0" dirty="0" smtClean="0"/>
              <a:t> 150 domácností, což je ¼ města a výsledkem je, že 95 % ze vzorku třídí, průměrná vzdálenost </a:t>
            </a:r>
            <a:r>
              <a:rPr lang="cs-CZ" baseline="0" dirty="0" err="1" smtClean="0"/>
              <a:t>sběrnýcz</a:t>
            </a:r>
            <a:r>
              <a:rPr lang="cs-CZ" baseline="0" dirty="0" smtClean="0"/>
              <a:t> míst je 200m ,ale také nad 400m, často se občané setkávají s přeplněností a 40 % není celkově spokojeno. Vadí jim vysoký poplatek, nedostatek nádob, nedostatek míst, vzhled a požadovali by snížení frekvence svozu SKO.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3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základě těchto informací jsem stanovila kritéria hodnocení, která zastupitelé ohodnotili váhami kritérií.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65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Dále</a:t>
            </a:r>
            <a:r>
              <a:rPr lang="cs-CZ" baseline="0" dirty="0" smtClean="0"/>
              <a:t> jsem navrhla těchto 6 alternativ, které jsem posoudila pomocí metody </a:t>
            </a:r>
            <a:r>
              <a:rPr lang="cs-CZ" baseline="0" dirty="0" err="1" smtClean="0"/>
              <a:t>vícektriteriálního</a:t>
            </a:r>
            <a:r>
              <a:rPr lang="cs-CZ" baseline="0" dirty="0" smtClean="0"/>
              <a:t> rozhodování a to WSA a TOPSIS.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8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Jako první jsem zpracovala metodu WSA neboli metodu váženého součtu, která hodnotí na základě porovnání užitku a dle této metody je nejvýhodnější alternativa č. 6, tj. ponechání současného stavu, zřízení nových sběrných míst a to vše doplnit pytlovým sběrem.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73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kontrolu jsem provedla metodu TOPSIS , která je založena na principu vzdálenosti od preferované varianty a výsledná doporučovaná alternativa vyšla také alternativa č. 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214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výsledků provedených metod je zřejmé, že nejvýhodnější je alternativa č. 6, ale v podstatě jakákoliv navržená alternativa je lepší, než současný stav.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60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by</a:t>
            </a:r>
            <a:r>
              <a:rPr lang="cs-CZ" baseline="0" dirty="0" smtClean="0"/>
              <a:t> město přistoupilo k navržené optimalizaci dle navrhované varianty, bylo by třeba kvůli </a:t>
            </a:r>
            <a:r>
              <a:rPr lang="cs-CZ" baseline="0" dirty="0" err="1" smtClean="0"/>
              <a:t>plytloému</a:t>
            </a:r>
            <a:r>
              <a:rPr lang="cs-CZ" baseline="0" dirty="0" smtClean="0"/>
              <a:t> sběru upravit vyhlášku města, provést informační kampaň, zajistit také dostupnost pytlů a celkově propracovat do nejmenších detailů navrhovaný projekt a zajistit i zpětnou vazbu.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67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Ad1) Ano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93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4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 prezentaci</a:t>
            </a:r>
            <a:r>
              <a:rPr lang="cs-CZ" baseline="0" dirty="0" smtClean="0"/>
              <a:t> projdu tyto body.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1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baseline="0" dirty="0" smtClean="0"/>
              <a:t>Motivací pro řešení daného problému mi bylo místo, ve kterém již přes 10 let žiji a mám to město ráda a považuji ho dobré místo pro svou rodinu, potažmo i děti. Mohu zde Pyšely popsat v nejlepších barvách, ale jako každé město má své pro a proti. Jednou z těch proti je např. každodenní pohled na přeplněné nádoby s odpadem a nelichotivé poznámky na adresu „obce“ o výši poplatku vs. Poskytovaných služeb.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07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toho vyplývá</a:t>
            </a:r>
            <a:r>
              <a:rPr lang="cs-CZ" baseline="0" dirty="0" smtClean="0"/>
              <a:t> i cíl práce, kterým je návrh alternativ, které povedou ke zvýšení efektivity sběru a současně ke snížení nákladů.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84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2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</a:t>
            </a:r>
            <a:r>
              <a:rPr lang="cs-CZ" baseline="0" dirty="0" smtClean="0"/>
              <a:t> tomto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vydíte</a:t>
            </a:r>
            <a:r>
              <a:rPr lang="cs-CZ" baseline="0" dirty="0" smtClean="0"/>
              <a:t> základní informace vycházející z vyhlášky č. 3/2015 o současném stavu OH v </a:t>
            </a:r>
            <a:r>
              <a:rPr lang="cs-CZ" baseline="0" dirty="0" err="1" smtClean="0"/>
              <a:t>Pyšelích</a:t>
            </a:r>
            <a:r>
              <a:rPr lang="cs-CZ" baseline="0" dirty="0" smtClean="0"/>
              <a:t>, tj. jak je sbírán a svážen komunitní odpad.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92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 err="1" smtClean="0"/>
              <a:t>MěÚ</a:t>
            </a:r>
            <a:r>
              <a:rPr lang="cs-CZ" dirty="0" smtClean="0"/>
              <a:t> jsem obdržela</a:t>
            </a:r>
            <a:r>
              <a:rPr lang="cs-CZ" baseline="0" dirty="0" smtClean="0"/>
              <a:t> seznam sběrných míst, které jsem si všechny prošla a zdokumentovala. Výsledkem je 1. aktualizace seznamu, a soupis vad a nedostatků. Např. špatné polepy nádob, jejich nevhodné umístění, nepořádek, přeplněnost…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6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Současně jsem od únor 2016 do červen 2016</a:t>
            </a:r>
            <a:r>
              <a:rPr lang="cs-CZ" baseline="0" dirty="0" smtClean="0"/>
              <a:t> sledovala zaplněnost nádob u vybraných sběrných míst. </a:t>
            </a:r>
            <a:r>
              <a:rPr lang="cs-CZ" dirty="0" smtClean="0"/>
              <a:t>Výsledkem je přeplněnost nádob u plastů na 7 místech z 12 a u papíru</a:t>
            </a:r>
            <a:r>
              <a:rPr lang="cs-CZ" baseline="0" dirty="0" smtClean="0"/>
              <a:t> na 6 místech z 12.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75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údajů poskytnutých </a:t>
            </a:r>
            <a:r>
              <a:rPr lang="cs-CZ" dirty="0" err="1"/>
              <a:t>Měú</a:t>
            </a:r>
            <a:r>
              <a:rPr lang="cs-CZ" dirty="0"/>
              <a:t> Pyšely jsem zpracovala přehled o produkci odpadu v letech 2011 -2015. Kromě dalších mnoha informací o </a:t>
            </a:r>
            <a:r>
              <a:rPr lang="cs-CZ" dirty="0" err="1"/>
              <a:t>sprodukci</a:t>
            </a:r>
            <a:r>
              <a:rPr lang="cs-CZ" dirty="0"/>
              <a:t> a skladbě odpadu vyšlo najevo, že od roku 2013 se podíl SKO na KO v posledních třech letech pohybuje těsně pod hranicí 50  %, což je ale stále značný podíl.  Dle POH ČR je jedním z cílů naprosto eliminovat skládkování SKO. Město Pyšely by proto mělo přijmout takové opatření, které by vedlo k přesunu produkce odpadu z SKO na produkci tříděných složek.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BC16-F648-49A2-9FE0-4DD3F6576C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35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881D13C-FDC8-49B8-83D2-4EDC24441D0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64629" y="2132856"/>
            <a:ext cx="3313355" cy="22777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Optimalizace odpadového hospodářství 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Pyšelích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5103" y="4832667"/>
            <a:ext cx="3672408" cy="126062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itchFamily="34" charset="0"/>
              </a:rPr>
              <a:t>Autor: Lenka Smrčková</a:t>
            </a:r>
          </a:p>
          <a:p>
            <a:endParaRPr lang="cs-CZ" sz="1600" dirty="0" smtClean="0">
              <a:latin typeface="Arial Narrow" pitchFamily="34" charset="0"/>
            </a:endParaRPr>
          </a:p>
          <a:p>
            <a:r>
              <a:rPr lang="cs-CZ" sz="1600" dirty="0" smtClean="0">
                <a:latin typeface="Arial Narrow" pitchFamily="34" charset="0"/>
              </a:rPr>
              <a:t>Vedoucí práce: doc. Ing. Rudolf Kampf, Ph.D.</a:t>
            </a:r>
          </a:p>
          <a:p>
            <a:r>
              <a:rPr lang="cs-CZ" sz="1600" dirty="0" smtClean="0">
                <a:latin typeface="Arial Narrow" pitchFamily="34" charset="0"/>
              </a:rPr>
              <a:t>Oponent: </a:t>
            </a:r>
            <a:r>
              <a:rPr lang="cs-CZ" sz="1600" dirty="0">
                <a:latin typeface="Arial Narrow" pitchFamily="34" charset="0"/>
              </a:rPr>
              <a:t>Ing. Jindřich Ježek, Ph.D.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57111" y="160721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Vysoká škola </a:t>
            </a:r>
          </a:p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technická a ekonomická</a:t>
            </a:r>
          </a:p>
          <a:p>
            <a:pPr algn="ctr"/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Ústav </a:t>
            </a:r>
            <a:r>
              <a:rPr lang="cs-CZ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technicko-technologický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odpadové hospodář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789040"/>
            <a:ext cx="32368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Produkce tříděného odpadu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819628844"/>
              </p:ext>
            </p:extLst>
          </p:nvPr>
        </p:nvGraphicFramePr>
        <p:xfrm>
          <a:off x="4788024" y="2204864"/>
          <a:ext cx="358370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785373212"/>
              </p:ext>
            </p:extLst>
          </p:nvPr>
        </p:nvGraphicFramePr>
        <p:xfrm>
          <a:off x="611560" y="4365104"/>
          <a:ext cx="33843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811047976"/>
              </p:ext>
            </p:extLst>
          </p:nvPr>
        </p:nvGraphicFramePr>
        <p:xfrm>
          <a:off x="611560" y="2204864"/>
          <a:ext cx="33123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1523589483"/>
              </p:ext>
            </p:extLst>
          </p:nvPr>
        </p:nvGraphicFramePr>
        <p:xfrm>
          <a:off x="4283968" y="4005064"/>
          <a:ext cx="4104456" cy="22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Rozvaha 2013-2015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62838"/>
              </p:ext>
            </p:extLst>
          </p:nvPr>
        </p:nvGraphicFramePr>
        <p:xfrm>
          <a:off x="899592" y="1268760"/>
          <a:ext cx="7128793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514444"/>
                <a:gridCol w="1581899"/>
                <a:gridCol w="1584176"/>
                <a:gridCol w="1656186"/>
              </a:tblGrid>
              <a:tr h="2259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Položka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2013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2014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2015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1 275 </a:t>
                      </a:r>
                      <a:r>
                        <a:rPr lang="cs-CZ" sz="1200" dirty="0" smtClean="0">
                          <a:effectLst/>
                        </a:rPr>
                        <a:t>032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1 282 </a:t>
                      </a:r>
                      <a:r>
                        <a:rPr lang="cs-CZ" sz="1200" dirty="0" smtClean="0">
                          <a:effectLst/>
                        </a:rPr>
                        <a:t>478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1 282 </a:t>
                      </a:r>
                      <a:r>
                        <a:rPr lang="cs-CZ" sz="1200" smtClean="0">
                          <a:effectLst/>
                        </a:rPr>
                        <a:t>478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tříděný KO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596 </a:t>
                      </a:r>
                      <a:r>
                        <a:rPr lang="cs-CZ" sz="1200" dirty="0" smtClean="0">
                          <a:effectLst/>
                        </a:rPr>
                        <a:t>524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631 </a:t>
                      </a:r>
                      <a:r>
                        <a:rPr lang="cs-CZ" sz="1200" dirty="0" smtClean="0">
                          <a:effectLst/>
                        </a:rPr>
                        <a:t>272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631 </a:t>
                      </a:r>
                      <a:r>
                        <a:rPr lang="cs-CZ" sz="1200" dirty="0" smtClean="0">
                          <a:effectLst/>
                        </a:rPr>
                        <a:t>272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kontejnery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94 </a:t>
                      </a:r>
                      <a:r>
                        <a:rPr lang="cs-CZ" sz="1200" dirty="0" smtClean="0">
                          <a:effectLst/>
                        </a:rPr>
                        <a:t>865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121 </a:t>
                      </a:r>
                      <a:r>
                        <a:rPr lang="cs-CZ" sz="1200" dirty="0" smtClean="0">
                          <a:effectLst/>
                        </a:rPr>
                        <a:t>624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121 </a:t>
                      </a:r>
                      <a:r>
                        <a:rPr lang="cs-CZ" sz="1200" dirty="0" smtClean="0">
                          <a:effectLst/>
                        </a:rPr>
                        <a:t>624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34 </a:t>
                      </a:r>
                      <a:r>
                        <a:rPr lang="cs-CZ" sz="1200" dirty="0" smtClean="0">
                          <a:effectLst/>
                        </a:rPr>
                        <a:t>389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31 </a:t>
                      </a:r>
                      <a:r>
                        <a:rPr lang="cs-CZ" sz="1200" dirty="0" smtClean="0">
                          <a:effectLst/>
                        </a:rPr>
                        <a:t>167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31 </a:t>
                      </a:r>
                      <a:r>
                        <a:rPr lang="cs-CZ" sz="1200" dirty="0" smtClean="0">
                          <a:effectLst/>
                        </a:rPr>
                        <a:t>167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Bioodpad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480 </a:t>
                      </a:r>
                      <a:r>
                        <a:rPr lang="cs-CZ" sz="1200" dirty="0" smtClean="0">
                          <a:effectLst/>
                        </a:rPr>
                        <a:t>112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1 138 </a:t>
                      </a:r>
                      <a:r>
                        <a:rPr lang="cs-CZ" sz="1200" dirty="0" smtClean="0">
                          <a:effectLst/>
                        </a:rPr>
                        <a:t>548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1 138 </a:t>
                      </a:r>
                      <a:r>
                        <a:rPr lang="cs-CZ" sz="1200" dirty="0" smtClean="0">
                          <a:effectLst/>
                        </a:rPr>
                        <a:t>548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2 480 </a:t>
                      </a:r>
                      <a:r>
                        <a:rPr lang="cs-CZ" sz="1200" dirty="0" smtClean="0">
                          <a:effectLst/>
                        </a:rPr>
                        <a:t>922</a:t>
                      </a: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3 205 </a:t>
                      </a:r>
                      <a:r>
                        <a:rPr lang="cs-CZ" sz="1200" dirty="0" smtClean="0">
                          <a:effectLst/>
                        </a:rPr>
                        <a:t>089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3 205 </a:t>
                      </a:r>
                      <a:r>
                        <a:rPr lang="cs-CZ" sz="1200" dirty="0" smtClean="0">
                          <a:effectLst/>
                        </a:rPr>
                        <a:t>089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příjmy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místní poplatek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2 064 </a:t>
                      </a:r>
                      <a:r>
                        <a:rPr lang="cs-CZ" sz="1200" smtClean="0">
                          <a:effectLst/>
                        </a:rPr>
                        <a:t>940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2 465 </a:t>
                      </a:r>
                      <a:r>
                        <a:rPr lang="cs-CZ" sz="1200" dirty="0" smtClean="0">
                          <a:effectLst/>
                        </a:rPr>
                        <a:t>479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2 465 </a:t>
                      </a:r>
                      <a:r>
                        <a:rPr lang="cs-CZ" sz="1200" dirty="0" smtClean="0">
                          <a:effectLst/>
                        </a:rPr>
                        <a:t>479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594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kolektivní systémy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390 </a:t>
                      </a:r>
                      <a:r>
                        <a:rPr lang="cs-CZ" sz="1200" dirty="0" smtClean="0">
                          <a:effectLst/>
                        </a:rPr>
                        <a:t>197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321 </a:t>
                      </a:r>
                      <a:r>
                        <a:rPr lang="cs-CZ" sz="1200" dirty="0" smtClean="0">
                          <a:effectLst/>
                        </a:rPr>
                        <a:t>393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321 </a:t>
                      </a:r>
                      <a:r>
                        <a:rPr lang="cs-CZ" sz="1200" dirty="0" smtClean="0">
                          <a:effectLst/>
                        </a:rPr>
                        <a:t>393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úspora kalů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250 </a:t>
                      </a:r>
                      <a:r>
                        <a:rPr lang="cs-CZ" sz="1200" dirty="0" smtClean="0">
                          <a:effectLst/>
                        </a:rPr>
                        <a:t>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250 </a:t>
                      </a:r>
                      <a:r>
                        <a:rPr lang="cs-CZ" sz="1200" dirty="0" smtClean="0">
                          <a:effectLst/>
                        </a:rPr>
                        <a:t>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2 455 </a:t>
                      </a:r>
                      <a:r>
                        <a:rPr lang="cs-CZ" sz="1200" dirty="0" smtClean="0">
                          <a:effectLst/>
                        </a:rPr>
                        <a:t>137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3 036 </a:t>
                      </a:r>
                      <a:r>
                        <a:rPr lang="cs-CZ" sz="1200" dirty="0" smtClean="0">
                          <a:effectLst/>
                        </a:rPr>
                        <a:t>872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3 036 </a:t>
                      </a:r>
                      <a:r>
                        <a:rPr lang="cs-CZ" sz="1200" dirty="0" smtClean="0">
                          <a:effectLst/>
                        </a:rPr>
                        <a:t>872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259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celkový rozdíl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-25 </a:t>
                      </a:r>
                      <a:r>
                        <a:rPr lang="cs-CZ" sz="1200" dirty="0" smtClean="0">
                          <a:effectLst/>
                        </a:rPr>
                        <a:t>785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-258 </a:t>
                      </a:r>
                      <a:r>
                        <a:rPr lang="cs-CZ" sz="1200" dirty="0" smtClean="0">
                          <a:effectLst/>
                        </a:rPr>
                        <a:t>275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-168 </a:t>
                      </a:r>
                      <a:r>
                        <a:rPr lang="cs-CZ" sz="1200" dirty="0" smtClean="0">
                          <a:effectLst/>
                        </a:rPr>
                        <a:t>217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  <a:tr h="23097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dotace OH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</a:t>
                      </a:r>
                      <a:r>
                        <a:rPr lang="cs-CZ" sz="1200" dirty="0" smtClean="0">
                          <a:effectLst/>
                        </a:rPr>
                        <a:t>%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 </a:t>
                      </a:r>
                      <a:r>
                        <a:rPr lang="cs-CZ" sz="1200" dirty="0" smtClean="0">
                          <a:effectLst/>
                        </a:rPr>
                        <a:t>%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</a:t>
                      </a:r>
                      <a:r>
                        <a:rPr lang="cs-CZ" sz="1200" dirty="0" smtClean="0">
                          <a:effectLst/>
                        </a:rPr>
                        <a:t>%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7329" marR="77329" marT="0" marB="0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88513"/>
              </p:ext>
            </p:extLst>
          </p:nvPr>
        </p:nvGraphicFramePr>
        <p:xfrm>
          <a:off x="1691680" y="5013176"/>
          <a:ext cx="600964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0"/>
                <a:gridCol w="2070735"/>
                <a:gridCol w="171005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Obec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Průměr ČR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Pyšely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příjmy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672,30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1 640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828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1 732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obec doplácí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23,2 %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5 %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4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07" y="692696"/>
            <a:ext cx="13939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8640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Výsledky průzkumu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3556" y="1988840"/>
            <a:ext cx="6777317" cy="4464496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95 % domácností třídí a 5 % netřídí</a:t>
            </a:r>
          </a:p>
          <a:p>
            <a:pPr algn="just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50 % uvádí vzdálenost sběrných míst do 200 m, 30 % do 400 m, 20 % nad 400 m</a:t>
            </a:r>
          </a:p>
          <a:p>
            <a:pPr algn="just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plast, sklo, papír, bioodpad, oblečení a textil, nebezpečný odpad, elektroodpad,  nápojové kartony </a:t>
            </a:r>
          </a:p>
          <a:p>
            <a:pPr algn="just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87 % uvádí, že se setkali s tím, že nádoby jsou plné (papír a plast skoro každý týden) a polovina z nich odpad odnesou na jiné sběrné místo, a zbytek respondentů si jej odnesou zpět domů nebo se je do nádoby snaží vecpat či je odloží na zem</a:t>
            </a:r>
          </a:p>
          <a:p>
            <a:pPr algn="just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40 % respondentů není se současným systémem spokojeno (vysoký poplatek, nedostatek nádob, nedostatek sběrných míst, snížení frekvence SKO, zvýšení frekvence TO, úklid, vzhled…)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7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Metody vícekriteriálního rozhodování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Kritéria hodnocení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Pořizovací náklady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Provozní náklady	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Vlastnictví prostředků pro OH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Rychlost zavedení alternativ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Vyčleněný pracovník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Výtěžnost složek KO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IT vybavení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Dostupnost sběrných míst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Počet nádob pro třídění SKO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Možnost snížení poplatku</a:t>
            </a:r>
          </a:p>
          <a:p>
            <a:pPr>
              <a:lnSpc>
                <a:spcPct val="80000"/>
              </a:lnSpc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Frekvence svozu SKO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Váhy kritérií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Provozní náklady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Možnost snížení poplatku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Pořizovací náklady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Výtěžnost složek KO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Frekvence svozu SKO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Rychlost zavedení alternativ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Počet nádob pro třídění SKO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Vyčleněný pracovník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Dostupnost sběrných míst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Vlastnictví prostředků pro OH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IT vybavení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0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36067"/>
            <a:ext cx="1714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Navržené alternativy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7137241" cy="3987805"/>
          </a:xfrm>
        </p:spPr>
        <p:txBody>
          <a:bodyPr>
            <a:normAutofit fontScale="92500"/>
          </a:bodyPr>
          <a:lstStyle/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rozšíření stávajících sběrných míst o nové nádoby</a:t>
            </a:r>
          </a:p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rozšíření stávajících sběrných míst o nové nádoby      a zřízení nových sběrných míst</a:t>
            </a:r>
          </a:p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oučasný stav</a:t>
            </a:r>
          </a:p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oučasný stav a zavedení pytlového sběru</a:t>
            </a:r>
          </a:p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rozšíření stávajících sběrných míst o nové nádoby      a zavedení pytlového sběru</a:t>
            </a:r>
          </a:p>
          <a:p>
            <a:pPr marL="822960" lvl="1" indent="-457200"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oučasný stav, zřízení nových sběrných míst              a zavedení pytlového sběru</a:t>
            </a:r>
          </a:p>
          <a:p>
            <a:pPr lvl="1"/>
            <a:endParaRPr lang="cs-CZ" dirty="0" smtClean="0"/>
          </a:p>
        </p:txBody>
      </p:sp>
      <p:sp>
        <p:nvSpPr>
          <p:cNvPr id="4" name="AutoShape 2" descr="Výsledek obrázku pro pytle na sběr odp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3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WSA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06016"/>
              </p:ext>
            </p:extLst>
          </p:nvPr>
        </p:nvGraphicFramePr>
        <p:xfrm>
          <a:off x="971600" y="2132856"/>
          <a:ext cx="646472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141"/>
                <a:gridCol w="644525"/>
                <a:gridCol w="645160"/>
                <a:gridCol w="645160"/>
                <a:gridCol w="645160"/>
                <a:gridCol w="645160"/>
                <a:gridCol w="645160"/>
                <a:gridCol w="8102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A6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váhy kritérií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pořizovací 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0,1364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0,1364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0,1364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0,1364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provozní 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0,1667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0,1667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0,1667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0,1667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vlastnictví nádob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rychlost zavedení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0,0909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0,0909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0,0909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0,0909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vyčleněný pracovník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0,0606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0,0606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0,0606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0,0606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výtěžnost složek KO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0,1212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0,1212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0,1212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IT vybavení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0,0152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0,0152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dostupnost míst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0,0455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0,0455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0,0455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0,0455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0,0455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nádob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0,0379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0,0569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0,0758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0,0758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0,0758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0,0758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snížení poplatku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0,1515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0,1515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0,1515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0,1515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frekvence svozu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0,1061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0,1061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0,1061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0,1061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0,4440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0,5570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0,3334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0,6183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0,6183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0,6668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TOPSIS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60010"/>
              </p:ext>
            </p:extLst>
          </p:nvPr>
        </p:nvGraphicFramePr>
        <p:xfrm>
          <a:off x="899592" y="2276872"/>
          <a:ext cx="7272807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099"/>
                <a:gridCol w="683180"/>
                <a:gridCol w="648072"/>
                <a:gridCol w="648072"/>
                <a:gridCol w="720080"/>
                <a:gridCol w="648072"/>
                <a:gridCol w="720080"/>
                <a:gridCol w="648072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A6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pořizovací 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0,0787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0,0787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0,0787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provozní náklady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0,0962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0,0962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0,0962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0,0962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vlastnictví nádob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0,0175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rychlost zavedení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0,0525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0,0525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0,0525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0,0525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vyčleněný pracovník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0,0350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výtěžnost složek KO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0,0414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0,0691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0,0414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0,0414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0,0691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0,0691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IT vybavení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0,0000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0,0087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dostupnost míst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0,0227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0,0227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nádob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0,0226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0,0302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0,0377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0,0377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0,0377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0,0377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snížení poplatku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0,0875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0,0875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0,0875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0,0875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frekvence svozu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0,0612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0,0612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0,0612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0,0612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vzd. nejlepší varianty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0,1489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0,1439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0,1639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0,1064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0,1064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0,1027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vzd. nejhorší varianty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0,1118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0,1279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0,1028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0,1543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0,1543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0,1639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ukazatel vzdálenosti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0,4288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0,4706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0,3855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0,5919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0,5919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0,6148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Dosažené výsledky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0200248"/>
              </p:ext>
            </p:extLst>
          </p:nvPr>
        </p:nvGraphicFramePr>
        <p:xfrm>
          <a:off x="1042988" y="2312988"/>
          <a:ext cx="3529012" cy="2772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92"/>
                <a:gridCol w="3167620"/>
              </a:tblGrid>
              <a:tr h="287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WSA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287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A6 – </a:t>
                      </a:r>
                      <a:r>
                        <a:rPr lang="cs-CZ" sz="1200" dirty="0" err="1">
                          <a:effectLst/>
                        </a:rPr>
                        <a:t>souč</a:t>
                      </a:r>
                      <a:r>
                        <a:rPr lang="cs-CZ" sz="1200" dirty="0">
                          <a:effectLst/>
                        </a:rPr>
                        <a:t>. stav, nová místa, pytlový sběr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46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2-3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A4 – současný stav, pytlový sběr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575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2-3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A5 – rozšíření míst o nové nádoby, pytlový sběr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575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A2 – rozšíření míst o nové nádoby, nová místa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287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A1 – rozšíření míst o nové nádoby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  <a:tr h="287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A3 – současný stav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515" marR="35515" marT="0" marB="0"/>
                </a:tc>
              </a:tr>
            </a:tbl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5783564"/>
              </p:ext>
            </p:extLst>
          </p:nvPr>
        </p:nvGraphicFramePr>
        <p:xfrm>
          <a:off x="4644008" y="2276872"/>
          <a:ext cx="3600400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867"/>
                <a:gridCol w="3252533"/>
              </a:tblGrid>
              <a:tr h="2953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TOPSIS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295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A6 – souč. stav, nová místa, pytlový sběr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52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2-3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A4 – současný stav, pytlový sběr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549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2-3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A5 – rozšíření míst o nové nádoby, pytlový sběr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549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A2 – rozšíření míst o nové nádoby, nová místa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295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A1 – rozšíření míst o nové nádoby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  <a:tr h="295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A3 – současný stav 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10" marR="34210" marT="0" marB="0"/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08112"/>
          </a:xfrm>
        </p:spPr>
        <p:txBody>
          <a:bodyPr>
            <a:normAutofit/>
          </a:bodyPr>
          <a:lstStyle/>
          <a:p>
            <a:r>
              <a:rPr lang="cs-CZ" dirty="0" smtClean="0"/>
              <a:t>Alternativa č. 6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412111" y="1340769"/>
            <a:ext cx="3057148" cy="576063"/>
          </a:xfrm>
        </p:spPr>
        <p:txBody>
          <a:bodyPr/>
          <a:lstStyle/>
          <a:p>
            <a:r>
              <a:rPr lang="cs-CZ" dirty="0" smtClean="0"/>
              <a:t>Pytlový sběr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041721" y="1988840"/>
            <a:ext cx="3419856" cy="2304255"/>
          </a:xfrm>
        </p:spPr>
        <p:txBody>
          <a:bodyPr>
            <a:normAutofit fontScale="5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změna vyhlášky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nformační kampaň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last a papír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ytle zdarma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pytle á 3 Kč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voz 1x á měsíc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z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hodnocení po 4 měsících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úprava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5011837" y="1196752"/>
            <a:ext cx="3055717" cy="720080"/>
          </a:xfrm>
        </p:spPr>
        <p:txBody>
          <a:bodyPr/>
          <a:lstStyle/>
          <a:p>
            <a:r>
              <a:rPr lang="cs-CZ" dirty="0" smtClean="0"/>
              <a:t>Nová sběrná místa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419475" cy="2829918"/>
          </a:xfr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65188"/>
              </p:ext>
            </p:extLst>
          </p:nvPr>
        </p:nvGraphicFramePr>
        <p:xfrm>
          <a:off x="1028738" y="4356989"/>
          <a:ext cx="3509045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35"/>
                <a:gridCol w="835023"/>
                <a:gridCol w="118938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Položka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Částka v Kč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Nutnost investice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software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10 000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mobilní čtečka </a:t>
                      </a:r>
                      <a:r>
                        <a:rPr lang="cs-CZ" sz="1000" dirty="0" smtClean="0">
                          <a:effectLst/>
                        </a:rPr>
                        <a:t>kódu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 5</a:t>
                      </a:r>
                      <a:r>
                        <a:rPr lang="cs-CZ" sz="1000" dirty="0">
                          <a:effectLst/>
                        </a:rPr>
                        <a:t> 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tiskárna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 5</a:t>
                      </a:r>
                      <a:r>
                        <a:rPr lang="cs-CZ" sz="1000" dirty="0">
                          <a:effectLst/>
                        </a:rPr>
                        <a:t> 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pytle (cca 3 Kč)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12 000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informační kampaň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 2</a:t>
                      </a:r>
                      <a:r>
                        <a:rPr lang="cs-CZ" sz="1000" dirty="0">
                          <a:effectLst/>
                        </a:rPr>
                        <a:t> 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34 000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24 000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Shrnutí a doporučení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hodnocení navržené alternativy a její uvedení do praxe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zapojení živnostníků do systému a jejich kontrola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ůraz na maximální zapojení kolektivních systémů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in. 1x ročně informovat obyvatele o výsledcích hospodaření s odpady včetně podrobného komentáře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světa obyvatel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Výsledek obrázku pro osvěta odpadové hospodářstv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0176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4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Obsah</a:t>
            </a:r>
            <a:endParaRPr lang="cs-CZ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Motivace k řešení daného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problému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Cíl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práce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Současný stav odpadového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hospodářství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Dotazníkové šetření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Metody vícekriteriálního rozhodování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Dosažené výsledky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Shrnutí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Doplňující dotazy</a:t>
            </a:r>
          </a:p>
          <a:p>
            <a:pPr marL="68580" indent="0" algn="just">
              <a:buNone/>
            </a:pPr>
            <a:endParaRPr lang="cs-CZ" sz="1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Otázky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4157049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Bude se obec dále zabývat výsledky dotazníkového šetření? 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Ano, již se zabývala. Ve městě byly tlaky např. na zrušení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biopopelnic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, ale ze šetření vyplynulo, že je občané využívají. Dále již město upravilo počet nádob na tříděný odpad a vybavilo nové místa.</a:t>
            </a:r>
          </a:p>
          <a:p>
            <a:pPr>
              <a:spcAft>
                <a:spcPts val="1000"/>
              </a:spcAft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Bude se šetření opakovat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 algn="just">
              <a:spcAft>
                <a:spcPts val="1000"/>
              </a:spcAft>
            </a:pPr>
            <a:r>
              <a:rPr lang="cs-CZ" sz="1500" dirty="0">
                <a:latin typeface="Arial" pitchFamily="34" charset="0"/>
                <a:cs typeface="Arial" pitchFamily="34" charset="0"/>
              </a:rPr>
              <a:t>zřejmě od roku 2018 bude platit nový zákon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                                         o 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nakládání s odpady; data z mého šetření jsou výborný základ pro definování pravidel podle nového zákona, opakování šetření – jistě, ale až po nějaké době platnosti nového systémů a zapracovaných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návrhů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4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697636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Je možné finančně vyjádřit přínos vašich návrhů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 algn="just">
              <a:spcAft>
                <a:spcPts val="1000"/>
              </a:spcAf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Možné to samozřejmě je, ale bylo by třeba detailně zjistit jednotlivé ceny za všechny operace související se sběrem a svozem odpadu      a dále provést detailní propočty. V rámci projektu pytlového sběru a jeho přínosu by bylo vhodné se obrátit na obce, ve kterých již pytlový sběr probíhá a vycházet z jejich finančních poznatků.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Bude návrh zavedení doplňkového pytlového sběru v městě Pyšely realizován? 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Zatím ne, zastupitelé se shodli, že se zatím budou věnovat řešení sběrných míst a vyčkají, co přinese v roce 2018 nový zákon                o odpadech. </a:t>
            </a:r>
          </a:p>
          <a:p>
            <a:pPr lvl="1">
              <a:spcAft>
                <a:spcPts val="1000"/>
              </a:spcAft>
            </a:pPr>
            <a:endParaRPr lang="cs-CZ" sz="1600" dirty="0"/>
          </a:p>
          <a:p>
            <a:pPr lvl="1">
              <a:spcAft>
                <a:spcPts val="1000"/>
              </a:spcAft>
            </a:pP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Motivace k řešení problému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endParaRPr lang="cs-CZ" sz="2000" i="1" dirty="0"/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vztah k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městu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ritika spoluobčanů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zájem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 hlubší problematiku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2" name="AutoShape 2" descr="Výsledek obrázku pro pyš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Výsledek obrázku pro pyše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35854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pyše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25" y="2761852"/>
            <a:ext cx="2400267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vbaweb.dumabyt.cz/files/files/2010_10/pysely13_pesi-zona-shora-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91" y="4581128"/>
            <a:ext cx="2496277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68580" indent="0" algn="just">
              <a:lnSpc>
                <a:spcPct val="150000"/>
              </a:lnSpc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Cílem diplomové práce je na základě dotazníkového šetření a analýzy aktuálního stavu systému sběru a třídění komunálního odpadu ve městě Pyšely navrhnout takové alternativy, které povedou ke zvýšení efektivity sběru a současně ke snížení nákladů. Jednotlivé alternativy budou porovnány pomocí metod vícekriteriálního rozhodování.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Analýza současného stavu OH v </a:t>
            </a:r>
            <a:r>
              <a:rPr lang="cs-CZ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Pyšelích</a:t>
            </a:r>
            <a:endParaRPr lang="cs-CZ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1"/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vlastní pozorování</a:t>
            </a:r>
          </a:p>
          <a:p>
            <a:pPr lvl="1"/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komparace 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 poskytnutými 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daty</a:t>
            </a:r>
          </a:p>
          <a:p>
            <a:pPr lvl="1"/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ertikální </a:t>
            </a: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 horizontální analýza produkce OH (kvantita, finance)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Dotazníkové šetření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Metody vícekriteriálního hodnocení</a:t>
            </a:r>
          </a:p>
          <a:p>
            <a:pPr lvl="1"/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WSA</a:t>
            </a:r>
          </a:p>
          <a:p>
            <a:pPr lvl="1"/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TOPSIS</a:t>
            </a:r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300984" cy="79208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yšely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r="27840"/>
          <a:stretch>
            <a:fillRect/>
          </a:stretch>
        </p:blipFill>
        <p:spPr/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4716016" y="1628800"/>
            <a:ext cx="3456384" cy="4023849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Město Pyšely se rozkládá na ploše tří katastrálních území o celkové ploše 12,81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Pyšely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Nová Ves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Zaječice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Kovářovice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Borová Lhota</a:t>
            </a: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31. prosinci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celkem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1851 obyvatel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3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01136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Současný stav – vyhláška č. 3/2015</a:t>
            </a: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7776864" cy="525658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Směsný odpad a bioodpad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poplatník 1000 Kč/rok</a:t>
            </a:r>
          </a:p>
          <a:p>
            <a:pPr lvl="1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měsný odpad - nádoby od 120 do 240 l, svoz 1x týdně,</a:t>
            </a:r>
          </a:p>
          <a:p>
            <a:pPr lvl="1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ioodpad – nádoba s dvojitým dnem 240l, kompostárna</a:t>
            </a:r>
          </a:p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Tříděný odpad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nádoby 1100 l a 120 l, svoz 1x týdně, 21 sběrných míst s 85 kontejnery</a:t>
            </a:r>
          </a:p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Sběr železného šrotu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1x měsíc sběrné místo,  1x ročně SDH, volně přístupné nádoby </a:t>
            </a:r>
          </a:p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Nebezpečný odpad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několikrát ročně do specializovaného vozu (pro drobný odpad volně přístupné nádoby)</a:t>
            </a:r>
          </a:p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Objemný odpad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sběrný dvůr </a:t>
            </a:r>
          </a:p>
          <a:p>
            <a:pPr>
              <a:spcAft>
                <a:spcPts val="10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Bioodpad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speciální nádoby, kompostárna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13176"/>
            <a:ext cx="1883701" cy="1412776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5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Sběrná místa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15" y="3660934"/>
            <a:ext cx="2051050" cy="1537970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122800" cy="3185914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6" y="3212976"/>
            <a:ext cx="2078072" cy="3185914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06005"/>
            <a:ext cx="1990725" cy="1492885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Aaa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5" name="Obrázek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3888"/>
            <a:ext cx="2122800" cy="1535430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764704"/>
            <a:ext cx="3917173" cy="3240360"/>
          </a:xfrm>
          <a:prstGeom prst="rect">
            <a:avLst/>
          </a:prstGeom>
        </p:spPr>
      </p:pic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528510" cy="81716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aplněnost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57709"/>
              </p:ext>
            </p:extLst>
          </p:nvPr>
        </p:nvGraphicFramePr>
        <p:xfrm>
          <a:off x="4355976" y="764704"/>
          <a:ext cx="4176468" cy="5588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548"/>
                <a:gridCol w="357527"/>
                <a:gridCol w="357527"/>
                <a:gridCol w="357527"/>
                <a:gridCol w="357527"/>
                <a:gridCol w="357527"/>
                <a:gridCol w="99650"/>
                <a:gridCol w="357527"/>
                <a:gridCol w="357527"/>
                <a:gridCol w="357527"/>
                <a:gridCol w="357527"/>
                <a:gridCol w="357527"/>
              </a:tblGrid>
              <a:tr h="5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Složka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únor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březen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duben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květen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červen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únor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březen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duben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květen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červen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vert="vert270" anchor="ctr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1) Bytovky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2) U Smrčků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100 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3) Pod MěÚ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4) Na Košíku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5) Na Letné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6) U prádla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75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125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7) U Sádky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8) Na Brabenčí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9) Na Ohradě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17) Náves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125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50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18) Hospoda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19) Na </a:t>
                      </a:r>
                      <a:r>
                        <a:rPr lang="cs-CZ" sz="1000" dirty="0" err="1">
                          <a:effectLst/>
                        </a:rPr>
                        <a:t>Chytárně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125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papír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100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  <a:tr h="12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sklo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100 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</a:t>
                      </a:r>
                      <a:endParaRPr lang="cs-CZ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75</a:t>
                      </a:r>
                      <a:endParaRPr lang="cs-CZ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26" marR="24926" marT="0" marB="0" anchor="b"/>
                </a:tc>
              </a:tr>
            </a:tbl>
          </a:graphicData>
        </a:graphic>
      </p:graphicFrame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3096"/>
            <a:ext cx="3024336" cy="2047106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01.02.2017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13C-FDC8-49B8-83D2-4EDC24441D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650</TotalTime>
  <Words>2208</Words>
  <Application>Microsoft Office PowerPoint</Application>
  <PresentationFormat>Předvádění na obrazovce (4:3)</PresentationFormat>
  <Paragraphs>795</Paragraphs>
  <Slides>22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Austin</vt:lpstr>
      <vt:lpstr>Optimalizace odpadového hospodářství  v Pyšelích</vt:lpstr>
      <vt:lpstr>Obsah</vt:lpstr>
      <vt:lpstr>Motivace k řešení problému</vt:lpstr>
      <vt:lpstr>Cíl práce</vt:lpstr>
      <vt:lpstr>Použité metody</vt:lpstr>
      <vt:lpstr>Pyšely</vt:lpstr>
      <vt:lpstr>Současný stav – vyhláška č. 3/2015</vt:lpstr>
      <vt:lpstr>Sběrná místa</vt:lpstr>
      <vt:lpstr>Naplněnost</vt:lpstr>
      <vt:lpstr>Produkce tříděného odpadu </vt:lpstr>
      <vt:lpstr>Rozvaha 2013-2015</vt:lpstr>
      <vt:lpstr>Výsledky průzkumu</vt:lpstr>
      <vt:lpstr>Metody vícekriteriálního rozhodování</vt:lpstr>
      <vt:lpstr>Navržené alternativy</vt:lpstr>
      <vt:lpstr>WSA</vt:lpstr>
      <vt:lpstr>TOPSIS</vt:lpstr>
      <vt:lpstr>Dosažené výsledky</vt:lpstr>
      <vt:lpstr>Alternativa č. 6</vt:lpstr>
      <vt:lpstr>Shrnutí a doporučení</vt:lpstr>
      <vt:lpstr>Otázky</vt:lpstr>
      <vt:lpstr>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Třídění odpadu v Pyšelích</dc:title>
  <dc:creator>CH</dc:creator>
  <cp:lastModifiedBy>Pepa</cp:lastModifiedBy>
  <cp:revision>63</cp:revision>
  <cp:lastPrinted>2017-02-01T15:48:33Z</cp:lastPrinted>
  <dcterms:created xsi:type="dcterms:W3CDTF">2015-12-12T09:32:41Z</dcterms:created>
  <dcterms:modified xsi:type="dcterms:W3CDTF">2017-02-01T15:51:16Z</dcterms:modified>
</cp:coreProperties>
</file>