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8" r:id="rId6"/>
    <p:sldId id="260" r:id="rId7"/>
    <p:sldId id="264" r:id="rId8"/>
    <p:sldId id="262" r:id="rId9"/>
    <p:sldId id="263" r:id="rId10"/>
    <p:sldId id="266" r:id="rId11"/>
    <p:sldId id="268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2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1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1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5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0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0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F9C2-7091-439A-915C-7C9C053B9B07}" type="datetimeFigureOut">
              <a:rPr lang="cs-CZ" smtClean="0"/>
              <a:t>31.1.2017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9ACC-4253-4F76-9EB1-67AE346E2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63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805446" y="516388"/>
            <a:ext cx="6514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Vysoká škola technická a ekonomická</a:t>
            </a:r>
          </a:p>
          <a:p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Ústav</a:t>
            </a:r>
            <a:r>
              <a:rPr lang="cs-CZ" sz="3200" b="1" u="none" strike="noStrik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technicko-technologický</a:t>
            </a:r>
            <a:endParaRPr lang="cs-CZ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671" y="2348880"/>
            <a:ext cx="9011506" cy="1764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algn="ctr">
              <a:spcAft>
                <a:spcPts val="1000"/>
              </a:spcAft>
              <a:tabLst>
                <a:tab pos="2250440" algn="l"/>
              </a:tabLst>
            </a:pPr>
            <a:r>
              <a:rPr lang="cs-CZ" sz="3200" b="1" i="0" u="none" strike="noStrike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Optimalizace zimní údržby pozemních komunikací </a:t>
            </a:r>
          </a:p>
          <a:p>
            <a:pPr marL="274320" algn="ctr">
              <a:spcAft>
                <a:spcPts val="1000"/>
              </a:spcAft>
              <a:tabLst>
                <a:tab pos="2250440" algn="l"/>
              </a:tabLst>
            </a:pPr>
            <a:r>
              <a:rPr lang="cs-CZ" sz="3200" b="1" i="0" u="none" strike="noStrike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 vybraném městě (obci)</a:t>
            </a:r>
          </a:p>
          <a:p>
            <a:pPr marL="274320" algn="ctr">
              <a:spcAft>
                <a:spcPts val="1000"/>
              </a:spcAft>
              <a:tabLst>
                <a:tab pos="2250440" algn="l"/>
              </a:tabLst>
            </a:pP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Prezentace k diplomové práci</a:t>
            </a:r>
            <a:endParaRPr lang="cs-CZ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56826" y="4553832"/>
            <a:ext cx="726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Autor diplomové práce:	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Bc</a:t>
            </a: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Michaela Hovorková</a:t>
            </a:r>
          </a:p>
          <a:p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Vedoucí diplomové práce:	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doc. Ing</a:t>
            </a: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Rudolf Kampf, Ph.D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Oponent:                                            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Ing. Václav Cempírek, Ph.D.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131840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Budějovice</a:t>
            </a:r>
          </a:p>
          <a:p>
            <a:pPr algn="ctr"/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Hovorka\Pictures\Logo_vste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1706"/>
            <a:ext cx="1178564" cy="11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Optimalizace trasy</a:t>
            </a:r>
            <a:endParaRPr lang="cs-CZ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Varianta A</a:t>
            </a:r>
            <a:endParaRPr lang="cs-CZ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r>
              <a:rPr lang="cs-CZ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Varianta B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0" y="2060848"/>
            <a:ext cx="3632300" cy="242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51321"/>
              </p:ext>
            </p:extLst>
          </p:nvPr>
        </p:nvGraphicFramePr>
        <p:xfrm>
          <a:off x="579660" y="4725144"/>
          <a:ext cx="3888432" cy="139732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98744"/>
                <a:gridCol w="864096"/>
                <a:gridCol w="825592"/>
              </a:tblGrid>
              <a:tr h="379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vzdálenost (m)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čas (min) 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CELKEM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109 398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218,80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64 636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129,27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netechnologické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22 216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44,43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kontrolní jízdy sypačem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22 546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45,09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7150" r="8354" b="13047"/>
          <a:stretch/>
        </p:blipFill>
        <p:spPr bwMode="auto">
          <a:xfrm>
            <a:off x="4788024" y="2060848"/>
            <a:ext cx="3715099" cy="242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64429"/>
              </p:ext>
            </p:extLst>
          </p:nvPr>
        </p:nvGraphicFramePr>
        <p:xfrm>
          <a:off x="4788024" y="4725144"/>
          <a:ext cx="3888432" cy="139853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32248"/>
                <a:gridCol w="864096"/>
                <a:gridCol w="792088"/>
              </a:tblGrid>
              <a:tr h="3779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vzdálenost (m)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čas (min) 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CELKEM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102 372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204,74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64 636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129,27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netechnologické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21 391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42,78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kontrolní jízdy sypačem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16 345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32,69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4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Optimalizace trasy</a:t>
            </a:r>
            <a:endParaRPr lang="cs-CZ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Varianta C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6" y="2044917"/>
            <a:ext cx="4176470" cy="253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78735"/>
              </p:ext>
            </p:extLst>
          </p:nvPr>
        </p:nvGraphicFramePr>
        <p:xfrm>
          <a:off x="539546" y="4869160"/>
          <a:ext cx="8064901" cy="14173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58747"/>
                <a:gridCol w="1329861"/>
                <a:gridCol w="1076293"/>
              </a:tblGrid>
              <a:tr h="2945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vzdálenost (m)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čas (min) 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2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CELKEM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98 364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196,73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2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64 636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129,27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2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netechnologické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17 480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34,96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kontrolní jízdy sypačem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16 248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32,50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52361"/>
            <a:ext cx="3816424" cy="232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9000">
        <p14:pan dir="u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cs-CZ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Zhodnocení vybrané </a:t>
            </a:r>
            <a:r>
              <a:rPr lang="cs-CZ" sz="4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varianty</a:t>
            </a:r>
            <a:endParaRPr lang="cs-CZ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Vybraná varianta C</a:t>
            </a: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endParaRPr lang="cs-CZ" sz="2800" b="1" dirty="0">
              <a:solidFill>
                <a:schemeClr val="tx2"/>
              </a:solidFill>
            </a:endParaRP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endParaRPr lang="cs-CZ" sz="2800" b="1" dirty="0">
              <a:solidFill>
                <a:schemeClr val="tx2"/>
              </a:solidFill>
            </a:endParaRPr>
          </a:p>
          <a:p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Zkrácení vzdálenosti o 11 228 m</a:t>
            </a:r>
          </a:p>
          <a:p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Zkrácení netechnologické jízdy o 4 736 m</a:t>
            </a:r>
          </a:p>
          <a:p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času 22,46 min</a:t>
            </a:r>
          </a:p>
          <a:p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nákladů 569,26 Kč</a:t>
            </a:r>
            <a:endParaRPr lang="cs-CZ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cs-CZ" sz="28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cs-CZ" sz="3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cs-CZ" sz="3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800" b="1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01137"/>
              </p:ext>
            </p:extLst>
          </p:nvPr>
        </p:nvGraphicFramePr>
        <p:xfrm>
          <a:off x="539553" y="2348881"/>
          <a:ext cx="7992889" cy="165618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9279"/>
                <a:gridCol w="936230"/>
                <a:gridCol w="936230"/>
                <a:gridCol w="936230"/>
                <a:gridCol w="936230"/>
                <a:gridCol w="936230"/>
                <a:gridCol w="936230"/>
                <a:gridCol w="936230"/>
              </a:tblGrid>
              <a:tr h="66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vzdálenost (m)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čas (min) 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náklady (Kč)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Úspora vzdálenosti (m)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Úspora času (min)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Úspora nákladů (Kč)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Úspora nákladů (%)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 PZÚ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109 592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219,18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5 556,31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 toho NTJ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22 216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44,43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1 126,35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-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 varianta C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98 364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196,73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4 987,05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11 228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22,46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569,26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10,25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 toho NTJ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17 480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34,96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886,24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4 736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9,47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240,12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21,32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7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Ekonomický </a:t>
            </a:r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přínos zvolené varianty</a:t>
            </a:r>
            <a:endParaRPr 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cs-CZ" sz="4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nákladů na jednu jízdu</a:t>
            </a:r>
          </a:p>
          <a:p>
            <a:endParaRPr lang="cs-CZ" sz="2800" b="1" dirty="0">
              <a:solidFill>
                <a:schemeClr val="tx2"/>
              </a:solidFill>
            </a:endParaRP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endParaRPr lang="cs-CZ" sz="2800" b="1" dirty="0">
              <a:solidFill>
                <a:schemeClr val="tx2"/>
              </a:solidFill>
            </a:endParaRP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endParaRPr lang="cs-CZ" sz="2800" b="1" dirty="0">
              <a:solidFill>
                <a:schemeClr val="tx2"/>
              </a:solidFill>
            </a:endParaRP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tx2"/>
              </a:solidFill>
            </a:endParaRPr>
          </a:p>
          <a:p>
            <a:r>
              <a:rPr lang="cs-CZ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nákladů na </a:t>
            </a:r>
            <a:r>
              <a:rPr lang="cs-CZ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jeden </a:t>
            </a:r>
            <a:r>
              <a:rPr lang="cs-CZ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výjezd </a:t>
            </a:r>
            <a:r>
              <a:rPr lang="cs-CZ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10,25 </a:t>
            </a:r>
            <a:r>
              <a:rPr lang="cs-CZ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cs-CZ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nákladů </a:t>
            </a:r>
            <a:r>
              <a:rPr lang="cs-CZ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netechnologickou jízdu </a:t>
            </a:r>
            <a:r>
              <a:rPr lang="cs-CZ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21,32 % </a:t>
            </a:r>
            <a:r>
              <a:rPr lang="cs-CZ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400" b="1" dirty="0" smtClean="0">
              <a:solidFill>
                <a:schemeClr val="tx2"/>
              </a:solidFill>
            </a:endParaRP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7"/>
            <a:ext cx="4490521" cy="296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Ekonomický přínos zvolené varianty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nákladů </a:t>
            </a:r>
            <a:r>
              <a:rPr lang="cs-CZ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průměrnou zimní sezonu</a:t>
            </a:r>
          </a:p>
          <a:p>
            <a:endParaRPr lang="cs-CZ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celkem za 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sezonu 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654,64 Kč 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Úspora na NTJ za sezonu 6 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603,17 </a:t>
            </a: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</a:t>
            </a:r>
            <a:endParaRPr lang="cs-CZ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rgbClr val="1F497D"/>
              </a:solidFill>
            </a:endParaRPr>
          </a:p>
          <a:p>
            <a:endParaRPr lang="cs-CZ" sz="2800" b="1" dirty="0" smtClean="0">
              <a:solidFill>
                <a:srgbClr val="1F497D"/>
              </a:solidFill>
            </a:endParaRPr>
          </a:p>
          <a:p>
            <a:endParaRPr lang="cs-CZ" sz="2800" b="1" dirty="0">
              <a:solidFill>
                <a:srgbClr val="1F497D"/>
              </a:solidFill>
            </a:endParaRPr>
          </a:p>
          <a:p>
            <a:endParaRPr lang="cs-CZ" sz="2800" b="1" dirty="0" smtClean="0">
              <a:solidFill>
                <a:srgbClr val="1F497D"/>
              </a:solidFill>
            </a:endParaRPr>
          </a:p>
          <a:p>
            <a:endParaRPr lang="cs-CZ" sz="2800" b="1" dirty="0">
              <a:solidFill>
                <a:srgbClr val="1F497D"/>
              </a:solidFill>
            </a:endParaRPr>
          </a:p>
          <a:p>
            <a:endParaRPr lang="cs-CZ" sz="2800" b="1" dirty="0" smtClean="0">
              <a:solidFill>
                <a:srgbClr val="1F497D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500000" cy="301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3968" y="2780994"/>
            <a:ext cx="448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Děkuji za pozornost.</a:t>
            </a:r>
            <a:endParaRPr 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3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8229600" cy="864096"/>
          </a:xfrm>
        </p:spPr>
        <p:txBody>
          <a:bodyPr>
            <a:noAutofit/>
          </a:bodyPr>
          <a:lstStyle/>
          <a:p>
            <a:pPr algn="r"/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otázky oponenta </a:t>
            </a:r>
            <a:r>
              <a:rPr lang="cs-CZ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diplomové práce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0994" y="5013177"/>
            <a:ext cx="8229600" cy="108012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čem spočívá technologie Cross Dock?</a:t>
            </a:r>
          </a:p>
          <a:p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CD bezzásobová technologie?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0994" y="548680"/>
            <a:ext cx="8229600" cy="84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otázky vedoucího diplomové práce</a:t>
            </a:r>
            <a:endParaRPr lang="cs-CZ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09600" y="1752601"/>
            <a:ext cx="82296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další metody operačního výzkumu, které lze aplikovat na řešení dopravních úloh znáte? Stručně charakterizujte tři, včetně příkladů možné aplikace.</a:t>
            </a:r>
          </a:p>
          <a:p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Budou výsledky práce aplikované?</a:t>
            </a:r>
            <a:endParaRPr lang="cs-CZ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7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práce</a:t>
            </a:r>
            <a:endParaRPr 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Cílem </a:t>
            </a: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diplomové práce je, za pomocí metod operačního výzkumu, zpracovat návrh zimní údržby vybraného úseku silnic. Návrhové opatření bude následně vyhodnoceno.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427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Legislativa</a:t>
            </a:r>
            <a:endParaRPr 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13/1997 Sb., o pozemních komunikacích ve znění pozdějších předpisů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Vyhláška č. 104/1997 Sb., kterou se provádí zákon o  pozemních komunikacích ve znění pozdějších předpisů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 </a:t>
            </a:r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imní údržby</a:t>
            </a:r>
            <a:endParaRPr 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 zimní údržby</a:t>
            </a:r>
          </a:p>
          <a:p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Zimní údržba</a:t>
            </a:r>
          </a:p>
          <a:p>
            <a:pPr lvl="1"/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prováděná před zahájením ZÚ</a:t>
            </a:r>
          </a:p>
          <a:p>
            <a:pPr lvl="1"/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zimní údržba</a:t>
            </a:r>
          </a:p>
          <a:p>
            <a:pPr lvl="1"/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Vyhodnocení zimní údržby</a:t>
            </a:r>
            <a:endParaRPr lang="cs-CZ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6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Představení společnosti</a:t>
            </a:r>
            <a:endParaRPr 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55000" lnSpcReduction="20000"/>
          </a:bodyPr>
          <a:lstStyle/>
          <a:p>
            <a:r>
              <a:rPr lang="cs-CZ" sz="5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 a údržba silnic Jihočeského kraje </a:t>
            </a:r>
            <a:endParaRPr lang="cs-CZ" sz="5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5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Příspěvková organizace</a:t>
            </a:r>
          </a:p>
          <a:p>
            <a:r>
              <a:rPr lang="cs-CZ" sz="5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Nemanická </a:t>
            </a:r>
            <a:r>
              <a:rPr lang="cs-CZ" sz="5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2133/10 České Budějovice</a:t>
            </a:r>
          </a:p>
          <a:p>
            <a:r>
              <a:rPr lang="cs-CZ" sz="5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Závod Strakonice</a:t>
            </a:r>
          </a:p>
          <a:p>
            <a:pPr lvl="1"/>
            <a:r>
              <a:rPr lang="cs-CZ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812,601 km silnic</a:t>
            </a:r>
          </a:p>
          <a:p>
            <a:pPr lvl="8"/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třídy 100,434 km</a:t>
            </a:r>
          </a:p>
          <a:p>
            <a:pPr lvl="8"/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třídy 167,961 km</a:t>
            </a:r>
          </a:p>
          <a:p>
            <a:pPr lvl="8"/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třídy 544,206 km</a:t>
            </a:r>
          </a:p>
          <a:p>
            <a:pPr lvl="1"/>
            <a:r>
              <a:rPr lang="cs-CZ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střediska</a:t>
            </a:r>
          </a:p>
          <a:p>
            <a:pPr lvl="8"/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Strakonice</a:t>
            </a:r>
          </a:p>
          <a:p>
            <a:pPr lvl="8"/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Blatná</a:t>
            </a:r>
          </a:p>
          <a:p>
            <a:pPr lvl="8"/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Volyně</a:t>
            </a:r>
          </a:p>
          <a:p>
            <a:pPr lvl="8"/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Vodňany</a:t>
            </a:r>
          </a:p>
          <a:p>
            <a:pPr lvl="1"/>
            <a:r>
              <a:rPr lang="cs-CZ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 zaměstnanců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0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Představení vybraného </a:t>
            </a:r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úseku ZÚ</a:t>
            </a:r>
            <a:endParaRPr lang="cs-CZ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968552" cy="278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Zástupný symbol pro obsah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06621"/>
              </p:ext>
            </p:extLst>
          </p:nvPr>
        </p:nvGraphicFramePr>
        <p:xfrm>
          <a:off x="539552" y="4221088"/>
          <a:ext cx="8352930" cy="22608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22"/>
                <a:gridCol w="726703"/>
                <a:gridCol w="674917"/>
                <a:gridCol w="2619481"/>
                <a:gridCol w="721693"/>
                <a:gridCol w="725035"/>
                <a:gridCol w="725035"/>
                <a:gridCol w="713341"/>
                <a:gridCol w="726703"/>
              </a:tblGrid>
              <a:tr h="1942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číslo silnice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pořadí důležit.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časový limit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místopis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druh posypu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délka  km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čas údržby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00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posyp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pluhov.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</a:rPr>
                        <a:t>přejezd I.třídy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hr.okr.KT- Katovice - Strak. - křiž.I/4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15,608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15,608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55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přídavné pruhy 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0,574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0,574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172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6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Katovice - hr.okr.KT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8,286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8,695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29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2215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Střelské Hoštice - Sedlo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4,488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16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2218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Katovice - Mnichov 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3,422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2219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Katovice - Krty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2,550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9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17210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3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křiž.II/172 -Kladruby - křiž.I/22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6,388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429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Celkem km, čas údržby(min.)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41,316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24,877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0,000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144,61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6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Představení vybraného úseku ZÚ</a:t>
            </a:r>
            <a:endParaRPr lang="cs-CZ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</a:t>
            </a:r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 je udržován </a:t>
            </a:r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plužením a posypem chemickým </a:t>
            </a:r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materiálem</a:t>
            </a:r>
          </a:p>
          <a:p>
            <a:pPr lvl="1"/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odstranění </a:t>
            </a:r>
            <a:r>
              <a:rPr lang="cs-CZ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sněhu z komunikací </a:t>
            </a:r>
            <a:endParaRPr lang="cs-CZ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předsazená </a:t>
            </a:r>
            <a:r>
              <a:rPr lang="cs-CZ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sněhová radlice nasazená na </a:t>
            </a:r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sypači</a:t>
            </a:r>
          </a:p>
          <a:p>
            <a:pPr lvl="2"/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radlice zavěšená za traktor</a:t>
            </a:r>
          </a:p>
          <a:p>
            <a:pPr lvl="1"/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posyp </a:t>
            </a:r>
            <a:r>
              <a:rPr lang="cs-CZ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chemickým rozmrazovacím </a:t>
            </a:r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materiálem</a:t>
            </a:r>
          </a:p>
          <a:p>
            <a:pPr lvl="2"/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sypačová </a:t>
            </a:r>
            <a:r>
              <a:rPr lang="cs-CZ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nástavba SYKO 5H</a:t>
            </a:r>
            <a:endParaRPr lang="cs-CZ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5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1" algn="r" rtl="0">
              <a:spcBef>
                <a:spcPct val="0"/>
              </a:spcBef>
            </a:pPr>
            <a:r>
              <a:rPr lang="cs-CZ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Optimalizace trasy</a:t>
            </a:r>
            <a:r>
              <a:rPr lang="cs-CZ" b="1" i="1" dirty="0"/>
              <a:t/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</a:t>
            </a:r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operačního výzkumu </a:t>
            </a:r>
            <a:endParaRPr lang="cs-CZ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grafů</a:t>
            </a:r>
          </a:p>
          <a:p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</a:t>
            </a:r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tah, cesta na grafu</a:t>
            </a:r>
            <a:endParaRPr lang="cs-CZ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Eulerův tah </a:t>
            </a:r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 </a:t>
            </a:r>
            <a:r>
              <a:rPr lang="cs-CZ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čínského pošťáka </a:t>
            </a:r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4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Optimalizace trasy</a:t>
            </a:r>
            <a:endParaRPr lang="cs-CZ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Trasa podle PZÚ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6286"/>
            <a:ext cx="3888432" cy="231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26862"/>
              </p:ext>
            </p:extLst>
          </p:nvPr>
        </p:nvGraphicFramePr>
        <p:xfrm>
          <a:off x="611560" y="4869160"/>
          <a:ext cx="8064896" cy="12619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94437"/>
                <a:gridCol w="1612979"/>
                <a:gridCol w="1057480"/>
              </a:tblGrid>
              <a:tr h="2764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vzdálenost (m)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čas (min) 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6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CELKEM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109 592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219,18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6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64 636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129,27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6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netechnologické jízdy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22 216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44,43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6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z toho kontrolní jízdy sypačem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22 740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45,48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6286"/>
            <a:ext cx="3960440" cy="25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0">
        <p14:pan dir="u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647</Words>
  <Application>Microsoft Office PowerPoint</Application>
  <PresentationFormat>Předvádění na obrazovce (4:3)</PresentationFormat>
  <Paragraphs>291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Cíl práce</vt:lpstr>
      <vt:lpstr>Legislativa</vt:lpstr>
      <vt:lpstr>Technologie zimní údržby</vt:lpstr>
      <vt:lpstr>Představení společnosti</vt:lpstr>
      <vt:lpstr>Představení vybraného úseku ZÚ</vt:lpstr>
      <vt:lpstr>Představení vybraného úseku ZÚ</vt:lpstr>
      <vt:lpstr>Optimalizace trasy </vt:lpstr>
      <vt:lpstr>Optimalizace trasy</vt:lpstr>
      <vt:lpstr>Optimalizace trasy</vt:lpstr>
      <vt:lpstr>Optimalizace trasy</vt:lpstr>
      <vt:lpstr>Zhodnocení vybrané varianty</vt:lpstr>
      <vt:lpstr>Ekonomický přínos zvolené varianty</vt:lpstr>
      <vt:lpstr>Ekonomický přínos zvolené varianty</vt:lpstr>
      <vt:lpstr>Prezentace aplikace PowerPoint</vt:lpstr>
      <vt:lpstr>Doplňující otázky oponenta diplomové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Hovorka</dc:creator>
  <cp:lastModifiedBy>Hovorka</cp:lastModifiedBy>
  <cp:revision>54</cp:revision>
  <dcterms:created xsi:type="dcterms:W3CDTF">2017-01-28T02:05:26Z</dcterms:created>
  <dcterms:modified xsi:type="dcterms:W3CDTF">2017-01-31T23:28:48Z</dcterms:modified>
</cp:coreProperties>
</file>