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6" r:id="rId7"/>
    <p:sldId id="272" r:id="rId8"/>
    <p:sldId id="271" r:id="rId9"/>
    <p:sldId id="268" r:id="rId10"/>
    <p:sldId id="269" r:id="rId11"/>
    <p:sldId id="270" r:id="rId12"/>
    <p:sldId id="263" r:id="rId13"/>
    <p:sldId id="274" r:id="rId14"/>
    <p:sldId id="264" r:id="rId15"/>
    <p:sldId id="265" r:id="rId16"/>
    <p:sldId id="267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D05AF-CEA7-4A0F-9E92-7D901F2BB65B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73904-59A3-40A0-A5C0-84EC95228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3904-59A3-40A0-A5C0-84EC9522809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68F88FB-83A0-4E36-A57D-7B475189B570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766928C-1142-4914-8680-DD678BE465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Petr Karlíček\Dokumenty\Marketing\Prezentace\logo ko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711866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1475656" y="40466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Vysoká škola technická a ekonomická</a:t>
            </a: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Ústav technicko-technologický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628800"/>
            <a:ext cx="842493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MOŽNOSTI ŘEŠENÍ NEDOSTATKU </a:t>
            </a:r>
          </a:p>
          <a:p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PARKOVACÍCH MÍST PRO NÁKL. AUTOMOBILY</a:t>
            </a:r>
          </a:p>
          <a:p>
            <a:endParaRPr lang="cs-CZ" sz="1100" b="1" dirty="0" smtClean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cs-CZ" sz="3200" b="1" dirty="0" smtClean="0">
                <a:solidFill>
                  <a:srgbClr val="EDE8C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SILNICE I/3 </a:t>
            </a:r>
            <a:r>
              <a:rPr lang="cs-CZ" sz="2400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(Č. BUDĚJOVICE – ST. HRANICE S RAKOUSKEM)</a:t>
            </a:r>
          </a:p>
          <a:p>
            <a:pPr>
              <a:buFontTx/>
              <a:buChar char="-"/>
            </a:pPr>
            <a:endParaRPr lang="cs-CZ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5085184"/>
            <a:ext cx="615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Autor práce:     Mgr. Andrea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Honzová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 práce:  doc. Ing. Ján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Ližbetin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PhD.</a:t>
            </a: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Oponent práce: doc. Ing. Rudolf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Kampf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CSc.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64288" y="6237312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 / 2017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059832" cy="19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95288" y="4581525"/>
          <a:ext cx="8413750" cy="1998663"/>
        </p:xfrm>
        <a:graphic>
          <a:graphicData uri="http://schemas.openxmlformats.org/presentationml/2006/ole">
            <p:oleObj spid="_x0000_s26625" name="List" r:id="rId3" imgW="5591242" imgH="1333686" progId="Excel.Sheet.12">
              <p:embed/>
            </p:oleObj>
          </a:graphicData>
        </a:graphic>
      </p:graphicFrame>
      <p:pic>
        <p:nvPicPr>
          <p:cNvPr id="6" name="Obrázek3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87849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764704"/>
            <a:ext cx="842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NÁVRH DISPOZIC PARKOVACÍ PLOCHY:</a:t>
            </a:r>
            <a:endParaRPr lang="cs-CZ" sz="3200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2132857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 park. míst pro NA</a:t>
            </a:r>
            <a:endParaRPr lang="cs-CZ" sz="2000" b="1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8673" name="ole_rId81"/>
          <p:cNvGraphicFramePr>
            <a:graphicFrameLocks noChangeAspect="1"/>
          </p:cNvGraphicFramePr>
          <p:nvPr/>
        </p:nvGraphicFramePr>
        <p:xfrm>
          <a:off x="467544" y="1484784"/>
          <a:ext cx="8304213" cy="5184775"/>
        </p:xfrm>
        <a:graphic>
          <a:graphicData uri="http://schemas.openxmlformats.org/presentationml/2006/ole">
            <p:oleObj spid="_x0000_s28673" name="List" r:id="rId3" imgW="7077089" imgH="4343623" progId="Excel.Sheet.12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99592" y="404664"/>
            <a:ext cx="6909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HRUBÝ ROZPOČET PRO STAVBU </a:t>
            </a:r>
          </a:p>
          <a:p>
            <a:r>
              <a:rPr lang="cs-CZ" sz="32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ODPOČÍVKY</a:t>
            </a:r>
            <a:endParaRPr lang="cs-CZ" sz="32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NĚKOLIK SLOV NA ZÁVĚR: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8363272" cy="221481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Optimistické řešení do budoucna: </a:t>
            </a:r>
          </a:p>
          <a:p>
            <a:pPr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DÁLNICE D3 vč. odpočívek (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Chotýčany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Suchdol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 plánované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meziodpočívky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endParaRPr lang="cs-CZ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tx1"/>
              </a:buClr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DŮLEŽITÁ JE SPOLUPRÁCE: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MDČR, ŘSD ČR, KÚ JK, místní samospráv, ČESMAD, lokálních autodopravců, dalších soukromých subjektů aj.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DĚKUJI ZA POZORNOST! 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794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cs-CZ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„…chybné parkování vlastně neexistuje, existují jen dobří a špatní řidiči, stejně jako dobrá a špatná parkovací místa….!“</a:t>
            </a:r>
          </a:p>
          <a:p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31224" cy="998984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DOPLŇUJÍCÍ OTÁZKA VEDOUCÍHO PRÁCE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916832"/>
            <a:ext cx="7272808" cy="2520280"/>
          </a:xfrm>
        </p:spPr>
        <p:txBody>
          <a:bodyPr/>
          <a:lstStyle/>
          <a:p>
            <a:pPr algn="just">
              <a:buNone/>
            </a:pP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„Jak jste využili výsledky zjišťování intenzity dopravy při řešení vlastního návrhu?“</a:t>
            </a:r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9952" y="357301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doc. Ing. Ján </a:t>
            </a:r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Ližbetin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PhD.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DOPLŇUJÍCÍ OTÁZKY OPONENTA PRÁCE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628800"/>
            <a:ext cx="8291264" cy="2934891"/>
          </a:xfrm>
        </p:spPr>
        <p:txBody>
          <a:bodyPr/>
          <a:lstStyle/>
          <a:p>
            <a:pPr marL="719138" indent="-719138">
              <a:buNone/>
            </a:pP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 „Zlepší se situace v budoucnosti pro parkování nákladních automobilů?</a:t>
            </a:r>
          </a:p>
          <a:p>
            <a:pPr marL="719138" indent="-719138">
              <a:buNone/>
            </a:pPr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30238" indent="-630238">
              <a:buNone/>
            </a:pP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  Má nedostatek parkovacích míst také vliv na nehodovost v silniční dopravě?“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67944" y="458112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doc. Ing. Rudolf </a:t>
            </a:r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Kampf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CSc.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27584" y="404664"/>
            <a:ext cx="729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PROGNÓZA INTENZITY DOPRAVY TĚŽKÝCH VOZIDEL 2010-2025</a:t>
            </a:r>
            <a:endParaRPr lang="cs-CZ" sz="3200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55650" y="1844675"/>
          <a:ext cx="7673975" cy="3168650"/>
        </p:xfrm>
        <a:graphic>
          <a:graphicData uri="http://schemas.openxmlformats.org/presentationml/2006/ole">
            <p:oleObj spid="_x0000_s25603" name="List" r:id="rId3" imgW="3552976" imgH="1467054" progId="Excel.Sheet.12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11560" y="5877272"/>
            <a:ext cx="7992888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Zvýšení prognózy intenzity mezi lety 2010 a 2025 </a:t>
            </a:r>
          </a:p>
          <a:p>
            <a:pPr algn="ctr"/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cca. 50% !!</a:t>
            </a:r>
            <a:endParaRPr lang="cs-CZ" sz="2400" b="1" u="sng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4067944" y="5301208"/>
            <a:ext cx="720080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388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NEHODOVOST NA</a:t>
            </a:r>
            <a:endParaRPr lang="cs-CZ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2520280" cy="394300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nejčastější příčiny  všech DN</a:t>
            </a:r>
            <a:r>
              <a:rPr lang="cs-CZ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nepřizpůsobení jízdy povrchu vozovky, nedodržení bezpečné vzdálenosti, ztráta pozornosti, nevěnování se jízdě</a:t>
            </a:r>
          </a:p>
          <a:p>
            <a:endParaRPr lang="cs-CZ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987824" y="1628800"/>
          <a:ext cx="5959475" cy="2806700"/>
        </p:xfrm>
        <a:graphic>
          <a:graphicData uri="http://schemas.openxmlformats.org/presentationml/2006/ole">
            <p:oleObj spid="_x0000_s51203" name="List" r:id="rId3" imgW="3438407" imgH="1619157" progId="Excel.Sheet.12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516216" y="4509120"/>
            <a:ext cx="2236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zdroj: www.</a:t>
            </a:r>
            <a:r>
              <a:rPr lang="cs-CZ" sz="1400" i="1" dirty="0" err="1" smtClean="0"/>
              <a:t>jdvm.cz</a:t>
            </a:r>
            <a:endParaRPr lang="cs-CZ" sz="14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358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MOTIVACE A DŮVODY K ŘEŠENÍ DANÉHO PROBLÉMU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Osobní zkušenost spolujezdce v kabině NA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Sdílená zkušenost zákazníků „řidičů na trase“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Aktuálnost neřešeného tématu</a:t>
            </a:r>
          </a:p>
          <a:p>
            <a:pPr>
              <a:buNone/>
            </a:pPr>
            <a:endParaRPr lang="cs-CZ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České „ticho po pěšině“</a:t>
            </a:r>
          </a:p>
          <a:p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CÍL PRÁCE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556792"/>
            <a:ext cx="3672408" cy="4591076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Praktický návrh zvýšení kapacity parkovacích míst pro nákladní automobily v dané lokalitě, tj. </a:t>
            </a:r>
          </a:p>
          <a:p>
            <a:pPr>
              <a:buNone/>
            </a:pPr>
            <a:endParaRPr lang="cs-CZ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 trase České Budějovice – státní hranice s Rakouskem</a:t>
            </a:r>
            <a:endParaRPr lang="cs-CZ" sz="2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3816424" cy="598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KLÍČOVÁ HYPOTÉZA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700809"/>
            <a:ext cx="7848872" cy="2448271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Nedostatek parkovacích míst pro nákladní vozidla na trase České Budějovice – státní hranice s Rakouskem</a:t>
            </a:r>
          </a:p>
        </p:txBody>
      </p:sp>
      <p:pic>
        <p:nvPicPr>
          <p:cNvPr id="2052" name="Picture 4" descr="http://www.siemens.com/content/dam/internet/siemens-com/innovation/pictures-of-the-future/mobility-and-motors/photos/dpa-Picture-Alliance-29428906-HighRes.jpg.adapt.916.high.jpg/1439999584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45793" y="2562919"/>
            <a:ext cx="294835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POUŽITÉ METODY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Analýza současného stavu parkovacích možností – oficiálních a zejména neoficiálních ploch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Vlastní výzkum: radarové měření dopravní intenzity a ruční sčítání vozidel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Použití výsledků dalších</a:t>
            </a:r>
          </a:p>
          <a:p>
            <a:pPr>
              <a:buNone/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již provedených měření 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Konzultace s odpovědnými subjekty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4" name="Obrázek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645024"/>
            <a:ext cx="1851466" cy="15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KLÍČOVÝ ÚSEK </a:t>
            </a:r>
            <a:endParaRPr lang="cs-CZ" sz="40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46236"/>
            <a:ext cx="4464496" cy="4807099"/>
          </a:xfrm>
        </p:spPr>
        <p:txBody>
          <a:bodyPr>
            <a:normAutofit/>
          </a:bodyPr>
          <a:lstStyle/>
          <a:p>
            <a:pPr marL="179388" lvl="2" indent="0">
              <a:buNone/>
            </a:pPr>
            <a:r>
              <a:rPr lang="cs-CZ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ČESKÉ BUDĚJOVICE –  </a:t>
            </a:r>
          </a:p>
          <a:p>
            <a:pPr marL="179388" lvl="2" indent="0">
              <a:buNone/>
            </a:pPr>
            <a:r>
              <a:rPr lang="cs-CZ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ST. HRANICE S RAKOUSKEM</a:t>
            </a:r>
          </a:p>
          <a:p>
            <a:pPr marL="360363" lvl="2" indent="-269875"/>
            <a:endParaRPr lang="cs-CZ" sz="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2" indent="-269875"/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délka úseku cca. 41 km </a:t>
            </a:r>
          </a:p>
          <a:p>
            <a:pPr marL="360363" lvl="2" indent="-269875"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2" indent="-269875"/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část mezinárodní silnice E55</a:t>
            </a:r>
          </a:p>
          <a:p>
            <a:pPr marL="360363" lvl="2" indent="-269875"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2" indent="-269875"/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počet oficiálních parkovacích ploch: 2 (50 parkovacích míst)</a:t>
            </a:r>
          </a:p>
          <a:p>
            <a:pPr marL="360363" lvl="2" indent="-269875"/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2" indent="-269875"/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počet neoficiálních parkovacích ploch: 7 </a:t>
            </a:r>
          </a:p>
          <a:p>
            <a:pPr marL="360363" lvl="2" indent="-269875"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(30-35 park. míst)</a:t>
            </a:r>
          </a:p>
        </p:txBody>
      </p:sp>
      <p:pic>
        <p:nvPicPr>
          <p:cNvPr id="4" name="Obrázek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5283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9654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5904656" cy="24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50760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12"/>
          <p:cNvPicPr/>
          <p:nvPr/>
        </p:nvPicPr>
        <p:blipFill>
          <a:blip r:embed="rId5" cstate="print"/>
          <a:srcRect r="-893" b="15279"/>
          <a:stretch>
            <a:fillRect/>
          </a:stretch>
        </p:blipFill>
        <p:spPr bwMode="auto">
          <a:xfrm>
            <a:off x="3563888" y="4941168"/>
            <a:ext cx="54006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148064" y="260648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x České Budějovice – </a:t>
            </a:r>
          </a:p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ul. Husova / Na Dlouhé louce </a:t>
            </a:r>
          </a:p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( 1. + 2.)</a:t>
            </a:r>
          </a:p>
          <a:p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414908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LP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Holkov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(4.)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43608" y="5517232"/>
            <a:ext cx="309634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Tank Ono Dolní Dvořiště (10.)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5220072" y="4581128"/>
            <a:ext cx="1872208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1043608" y="6237312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6660232" y="98072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5076056" y="134076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IDENTIFIKACE OPTIMÁLNÍHO UMÍSTĚNÍ ODPOČÍVKY </a:t>
            </a:r>
            <a:endParaRPr lang="cs-CZ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90525" y="1484313"/>
          <a:ext cx="8572500" cy="3979862"/>
        </p:xfrm>
        <a:graphic>
          <a:graphicData uri="http://schemas.openxmlformats.org/presentationml/2006/ole">
            <p:oleObj spid="_x0000_s29705" name="List" r:id="rId3" imgW="4505499" imgH="2133451" progId="Excel.Sheet.12">
              <p:embed/>
            </p:oleObj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539552" y="5733256"/>
            <a:ext cx="8423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úvahu 2 místa: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Bukovec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Velešín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 konzultacích se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subjekty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→ </a:t>
            </a:r>
            <a:r>
              <a:rPr lang="cs-CZ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volba oblasti: Velešín a okolí</a:t>
            </a:r>
            <a:endParaRPr lang="cs-CZ" sz="20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804248" y="3645024"/>
            <a:ext cx="2339752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EDE8C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MĚSTO VELEŠÍN A OKOLÍ</a:t>
            </a:r>
            <a:endParaRPr lang="cs-CZ" sz="3600" b="1" dirty="0">
              <a:solidFill>
                <a:srgbClr val="EDE8C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977</TotalTime>
  <Words>401</Words>
  <Application>Microsoft Office PowerPoint</Application>
  <PresentationFormat>Předvádění na obrazovce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Lití písma</vt:lpstr>
      <vt:lpstr>List</vt:lpstr>
      <vt:lpstr>Snímek 1</vt:lpstr>
      <vt:lpstr>MOTIVACE A DŮVODY K ŘEŠENÍ DANÉHO PROBLÉMU</vt:lpstr>
      <vt:lpstr>CÍL PRÁCE</vt:lpstr>
      <vt:lpstr>KLÍČOVÁ HYPOTÉZA</vt:lpstr>
      <vt:lpstr>POUŽITÉ METODY</vt:lpstr>
      <vt:lpstr>KLÍČOVÝ ÚSEK </vt:lpstr>
      <vt:lpstr>Snímek 7</vt:lpstr>
      <vt:lpstr>IDENTIFIKACE OPTIMÁLNÍHO UMÍSTĚNÍ ODPOČÍVKY </vt:lpstr>
      <vt:lpstr>Snímek 9</vt:lpstr>
      <vt:lpstr>Snímek 10</vt:lpstr>
      <vt:lpstr>Snímek 11</vt:lpstr>
      <vt:lpstr>NĚKOLIK SLOV NA ZÁVĚR:</vt:lpstr>
      <vt:lpstr>DĚKUJI ZA POZORNOST! </vt:lpstr>
      <vt:lpstr>DOPLŇUJÍCÍ OTÁZKA VEDOUCÍHO PRÁCE</vt:lpstr>
      <vt:lpstr>DOPLŇUJÍCÍ OTÁZKY OPONENTA PRÁCE</vt:lpstr>
      <vt:lpstr>Snímek 16</vt:lpstr>
      <vt:lpstr>NEHODOVOST 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Myšák</dc:creator>
  <cp:lastModifiedBy>Myšák</cp:lastModifiedBy>
  <cp:revision>56</cp:revision>
  <dcterms:created xsi:type="dcterms:W3CDTF">2016-12-09T19:13:28Z</dcterms:created>
  <dcterms:modified xsi:type="dcterms:W3CDTF">2017-02-01T09:47:30Z</dcterms:modified>
</cp:coreProperties>
</file>