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8" r:id="rId4"/>
    <p:sldId id="259" r:id="rId5"/>
    <p:sldId id="270" r:id="rId6"/>
    <p:sldId id="302" r:id="rId7"/>
    <p:sldId id="303" r:id="rId8"/>
    <p:sldId id="305" r:id="rId9"/>
    <p:sldId id="307" r:id="rId10"/>
    <p:sldId id="306" r:id="rId11"/>
    <p:sldId id="308" r:id="rId12"/>
    <p:sldId id="310" r:id="rId13"/>
    <p:sldId id="309" r:id="rId14"/>
    <p:sldId id="311" r:id="rId15"/>
    <p:sldId id="312" r:id="rId16"/>
    <p:sldId id="313" r:id="rId17"/>
    <p:sldId id="322" r:id="rId18"/>
    <p:sldId id="260" r:id="rId19"/>
    <p:sldId id="261" r:id="rId20"/>
    <p:sldId id="304" r:id="rId21"/>
    <p:sldId id="316" r:id="rId22"/>
    <p:sldId id="317" r:id="rId23"/>
    <p:sldId id="318" r:id="rId24"/>
    <p:sldId id="315" r:id="rId25"/>
    <p:sldId id="319" r:id="rId26"/>
    <p:sldId id="320" r:id="rId27"/>
    <p:sldId id="321" r:id="rId28"/>
    <p:sldId id="293" r:id="rId29"/>
    <p:sldId id="323" r:id="rId30"/>
    <p:sldId id="297" r:id="rId31"/>
    <p:sldId id="269" r:id="rId32"/>
    <p:sldId id="267" r:id="rId33"/>
    <p:sldId id="26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95-F996-4E43-918D-378BAA791655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362-FEC6-40FA-9A0B-432FB19CAA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95-F996-4E43-918D-378BAA791655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362-FEC6-40FA-9A0B-432FB19CAA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95-F996-4E43-918D-378BAA791655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362-FEC6-40FA-9A0B-432FB19CAA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95-F996-4E43-918D-378BAA791655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362-FEC6-40FA-9A0B-432FB19CAA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95-F996-4E43-918D-378BAA791655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362-FEC6-40FA-9A0B-432FB19CAA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95-F996-4E43-918D-378BAA791655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362-FEC6-40FA-9A0B-432FB19CAA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95-F996-4E43-918D-378BAA791655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362-FEC6-40FA-9A0B-432FB19CAA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95-F996-4E43-918D-378BAA791655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362-FEC6-40FA-9A0B-432FB19CAA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95-F996-4E43-918D-378BAA791655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362-FEC6-40FA-9A0B-432FB19CAA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95-F996-4E43-918D-378BAA791655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362-FEC6-40FA-9A0B-432FB19CAA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CB95-F996-4E43-918D-378BAA791655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039362-FEC6-40FA-9A0B-432FB19CAA9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E4CB95-F996-4E43-918D-378BAA791655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039362-FEC6-40FA-9A0B-432FB19CAA9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68952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            </a:t>
            </a:r>
            <a:r>
              <a:rPr lang="cs-CZ" sz="3800" b="1" dirty="0" smtClean="0">
                <a:solidFill>
                  <a:srgbClr val="C00000"/>
                </a:solidFill>
              </a:rPr>
              <a:t>Vysoká škola technická a ekonomická</a:t>
            </a:r>
            <a:br>
              <a:rPr lang="cs-CZ" sz="3800" b="1" dirty="0" smtClean="0">
                <a:solidFill>
                  <a:srgbClr val="C00000"/>
                </a:solidFill>
              </a:rPr>
            </a:br>
            <a:r>
              <a:rPr lang="cs-CZ" sz="3600" b="1" dirty="0" smtClean="0">
                <a:solidFill>
                  <a:srgbClr val="C00000"/>
                </a:solidFill>
              </a:rPr>
              <a:t>v Českých Budějovicích </a:t>
            </a:r>
            <a:r>
              <a:rPr lang="cs-CZ" sz="3200" dirty="0" smtClean="0">
                <a:solidFill>
                  <a:srgbClr val="C00000"/>
                </a:solidFill>
              </a:rPr>
              <a:t/>
            </a:r>
            <a:br>
              <a:rPr lang="cs-CZ" sz="3200" dirty="0" smtClean="0">
                <a:solidFill>
                  <a:srgbClr val="C00000"/>
                </a:solidFill>
              </a:rPr>
            </a:br>
            <a:r>
              <a:rPr lang="cs-CZ" sz="2700" dirty="0" smtClean="0">
                <a:solidFill>
                  <a:srgbClr val="C00000"/>
                </a:solidFill>
              </a:rPr>
              <a:t>Katedra dopravy a logistiky</a:t>
            </a:r>
            <a:r>
              <a:rPr lang="cs-CZ" sz="3200" dirty="0" smtClean="0">
                <a:solidFill>
                  <a:srgbClr val="C00000"/>
                </a:solidFill>
              </a:rPr>
              <a:t/>
            </a:r>
            <a:br>
              <a:rPr lang="cs-CZ" sz="3200" dirty="0" smtClean="0">
                <a:solidFill>
                  <a:srgbClr val="C00000"/>
                </a:solidFill>
              </a:rPr>
            </a:b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276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3600" b="1" dirty="0" smtClean="0"/>
              <a:t>Racionalizace svozových a rozvozových aktivit ve vybrané společnosti (DDL)</a:t>
            </a:r>
          </a:p>
          <a:p>
            <a:pPr algn="ctr">
              <a:buNone/>
            </a:pPr>
            <a:endParaRPr lang="cs-CZ" sz="1400" b="1" dirty="0" smtClean="0"/>
          </a:p>
          <a:p>
            <a:pPr>
              <a:buNone/>
            </a:pPr>
            <a:r>
              <a:rPr lang="cs-CZ" sz="2000" i="1" dirty="0" smtClean="0">
                <a:latin typeface="+mj-lt"/>
              </a:rPr>
              <a:t>Autor bakalářské práce: Bc. Veronika Havlínová</a:t>
            </a:r>
          </a:p>
          <a:p>
            <a:pPr>
              <a:buNone/>
            </a:pPr>
            <a:r>
              <a:rPr lang="cs-CZ" sz="2000" i="1" dirty="0" smtClean="0">
                <a:latin typeface="+mj-lt"/>
              </a:rPr>
              <a:t>Vedoucí bakalářské práce: Ing. </a:t>
            </a:r>
            <a:r>
              <a:rPr lang="cs-CZ" sz="2000" i="1" dirty="0" err="1" smtClean="0">
                <a:latin typeface="+mj-lt"/>
              </a:rPr>
              <a:t>Ondrej</a:t>
            </a:r>
            <a:r>
              <a:rPr lang="cs-CZ" sz="2000" i="1" dirty="0" smtClean="0">
                <a:latin typeface="+mj-lt"/>
              </a:rPr>
              <a:t> Stopka, PhD. </a:t>
            </a:r>
          </a:p>
          <a:p>
            <a:pPr>
              <a:buNone/>
            </a:pPr>
            <a:r>
              <a:rPr lang="cs-CZ" sz="2000" i="1" dirty="0" smtClean="0">
                <a:latin typeface="+mj-lt"/>
              </a:rPr>
              <a:t>Oponent bakalářské práce: Ing. Jaroslav Mašek, PhD.</a:t>
            </a:r>
          </a:p>
          <a:p>
            <a:pPr>
              <a:buNone/>
            </a:pPr>
            <a:r>
              <a:rPr lang="cs-CZ" sz="2000" i="1" dirty="0" smtClean="0">
                <a:latin typeface="+mj-lt"/>
              </a:rPr>
              <a:t>České Budějovice, únor 2017</a:t>
            </a:r>
            <a:endParaRPr lang="cs-CZ" sz="2000" i="1" dirty="0">
              <a:latin typeface="+mj-lt"/>
            </a:endParaRPr>
          </a:p>
        </p:txBody>
      </p:sp>
      <p:sp>
        <p:nvSpPr>
          <p:cNvPr id="25602" name="AutoShape 2" descr="Výsledek obrázku pro vš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 descr="stažený soub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1152127" cy="116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DDL v současnosti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 než 1 000 zaměstnanců</a:t>
            </a:r>
          </a:p>
          <a:p>
            <a:r>
              <a:rPr lang="cs-CZ" dirty="0" smtClean="0"/>
              <a:t>Největší český výrobce nábytkových dílců</a:t>
            </a:r>
          </a:p>
          <a:p>
            <a:r>
              <a:rPr lang="cs-CZ" dirty="0" smtClean="0"/>
              <a:t>Výrobní závody v </a:t>
            </a:r>
            <a:r>
              <a:rPr lang="cs-CZ" dirty="0" err="1" smtClean="0"/>
              <a:t>Lukavci</a:t>
            </a:r>
            <a:r>
              <a:rPr lang="cs-CZ" dirty="0" smtClean="0"/>
              <a:t> a v Humpolci</a:t>
            </a:r>
          </a:p>
          <a:p>
            <a:r>
              <a:rPr lang="cs-CZ" dirty="0" smtClean="0"/>
              <a:t>DH Dekor, </a:t>
            </a:r>
            <a:r>
              <a:rPr lang="cs-CZ" dirty="0" err="1" smtClean="0"/>
              <a:t>Kili</a:t>
            </a:r>
            <a:r>
              <a:rPr lang="cs-CZ" dirty="0" smtClean="0"/>
              <a:t> </a:t>
            </a:r>
            <a:r>
              <a:rPr lang="cs-CZ" dirty="0" err="1" smtClean="0"/>
              <a:t>Špalanice</a:t>
            </a:r>
            <a:r>
              <a:rPr lang="cs-CZ" dirty="0" smtClean="0"/>
              <a:t>, </a:t>
            </a:r>
            <a:r>
              <a:rPr lang="cs-CZ" dirty="0" err="1" smtClean="0"/>
              <a:t>Lukaform</a:t>
            </a:r>
            <a:r>
              <a:rPr lang="cs-CZ" dirty="0" smtClean="0"/>
              <a:t> </a:t>
            </a:r>
            <a:r>
              <a:rPr lang="cs-CZ" dirty="0" err="1" smtClean="0"/>
              <a:t>Lukavec</a:t>
            </a:r>
            <a:endParaRPr lang="cs-CZ" dirty="0" smtClean="0"/>
          </a:p>
          <a:p>
            <a:r>
              <a:rPr lang="cs-CZ" dirty="0" smtClean="0"/>
              <a:t>60% export</a:t>
            </a:r>
          </a:p>
          <a:p>
            <a:r>
              <a:rPr lang="cs-CZ" dirty="0" smtClean="0"/>
              <a:t>25 zemí Evropy</a:t>
            </a:r>
          </a:p>
          <a:p>
            <a:r>
              <a:rPr lang="cs-CZ" dirty="0" smtClean="0"/>
              <a:t>Velké množství výrobků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Nábytkové dílce a nábytkové sety</a:t>
            </a:r>
          </a:p>
          <a:p>
            <a:r>
              <a:rPr lang="cs-CZ" dirty="0" smtClean="0"/>
              <a:t>Řezivo, palubky, deskové materiály</a:t>
            </a:r>
          </a:p>
          <a:p>
            <a:r>
              <a:rPr lang="cs-CZ" dirty="0" smtClean="0"/>
              <a:t>Dřevotřískové desky (LUKAPOL)</a:t>
            </a:r>
          </a:p>
          <a:p>
            <a:r>
              <a:rPr lang="cs-CZ" dirty="0" smtClean="0"/>
              <a:t>Dřevovláknité desky (LUHOPOL)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3022079" cy="158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2913881" cy="161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1708" y="3933057"/>
            <a:ext cx="363071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DDL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MDF - jediná v ČR</a:t>
            </a:r>
          </a:p>
          <a:p>
            <a:r>
              <a:rPr lang="cs-CZ" dirty="0" smtClean="0"/>
              <a:t>Laminační linka v Humpolci</a:t>
            </a:r>
          </a:p>
          <a:p>
            <a:r>
              <a:rPr lang="cs-CZ" dirty="0" smtClean="0"/>
              <a:t>Ekologické palivo – pelety</a:t>
            </a:r>
          </a:p>
          <a:p>
            <a:r>
              <a:rPr lang="cs-CZ" dirty="0" smtClean="0"/>
              <a:t>Recyklace – reverzní logistika</a:t>
            </a:r>
          </a:p>
          <a:p>
            <a:r>
              <a:rPr lang="cs-CZ" dirty="0" smtClean="0"/>
              <a:t>Vlastní laboratoře </a:t>
            </a:r>
          </a:p>
          <a:p>
            <a:r>
              <a:rPr lang="cs-CZ" dirty="0" err="1" smtClean="0"/>
              <a:t>Natur</a:t>
            </a:r>
            <a:r>
              <a:rPr lang="cs-CZ" dirty="0" smtClean="0"/>
              <a:t> </a:t>
            </a:r>
            <a:r>
              <a:rPr lang="cs-CZ" dirty="0" err="1" smtClean="0"/>
              <a:t>Concept</a:t>
            </a:r>
            <a:r>
              <a:rPr lang="cs-CZ" dirty="0" smtClean="0"/>
              <a:t> - 60% přísnější než norma</a:t>
            </a:r>
          </a:p>
          <a:p>
            <a:pPr>
              <a:buNone/>
            </a:pPr>
            <a:r>
              <a:rPr lang="cs-CZ" dirty="0" smtClean="0"/>
              <a:t>                              - formaldehyd pod hranicí měřitelnosti</a:t>
            </a:r>
          </a:p>
          <a:p>
            <a:pPr>
              <a:buNone/>
            </a:pPr>
            <a:r>
              <a:rPr lang="cs-CZ" dirty="0" smtClean="0"/>
              <a:t>                              - </a:t>
            </a:r>
            <a:r>
              <a:rPr lang="cs-CZ" dirty="0" err="1" smtClean="0"/>
              <a:t>know</a:t>
            </a:r>
            <a:r>
              <a:rPr lang="cs-CZ" dirty="0" smtClean="0"/>
              <a:t>-</a:t>
            </a:r>
            <a:r>
              <a:rPr lang="cs-CZ" dirty="0" err="1" smtClean="0"/>
              <a:t>how</a:t>
            </a:r>
            <a:r>
              <a:rPr lang="cs-CZ" dirty="0" smtClean="0"/>
              <a:t> na výrobu desek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2749873" cy="164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20888"/>
            <a:ext cx="2646422" cy="172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 a zásobování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60% produkce - export</a:t>
            </a:r>
          </a:p>
          <a:p>
            <a:r>
              <a:rPr lang="cs-CZ" dirty="0" smtClean="0"/>
              <a:t>40% produkce po České republice</a:t>
            </a:r>
          </a:p>
          <a:p>
            <a:r>
              <a:rPr lang="cs-CZ" dirty="0" smtClean="0"/>
              <a:t>Expedice denně vyexpeduje 60 kamionů z nichž:</a:t>
            </a:r>
          </a:p>
          <a:p>
            <a:pPr>
              <a:buNone/>
            </a:pPr>
            <a:r>
              <a:rPr lang="cs-CZ" dirty="0" smtClean="0"/>
              <a:t>    - 30 export</a:t>
            </a:r>
          </a:p>
          <a:p>
            <a:pPr>
              <a:buNone/>
            </a:pPr>
            <a:r>
              <a:rPr lang="cs-CZ" dirty="0" smtClean="0"/>
              <a:t>    - 15-20 převozy </a:t>
            </a:r>
            <a:r>
              <a:rPr lang="cs-CZ" dirty="0" err="1" smtClean="0"/>
              <a:t>Lukavec</a:t>
            </a:r>
            <a:r>
              <a:rPr lang="cs-CZ" dirty="0" smtClean="0"/>
              <a:t> – Humpolec</a:t>
            </a:r>
          </a:p>
          <a:p>
            <a:pPr>
              <a:buNone/>
            </a:pPr>
            <a:r>
              <a:rPr lang="cs-CZ" dirty="0" smtClean="0"/>
              <a:t>    - 5-10 rozváží zboží po ČR</a:t>
            </a:r>
          </a:p>
          <a:p>
            <a:r>
              <a:rPr lang="cs-CZ" dirty="0" smtClean="0"/>
              <a:t>Dopravu zajišťují převážně externí dopravci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Lukavec</a:t>
            </a:r>
            <a:r>
              <a:rPr lang="cs-CZ" dirty="0" smtClean="0"/>
              <a:t> - Humpolec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Aktuální stav vozidel - 3 NA kategorie N3</a:t>
            </a:r>
          </a:p>
          <a:p>
            <a:r>
              <a:rPr lang="cs-CZ" dirty="0" smtClean="0"/>
              <a:t>Laminace Humpolec, BJS Humpolec</a:t>
            </a:r>
          </a:p>
          <a:p>
            <a:r>
              <a:rPr lang="cs-CZ" dirty="0" smtClean="0"/>
              <a:t>15-20 převozů denně</a:t>
            </a:r>
          </a:p>
          <a:p>
            <a:r>
              <a:rPr lang="cs-CZ" dirty="0" smtClean="0"/>
              <a:t>+ externí dopravce</a:t>
            </a:r>
          </a:p>
          <a:p>
            <a:endParaRPr lang="cs-CZ" dirty="0"/>
          </a:p>
        </p:txBody>
      </p:sp>
      <p:pic>
        <p:nvPicPr>
          <p:cNvPr id="4" name="Obrázek 3" descr="D:\Mobilní telefony\Mobilní telefony\ASUS Zenfone 4 (bílý, modrý) - Honzík\Rok 2015\6. Fotografie - červen 2015\P_20150601_0533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645024"/>
            <a:ext cx="41708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Lukavec</a:t>
            </a:r>
            <a:r>
              <a:rPr lang="cs-CZ" dirty="0" smtClean="0"/>
              <a:t> - </a:t>
            </a:r>
            <a:r>
              <a:rPr lang="cs-CZ" dirty="0" err="1" smtClean="0"/>
              <a:t>Kili</a:t>
            </a:r>
            <a:r>
              <a:rPr lang="cs-CZ" dirty="0" smtClean="0"/>
              <a:t> </a:t>
            </a:r>
            <a:r>
              <a:rPr lang="cs-CZ" dirty="0" err="1" smtClean="0"/>
              <a:t>Šlapanice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Rozvoz uskutečňován přes centrálu </a:t>
            </a:r>
          </a:p>
          <a:p>
            <a:r>
              <a:rPr lang="cs-CZ" dirty="0" smtClean="0"/>
              <a:t>Obchodní centra – Bystřice nad Pernštejnem, ČB, Humpolec, JH, Plzeň, Prostějov (2x), Strakonice, Tábor, Třebíč, Zlín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4248472" cy="26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Lukavec</a:t>
            </a:r>
            <a:r>
              <a:rPr lang="cs-CZ" dirty="0" smtClean="0"/>
              <a:t> - </a:t>
            </a:r>
            <a:r>
              <a:rPr lang="cs-CZ" dirty="0" err="1" smtClean="0"/>
              <a:t>Kili</a:t>
            </a:r>
            <a:r>
              <a:rPr lang="cs-CZ" dirty="0" smtClean="0"/>
              <a:t> </a:t>
            </a:r>
            <a:r>
              <a:rPr lang="cs-CZ" dirty="0" err="1" smtClean="0"/>
              <a:t>Šlapanice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/>
          <a:lstStyle/>
          <a:p>
            <a:r>
              <a:rPr lang="cs-CZ" dirty="0" smtClean="0"/>
              <a:t>Rozvoz do 12 center po ČR</a:t>
            </a:r>
          </a:p>
          <a:p>
            <a:r>
              <a:rPr lang="cs-CZ" dirty="0" smtClean="0"/>
              <a:t>1x týdně do každé prodejny</a:t>
            </a:r>
          </a:p>
          <a:p>
            <a:r>
              <a:rPr lang="cs-CZ" dirty="0" smtClean="0"/>
              <a:t>2x týdně</a:t>
            </a:r>
          </a:p>
          <a:p>
            <a:r>
              <a:rPr lang="cs-CZ" dirty="0" smtClean="0"/>
              <a:t>225 tun </a:t>
            </a:r>
          </a:p>
          <a:p>
            <a:r>
              <a:rPr lang="cs-CZ" dirty="0" smtClean="0"/>
              <a:t>15 nákladními vozidly</a:t>
            </a:r>
          </a:p>
          <a:p>
            <a:r>
              <a:rPr lang="cs-CZ" dirty="0" smtClean="0"/>
              <a:t>Rozvoz NA </a:t>
            </a:r>
            <a:r>
              <a:rPr lang="cs-CZ" dirty="0" err="1" smtClean="0"/>
              <a:t>Kili</a:t>
            </a:r>
            <a:r>
              <a:rPr lang="cs-CZ" dirty="0" smtClean="0"/>
              <a:t> z obchodních center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132856"/>
            <a:ext cx="279715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 - nízká kapacita skladů, zásobování 1x týdně</a:t>
            </a:r>
          </a:p>
          <a:p>
            <a:r>
              <a:rPr lang="cs-CZ" dirty="0" smtClean="0"/>
              <a:t>Rozvoz zboží na prodejny každý den?</a:t>
            </a:r>
          </a:p>
          <a:p>
            <a:r>
              <a:rPr lang="cs-CZ" dirty="0" smtClean="0"/>
              <a:t>Dojde ke snížení nebo zvýšení nákladů a o kolik?</a:t>
            </a:r>
          </a:p>
          <a:p>
            <a:r>
              <a:rPr lang="cs-CZ" dirty="0" smtClean="0"/>
              <a:t>Bude-li družstvo používat rozvozy každý den z důvodu včasné reakce na potřeby zákazníka, bude výhodnější využít externího dopravce nebo vlastní dopravu?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Kolik by družstvo potřebovalo vnitropodnikových vozidel na rozvoz zboží z centrály ve </a:t>
            </a:r>
            <a:r>
              <a:rPr lang="cs-CZ" dirty="0" err="1" smtClean="0"/>
              <a:t>Šlapanicích</a:t>
            </a:r>
            <a:r>
              <a:rPr lang="cs-CZ" dirty="0" smtClean="0"/>
              <a:t> do podnikových prodejen?  </a:t>
            </a:r>
          </a:p>
          <a:p>
            <a:pPr lvl="0"/>
            <a:r>
              <a:rPr lang="cs-CZ" dirty="0" smtClean="0"/>
              <a:t>Jsou vozidla zcela využita? </a:t>
            </a:r>
          </a:p>
          <a:p>
            <a:pPr lvl="0"/>
            <a:r>
              <a:rPr lang="cs-CZ" dirty="0" smtClean="0"/>
              <a:t>Pokud dojde k rozšíření vnitropodnikové dopravy, je tento provoz rentabilní?</a:t>
            </a:r>
          </a:p>
          <a:p>
            <a:pPr lvl="0"/>
            <a:r>
              <a:rPr lang="cs-CZ" dirty="0" smtClean="0"/>
              <a:t>Je možné ušetřit náklady na dopravu?</a:t>
            </a:r>
          </a:p>
          <a:p>
            <a:pPr lvl="0"/>
            <a:r>
              <a:rPr lang="cs-CZ" dirty="0" smtClean="0"/>
              <a:t>Jak se ušetřily náklady, pokud dojde ke zlepšení svozů a rozvozů v důsledku použití některých z metod okružního dopravního problému?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metody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/>
              <a:t>Clark</a:t>
            </a:r>
            <a:r>
              <a:rPr lang="cs-CZ" dirty="0" smtClean="0"/>
              <a:t>-</a:t>
            </a:r>
            <a:r>
              <a:rPr lang="cs-CZ" dirty="0" err="1" smtClean="0"/>
              <a:t>Wrightova</a:t>
            </a:r>
            <a:r>
              <a:rPr lang="cs-CZ" dirty="0" smtClean="0"/>
              <a:t> metoda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Mayerova metoda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dirty="0" smtClean="0"/>
              <a:t>   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Motivace výběru daného tématu</a:t>
            </a:r>
          </a:p>
          <a:p>
            <a:r>
              <a:rPr lang="cs-CZ" dirty="0" smtClean="0"/>
              <a:t>Cíl práce </a:t>
            </a:r>
          </a:p>
          <a:p>
            <a:r>
              <a:rPr lang="cs-CZ" dirty="0" smtClean="0"/>
              <a:t>Teoretická část diplomové </a:t>
            </a:r>
            <a:r>
              <a:rPr lang="cs-CZ" dirty="0" smtClean="0"/>
              <a:t>práce</a:t>
            </a:r>
          </a:p>
          <a:p>
            <a:r>
              <a:rPr lang="cs-CZ" dirty="0" smtClean="0"/>
              <a:t>Aplikační část diplomové práce</a:t>
            </a:r>
          </a:p>
          <a:p>
            <a:r>
              <a:rPr lang="cs-CZ" dirty="0" smtClean="0"/>
              <a:t>Historie</a:t>
            </a:r>
          </a:p>
          <a:p>
            <a:r>
              <a:rPr lang="cs-CZ" dirty="0" smtClean="0"/>
              <a:t>Výrobky a výhody DDL</a:t>
            </a:r>
            <a:endParaRPr lang="cs-CZ" dirty="0" smtClean="0"/>
          </a:p>
          <a:p>
            <a:r>
              <a:rPr lang="cs-CZ" dirty="0" smtClean="0"/>
              <a:t>Výzkumné otázky</a:t>
            </a:r>
          </a:p>
          <a:p>
            <a:r>
              <a:rPr lang="cs-CZ" dirty="0" smtClean="0"/>
              <a:t>Použité metody</a:t>
            </a:r>
            <a:endParaRPr lang="cs-CZ" dirty="0" smtClean="0"/>
          </a:p>
          <a:p>
            <a:r>
              <a:rPr lang="cs-CZ" dirty="0" smtClean="0"/>
              <a:t>Výsledky a vyhodnocení</a:t>
            </a:r>
            <a:endParaRPr lang="cs-CZ" dirty="0" smtClean="0"/>
          </a:p>
          <a:p>
            <a:r>
              <a:rPr lang="cs-CZ" dirty="0" smtClean="0"/>
              <a:t>Návrhy opatření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výpočtů 1. metodou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Trasa č.1</a:t>
            </a:r>
          </a:p>
          <a:p>
            <a:r>
              <a:rPr lang="cs-CZ" b="1" i="1" dirty="0" err="1" smtClean="0"/>
              <a:t>Šlapanice</a:t>
            </a:r>
            <a:r>
              <a:rPr lang="cs-CZ" b="1" i="1" dirty="0" smtClean="0"/>
              <a:t> - Plzeň - Strakonice - České Budějovice - Tábor - Jindřichův Hradec - Humpolec - Třebíč - </a:t>
            </a:r>
            <a:r>
              <a:rPr lang="cs-CZ" b="1" i="1" dirty="0" err="1" smtClean="0"/>
              <a:t>Šlapanice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66008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výpočtů 1. metodou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Trasa č.2</a:t>
            </a:r>
          </a:p>
          <a:p>
            <a:r>
              <a:rPr lang="cs-CZ" b="1" i="1" dirty="0" err="1" smtClean="0"/>
              <a:t>Šlapanice</a:t>
            </a:r>
            <a:r>
              <a:rPr lang="cs-CZ" b="1" i="1" dirty="0" smtClean="0"/>
              <a:t> - Bystřice nad </a:t>
            </a:r>
            <a:r>
              <a:rPr lang="cs-CZ" b="1" i="1" dirty="0" err="1" smtClean="0"/>
              <a:t>Pernštějnem</a:t>
            </a:r>
            <a:r>
              <a:rPr lang="cs-CZ" b="1" i="1" dirty="0" smtClean="0"/>
              <a:t> - Prostějov - </a:t>
            </a:r>
            <a:r>
              <a:rPr lang="cs-CZ" b="1" i="1" dirty="0" err="1" smtClean="0"/>
              <a:t>Prostějov</a:t>
            </a:r>
            <a:r>
              <a:rPr lang="cs-CZ" b="1" i="1" dirty="0" smtClean="0"/>
              <a:t> (prodej řeziva) - Zlín - </a:t>
            </a:r>
            <a:r>
              <a:rPr lang="cs-CZ" b="1" i="1" dirty="0" err="1" smtClean="0"/>
              <a:t>Šlapanice</a:t>
            </a:r>
            <a:endParaRPr lang="cs-CZ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63436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výpočtů 2. metodou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Trasa č.1</a:t>
            </a:r>
          </a:p>
          <a:p>
            <a:r>
              <a:rPr lang="cs-CZ" b="1" i="1" dirty="0" err="1" smtClean="0"/>
              <a:t>Šlapanice</a:t>
            </a:r>
            <a:r>
              <a:rPr lang="cs-CZ" b="1" i="1" dirty="0" smtClean="0"/>
              <a:t> - Plzeň - Strakonice - České Budějovice - Jindřichův Hradec - Humpolec - Třebíč - </a:t>
            </a:r>
            <a:r>
              <a:rPr lang="cs-CZ" b="1" i="1" dirty="0" err="1" smtClean="0"/>
              <a:t>Šlapanice</a:t>
            </a: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01008"/>
            <a:ext cx="67246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výpočtů 2. metodou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Trasa č.2</a:t>
            </a:r>
          </a:p>
          <a:p>
            <a:r>
              <a:rPr lang="cs-CZ" b="1" i="1" dirty="0" err="1" smtClean="0"/>
              <a:t>Šlapanice</a:t>
            </a:r>
            <a:r>
              <a:rPr lang="cs-CZ" b="1" i="1" dirty="0" smtClean="0"/>
              <a:t> - Tábor - Bystřice nad Pernštejnem - Prostějov - </a:t>
            </a:r>
            <a:r>
              <a:rPr lang="cs-CZ" b="1" i="1" dirty="0" err="1" smtClean="0"/>
              <a:t>Prostějov</a:t>
            </a:r>
            <a:r>
              <a:rPr lang="cs-CZ" b="1" i="1" dirty="0" smtClean="0"/>
              <a:t> (prodej řeziva) - Zlín - </a:t>
            </a:r>
            <a:r>
              <a:rPr lang="cs-CZ" b="1" i="1" dirty="0" err="1" smtClean="0"/>
              <a:t>Šlapanice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66770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1.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Délka trasy 1. vozidla = 778 km</a:t>
            </a:r>
          </a:p>
          <a:p>
            <a:r>
              <a:rPr lang="cs-CZ" dirty="0" smtClean="0"/>
              <a:t>Doba jízdy a vykládky = 15,47 h</a:t>
            </a:r>
          </a:p>
          <a:p>
            <a:endParaRPr lang="cs-CZ" b="1" dirty="0" smtClean="0"/>
          </a:p>
          <a:p>
            <a:r>
              <a:rPr lang="cs-CZ" dirty="0" smtClean="0"/>
              <a:t>Délka trasy 1. vozidla = 305 km</a:t>
            </a:r>
          </a:p>
          <a:p>
            <a:r>
              <a:rPr lang="cs-CZ" dirty="0" smtClean="0"/>
              <a:t>Doba jízdy a vykládky = 6,69 h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Celkový počet kilometrů = 778 + 305 = 1083 km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2.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Délka trasy 1. vozidla = 722 km</a:t>
            </a:r>
          </a:p>
          <a:p>
            <a:r>
              <a:rPr lang="cs-CZ" dirty="0" smtClean="0"/>
              <a:t>Doba jízdy a vykládky = 14,11 h</a:t>
            </a:r>
          </a:p>
          <a:p>
            <a:endParaRPr lang="cs-CZ" b="1" dirty="0" smtClean="0"/>
          </a:p>
          <a:p>
            <a:r>
              <a:rPr lang="cs-CZ" dirty="0" smtClean="0"/>
              <a:t>Délka trasy 1. vozidla = 557 km</a:t>
            </a:r>
          </a:p>
          <a:p>
            <a:r>
              <a:rPr lang="cs-CZ" dirty="0" smtClean="0"/>
              <a:t>Doba jízdy a vykládky = 11,07 h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Celkový počet kilometrů = 722 + 557 = 1279 km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Kalkulace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Původní náklady = </a:t>
            </a:r>
            <a:r>
              <a:rPr lang="cs-CZ" b="1" dirty="0" smtClean="0"/>
              <a:t>3090 km * 44 Kč </a:t>
            </a:r>
          </a:p>
          <a:p>
            <a:pPr>
              <a:buNone/>
            </a:pPr>
            <a:r>
              <a:rPr lang="cs-CZ" b="1" dirty="0" smtClean="0"/>
              <a:t>                                   = 135 960 Kč za týden</a:t>
            </a:r>
          </a:p>
          <a:p>
            <a:r>
              <a:rPr lang="cs-CZ" dirty="0" smtClean="0"/>
              <a:t>Výpočet nákladu při návrhu rozvozu = </a:t>
            </a:r>
          </a:p>
          <a:p>
            <a:pPr>
              <a:buNone/>
            </a:pPr>
            <a:r>
              <a:rPr lang="cs-CZ" b="1" dirty="0" smtClean="0"/>
              <a:t>      = 1083 * 5 = </a:t>
            </a:r>
            <a:r>
              <a:rPr lang="cs-CZ" b="1" dirty="0" err="1" smtClean="0"/>
              <a:t>5</a:t>
            </a:r>
            <a:r>
              <a:rPr lang="cs-CZ" b="1" dirty="0" smtClean="0"/>
              <a:t> 415 km * 30 Kč </a:t>
            </a:r>
          </a:p>
          <a:p>
            <a:pPr>
              <a:buNone/>
            </a:pPr>
            <a:r>
              <a:rPr lang="cs-CZ" b="1" dirty="0" smtClean="0"/>
              <a:t>      = 162 450 Kč za týden</a:t>
            </a:r>
            <a:endParaRPr lang="cs-CZ" dirty="0" smtClean="0"/>
          </a:p>
          <a:p>
            <a:pPr lvl="0"/>
            <a:r>
              <a:rPr lang="cs-CZ" dirty="0" smtClean="0"/>
              <a:t>Rozdíl nákladů = </a:t>
            </a:r>
            <a:r>
              <a:rPr lang="cs-CZ" b="1" dirty="0" smtClean="0"/>
              <a:t>162 450 - 135 960 </a:t>
            </a:r>
          </a:p>
          <a:p>
            <a:pPr lvl="0">
              <a:buNone/>
            </a:pPr>
            <a:r>
              <a:rPr lang="cs-CZ" b="1" dirty="0" smtClean="0"/>
              <a:t>                                = 26 490 Kč za týden</a:t>
            </a:r>
            <a:endParaRPr lang="cs-CZ" dirty="0" smtClean="0"/>
          </a:p>
          <a:p>
            <a:endParaRPr lang="cs-CZ" dirty="0" smtClean="0"/>
          </a:p>
          <a:p>
            <a:pPr lvl="0">
              <a:buNone/>
            </a:pPr>
            <a:endParaRPr lang="cs-CZ" b="1" dirty="0" smtClean="0"/>
          </a:p>
          <a:p>
            <a:pPr lvl="0"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Náklady při využití externích dopravců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cs-CZ" dirty="0" smtClean="0"/>
              <a:t>Vlastní doprava = </a:t>
            </a:r>
            <a:r>
              <a:rPr lang="cs-CZ" b="1" dirty="0" smtClean="0"/>
              <a:t>5 415 km * 30 Kč  = </a:t>
            </a:r>
          </a:p>
          <a:p>
            <a:pPr>
              <a:buNone/>
            </a:pPr>
            <a:r>
              <a:rPr lang="cs-CZ" b="1" dirty="0" smtClean="0"/>
              <a:t>                                 = 162 450 Kč za týden</a:t>
            </a:r>
          </a:p>
          <a:p>
            <a:pPr lvl="0"/>
            <a:r>
              <a:rPr lang="cs-CZ" b="1" dirty="0" smtClean="0"/>
              <a:t> </a:t>
            </a:r>
            <a:r>
              <a:rPr lang="cs-CZ" dirty="0" smtClean="0"/>
              <a:t>Externí dopravce = </a:t>
            </a:r>
            <a:r>
              <a:rPr lang="cs-CZ" b="1" dirty="0" smtClean="0"/>
              <a:t>5 415 km * 42 Kč = </a:t>
            </a:r>
          </a:p>
          <a:p>
            <a:pPr lvl="0">
              <a:buNone/>
            </a:pPr>
            <a:r>
              <a:rPr lang="cs-CZ" b="1" dirty="0" smtClean="0"/>
              <a:t>                                    = 228 260 Kč za týden</a:t>
            </a:r>
          </a:p>
          <a:p>
            <a:r>
              <a:rPr lang="cs-CZ" b="1" dirty="0" smtClean="0"/>
              <a:t>Rozdíl = 228 260 - 162 450 Kč = 75 810 Kč za týden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Při požadavku pravidelných rozvozů bychom ušetřili.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 na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Kolik by družstvo potřebovalo vnitropodnikových vozidel na rozvoz zboží do podnikových prodejen?  </a:t>
            </a:r>
          </a:p>
          <a:p>
            <a:pPr>
              <a:buNone/>
            </a:pPr>
            <a:r>
              <a:rPr lang="cs-CZ" i="1" dirty="0" smtClean="0"/>
              <a:t>    Družstvo by potřebovalo na rozvoz zboží 2 vozidla. </a:t>
            </a:r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dirty="0" smtClean="0"/>
              <a:t>Jsou vozidla zcela využita? </a:t>
            </a:r>
          </a:p>
          <a:p>
            <a:pPr>
              <a:buNone/>
            </a:pPr>
            <a:r>
              <a:rPr lang="cs-CZ" i="1" dirty="0" smtClean="0"/>
              <a:t>    Při optimalizaci jsme zjistili, že jsou vozidla plně využita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 na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Pokud dojde k rozšíření vnitropodnikové dopravy, je tento provoz rentabilní?</a:t>
            </a:r>
          </a:p>
          <a:p>
            <a:pPr>
              <a:buNone/>
            </a:pPr>
            <a:r>
              <a:rPr lang="cs-CZ" i="1" dirty="0" smtClean="0"/>
              <a:t>    Pokud chce družstvo do budoucna provádět pravidelné rozvozy z důvodu nízké kapacity skladů, je tato doprava rentabilní.</a:t>
            </a:r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dirty="0" smtClean="0"/>
              <a:t>Je možné ušetřit náklady na dopravu?</a:t>
            </a:r>
          </a:p>
          <a:p>
            <a:pPr>
              <a:buNone/>
            </a:pPr>
            <a:r>
              <a:rPr lang="cs-CZ" i="1" dirty="0" smtClean="0"/>
              <a:t>    Současně ne, ale při zajišťování pravidelné dopravy ano.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Motivace výběru daného tématu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677152"/>
          </a:xfrm>
        </p:spPr>
        <p:txBody>
          <a:bodyPr/>
          <a:lstStyle/>
          <a:p>
            <a:r>
              <a:rPr lang="cs-CZ" dirty="0" smtClean="0"/>
              <a:t>Blízkost podniku</a:t>
            </a:r>
          </a:p>
          <a:p>
            <a:endParaRPr lang="cs-CZ" dirty="0" smtClean="0"/>
          </a:p>
          <a:p>
            <a:r>
              <a:rPr lang="cs-CZ" dirty="0" smtClean="0"/>
              <a:t>Blízkost tématu</a:t>
            </a:r>
          </a:p>
          <a:p>
            <a:endParaRPr lang="cs-CZ" dirty="0" smtClean="0"/>
          </a:p>
          <a:p>
            <a:r>
              <a:rPr lang="cs-CZ" dirty="0" smtClean="0"/>
              <a:t>Seznámení se s metodami 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cs-CZ" dirty="0" smtClean="0"/>
              <a:t>Návrhy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r>
              <a:rPr lang="cs-CZ" dirty="0" smtClean="0"/>
              <a:t>Nákup vlastních vozidel</a:t>
            </a:r>
          </a:p>
          <a:p>
            <a:r>
              <a:rPr lang="cs-CZ" dirty="0" smtClean="0"/>
              <a:t>Rozšíření parkovacích a provozních ploch</a:t>
            </a:r>
          </a:p>
          <a:p>
            <a:r>
              <a:rPr lang="cs-CZ" dirty="0" smtClean="0"/>
              <a:t>Rozšíření expedičního skladu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8" name="Picture 3" descr="D:\Mobilní telefony\Mobilní telefony\ASUS Zenfone 4 (bílý, modrý) - Honzík\Rok 2016\10. Fotografie - říjen 2016\P_20161020_155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5087981" cy="2861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56960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Doplňující otázky vedoucího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cs-CZ" dirty="0" smtClean="0"/>
              <a:t>Diskutujte o možnostech implementace výsledků ve vybrané společnosti.</a:t>
            </a:r>
          </a:p>
          <a:p>
            <a:r>
              <a:rPr lang="cs-CZ" dirty="0" smtClean="0"/>
              <a:t>Existují i jiné alternativy v kontextu racionalizace svozových a rozvozových aktivit ve vybrané společnosti.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Doplňující otázky oponenta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cs-CZ" dirty="0" smtClean="0"/>
              <a:t>Jaký je názor společnosti na Váš návrh, ve které jste práci psala. </a:t>
            </a:r>
          </a:p>
          <a:p>
            <a:r>
              <a:rPr lang="cs-CZ" dirty="0" smtClean="0"/>
              <a:t>Můžete doplnit ekonomické zhodnocení návrhů?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r>
              <a:rPr lang="cs-CZ" dirty="0" smtClean="0"/>
              <a:t>Cílem této diplomové práce je racionalizace svozových a rozvozových aktivit ve společnosti DDL</a:t>
            </a:r>
          </a:p>
          <a:p>
            <a:r>
              <a:rPr lang="cs-CZ" dirty="0" smtClean="0"/>
              <a:t>Dřevozpracující družstvo </a:t>
            </a:r>
            <a:r>
              <a:rPr lang="cs-CZ" dirty="0" err="1" smtClean="0"/>
              <a:t>Lukavec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Teoretická část diplomové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Vysvětlení základních pojmů</a:t>
            </a:r>
          </a:p>
          <a:p>
            <a:r>
              <a:rPr lang="cs-CZ" dirty="0" smtClean="0"/>
              <a:t>Negativní účinky dopravy na životní prostředí</a:t>
            </a:r>
          </a:p>
          <a:p>
            <a:r>
              <a:rPr lang="cs-CZ" dirty="0" smtClean="0"/>
              <a:t>Nařízení č. 561/2006</a:t>
            </a:r>
          </a:p>
          <a:p>
            <a:r>
              <a:rPr lang="cs-CZ" dirty="0" smtClean="0"/>
              <a:t>Úvod do lineárního programování</a:t>
            </a:r>
          </a:p>
          <a:p>
            <a:r>
              <a:rPr lang="cs-CZ" dirty="0" smtClean="0"/>
              <a:t>Vysvětlení distribučních úloh</a:t>
            </a:r>
          </a:p>
          <a:p>
            <a:r>
              <a:rPr lang="cs-CZ" dirty="0" smtClean="0"/>
              <a:t>Metody pro řešení okružních dopravních problémů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část diplomové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Historie DDL</a:t>
            </a:r>
          </a:p>
          <a:p>
            <a:r>
              <a:rPr lang="cs-CZ" dirty="0" smtClean="0"/>
              <a:t>Aktuální stav rozvozů na prodejny</a:t>
            </a:r>
          </a:p>
          <a:p>
            <a:r>
              <a:rPr lang="cs-CZ" dirty="0" smtClean="0"/>
              <a:t>Racionalizace rozvozů a svozů ve společnosti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DDL </a:t>
            </a:r>
            <a:br>
              <a:rPr lang="cs-CZ" dirty="0" smtClean="0"/>
            </a:br>
            <a:r>
              <a:rPr lang="cs-CZ" dirty="0" smtClean="0"/>
              <a:t>(Dřevozpracující družstvo </a:t>
            </a:r>
            <a:r>
              <a:rPr lang="cs-CZ" dirty="0" err="1" smtClean="0"/>
              <a:t>Lukavec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Zpracování dřeva a dřevní hmoty</a:t>
            </a:r>
          </a:p>
          <a:p>
            <a:r>
              <a:rPr lang="cs-CZ" dirty="0" smtClean="0"/>
              <a:t>Ryze česká firma </a:t>
            </a:r>
          </a:p>
          <a:p>
            <a:r>
              <a:rPr lang="cs-CZ" dirty="0" smtClean="0"/>
              <a:t>Více než 60 let existence</a:t>
            </a:r>
          </a:p>
        </p:txBody>
      </p:sp>
      <p:pic>
        <p:nvPicPr>
          <p:cNvPr id="4" name="Obrázek 3" descr="ikona_logo_dd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84984"/>
            <a:ext cx="4222328" cy="28078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Československá republika - pila</a:t>
            </a:r>
          </a:p>
          <a:p>
            <a:r>
              <a:rPr lang="cs-CZ" dirty="0" smtClean="0"/>
              <a:t>Horácké dřevařské závody Jihlava - zánik 1953</a:t>
            </a:r>
          </a:p>
          <a:p>
            <a:r>
              <a:rPr lang="cs-CZ" dirty="0" smtClean="0"/>
              <a:t>1953 - Dřevozpracující družstvo </a:t>
            </a:r>
            <a:r>
              <a:rPr lang="cs-CZ" dirty="0" err="1" smtClean="0"/>
              <a:t>Lukavec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    - 5 dělníků + 15 dalších mužů</a:t>
            </a:r>
          </a:p>
          <a:p>
            <a:r>
              <a:rPr lang="cs-CZ" dirty="0" smtClean="0"/>
              <a:t>1953 - 1954 - pronájem</a:t>
            </a:r>
          </a:p>
          <a:p>
            <a:r>
              <a:rPr lang="cs-CZ" dirty="0" smtClean="0"/>
              <a:t>Úvěr - 935 tisíc Kčs</a:t>
            </a:r>
          </a:p>
          <a:p>
            <a:r>
              <a:rPr lang="cs-CZ" dirty="0" smtClean="0"/>
              <a:t>22 zaměstnanců </a:t>
            </a:r>
          </a:p>
          <a:p>
            <a:r>
              <a:rPr lang="cs-CZ" dirty="0" smtClean="0"/>
              <a:t>Objem výroby - 1,097 miliónů Kčs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1960 - linka na dřevotřískové desky</a:t>
            </a:r>
          </a:p>
          <a:p>
            <a:r>
              <a:rPr lang="cs-CZ" dirty="0" smtClean="0"/>
              <a:t>1966 - zahájení exportu</a:t>
            </a:r>
          </a:p>
          <a:p>
            <a:pPr>
              <a:buNone/>
            </a:pPr>
            <a:r>
              <a:rPr lang="cs-CZ" dirty="0" smtClean="0"/>
              <a:t>            - dřevotřískové desky upravené dýhou</a:t>
            </a:r>
          </a:p>
          <a:p>
            <a:pPr>
              <a:buNone/>
            </a:pPr>
            <a:r>
              <a:rPr lang="cs-CZ" dirty="0" smtClean="0"/>
              <a:t>            - nábytkářské dílce</a:t>
            </a:r>
          </a:p>
          <a:p>
            <a:r>
              <a:rPr lang="cs-CZ" dirty="0" smtClean="0"/>
              <a:t>1972 - první výroba laminace</a:t>
            </a:r>
          </a:p>
          <a:p>
            <a:r>
              <a:rPr lang="cs-CZ" dirty="0" smtClean="0"/>
              <a:t>1992 - první výroba MDF desek</a:t>
            </a:r>
          </a:p>
          <a:p>
            <a:r>
              <a:rPr lang="cs-CZ" dirty="0" smtClean="0"/>
              <a:t>1995 - miliardová hranice tržeb</a:t>
            </a:r>
          </a:p>
          <a:p>
            <a:r>
              <a:rPr lang="cs-CZ" dirty="0" smtClean="0"/>
              <a:t>2000 - DH Dekor</a:t>
            </a:r>
          </a:p>
          <a:p>
            <a:r>
              <a:rPr lang="cs-CZ" dirty="0" smtClean="0"/>
              <a:t>2010 - </a:t>
            </a:r>
            <a:r>
              <a:rPr lang="cs-CZ" dirty="0" err="1" smtClean="0"/>
              <a:t>Kili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61048"/>
            <a:ext cx="32229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7CF11"/>
      </a:accent1>
      <a:accent2>
        <a:srgbClr val="0CE0F7"/>
      </a:accent2>
      <a:accent3>
        <a:srgbClr val="2DC509"/>
      </a:accent3>
      <a:accent4>
        <a:srgbClr val="60EBFA"/>
      </a:accent4>
      <a:accent5>
        <a:srgbClr val="48F420"/>
      </a:accent5>
      <a:accent6>
        <a:srgbClr val="A5C249"/>
      </a:accent6>
      <a:hlink>
        <a:srgbClr val="FFFF00"/>
      </a:hlink>
      <a:folHlink>
        <a:srgbClr val="20C8F7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1081</Words>
  <Application>Microsoft Office PowerPoint</Application>
  <PresentationFormat>Předvádění na obrazovce (4:3)</PresentationFormat>
  <Paragraphs>199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Tok</vt:lpstr>
      <vt:lpstr>            Vysoká škola technická a ekonomická v Českých Budějovicích  Katedra dopravy a logistiky </vt:lpstr>
      <vt:lpstr>Obsah </vt:lpstr>
      <vt:lpstr>Motivace výběru daného tématu</vt:lpstr>
      <vt:lpstr>Cíl práce</vt:lpstr>
      <vt:lpstr>Teoretická část diplomové práce</vt:lpstr>
      <vt:lpstr>Aplikační část diplomové práce</vt:lpstr>
      <vt:lpstr>DDL  (Dřevozpracující družstvo Lukavec) </vt:lpstr>
      <vt:lpstr>Historie</vt:lpstr>
      <vt:lpstr>Historie</vt:lpstr>
      <vt:lpstr>DDL v současnosti</vt:lpstr>
      <vt:lpstr>Výrobky</vt:lpstr>
      <vt:lpstr>Výhody DDL</vt:lpstr>
      <vt:lpstr>Doprava a zásobování</vt:lpstr>
      <vt:lpstr>Lukavec - Humpolec</vt:lpstr>
      <vt:lpstr>Lukavec - Kili Šlapanice </vt:lpstr>
      <vt:lpstr>Lukavec - Kili Šlapanice</vt:lpstr>
      <vt:lpstr>Výzkumné otázky</vt:lpstr>
      <vt:lpstr>Výzkumné otázky</vt:lpstr>
      <vt:lpstr>Použité metody </vt:lpstr>
      <vt:lpstr>Výsledky výpočtů 1. metodou</vt:lpstr>
      <vt:lpstr>Výsledky výpočtů 1. metodou</vt:lpstr>
      <vt:lpstr>Výsledky výpočtů 2. metodou</vt:lpstr>
      <vt:lpstr>Výsledky výpočtů 2. metodou</vt:lpstr>
      <vt:lpstr>Vyhodnocení 1. metody</vt:lpstr>
      <vt:lpstr>Vyhodnocení 2. metody</vt:lpstr>
      <vt:lpstr>Kalkulace nákladů</vt:lpstr>
      <vt:lpstr>Náklady při využití externích dopravců</vt:lpstr>
      <vt:lpstr>Odpovědi na otázky</vt:lpstr>
      <vt:lpstr>Odpovědi na otázky</vt:lpstr>
      <vt:lpstr>Návrhy opatření</vt:lpstr>
      <vt:lpstr>Děkuji za pozornost</vt:lpstr>
      <vt:lpstr>Doplňující otázky vedoucího práce</vt:lpstr>
      <vt:lpstr>Doplňující otázky oponenta práce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Simi</dc:creator>
  <cp:lastModifiedBy>Verunka</cp:lastModifiedBy>
  <cp:revision>129</cp:revision>
  <dcterms:created xsi:type="dcterms:W3CDTF">2015-05-26T06:16:04Z</dcterms:created>
  <dcterms:modified xsi:type="dcterms:W3CDTF">2017-02-01T21:37:58Z</dcterms:modified>
</cp:coreProperties>
</file>