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9" r:id="rId3"/>
    <p:sldId id="271" r:id="rId4"/>
    <p:sldId id="272" r:id="rId5"/>
    <p:sldId id="273" r:id="rId6"/>
    <p:sldId id="274" r:id="rId7"/>
    <p:sldId id="275" r:id="rId8"/>
    <p:sldId id="276" r:id="rId9"/>
    <p:sldId id="278" r:id="rId10"/>
    <p:sldId id="277" r:id="rId11"/>
    <p:sldId id="279" r:id="rId12"/>
    <p:sldId id="280" r:id="rId13"/>
    <p:sldId id="281" r:id="rId14"/>
    <p:sldId id="283" r:id="rId15"/>
    <p:sldId id="282" r:id="rId16"/>
    <p:sldId id="284" r:id="rId17"/>
    <p:sldId id="286" r:id="rId18"/>
    <p:sldId id="287" r:id="rId19"/>
    <p:sldId id="288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  <a:srgbClr val="3D6B3F"/>
    <a:srgbClr val="4A824D"/>
    <a:srgbClr val="72AE75"/>
    <a:srgbClr val="A13131"/>
    <a:srgbClr val="902C2C"/>
    <a:srgbClr val="9C3030"/>
    <a:srgbClr val="A50021"/>
    <a:srgbClr val="BBD5B7"/>
    <a:srgbClr val="C59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71" autoAdjust="0"/>
  </p:normalViewPr>
  <p:slideViewPr>
    <p:cSldViewPr>
      <p:cViewPr varScale="1">
        <p:scale>
          <a:sx n="83" d="100"/>
          <a:sy n="83" d="100"/>
        </p:scale>
        <p:origin x="145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B641C80-5EA4-4D56-A4BC-953D5E90CAE7}" type="datetimeFigureOut">
              <a:rPr lang="cs-CZ" smtClean="0"/>
              <a:t>15. 6. 2016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5DCAD17-4A30-4252-846F-5D993C255F18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5.tm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m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75376" y="44624"/>
            <a:ext cx="8961120" cy="6696744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pic>
        <p:nvPicPr>
          <p:cNvPr id="10" name="Obrázek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5"/>
          <a:stretch/>
        </p:blipFill>
        <p:spPr bwMode="auto">
          <a:xfrm>
            <a:off x="75376" y="44624"/>
            <a:ext cx="8961120" cy="4752528"/>
          </a:xfrm>
          <a:prstGeom prst="rect">
            <a:avLst/>
          </a:prstGeom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376" y="4725144"/>
            <a:ext cx="8961120" cy="2020312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chemeClr val="tx1"/>
                </a:solidFill>
                <a:latin typeface="Calibri" pitchFamily="34" charset="0"/>
              </a:rPr>
              <a:t>Koněspřežná dráha České Budějovice - Linec </a:t>
            </a:r>
            <a:endParaRPr lang="cs-CZ" sz="30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cs-CZ" sz="3000" b="1" dirty="0" smtClean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cs-CZ" sz="3000" b="1" dirty="0">
                <a:solidFill>
                  <a:schemeClr val="tx1"/>
                </a:solidFill>
                <a:latin typeface="Calibri" pitchFamily="34" charset="0"/>
              </a:rPr>
              <a:t>česká část)</a:t>
            </a:r>
            <a:endParaRPr lang="cs-CZ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Obrázek 1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4624"/>
            <a:ext cx="1296144" cy="1313087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68000"/>
              </a:prst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75376" y="6099125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Autor </a:t>
            </a:r>
            <a:r>
              <a:rPr lang="cs-CZ" b="1" dirty="0" smtClean="0">
                <a:latin typeface="Calibri" pitchFamily="34" charset="0"/>
              </a:rPr>
              <a:t> práce</a:t>
            </a:r>
            <a:r>
              <a:rPr lang="cs-CZ" b="1" dirty="0">
                <a:latin typeface="Calibri" pitchFamily="34" charset="0"/>
              </a:rPr>
              <a:t>:	</a:t>
            </a:r>
            <a:r>
              <a:rPr lang="cs-CZ" dirty="0" smtClean="0">
                <a:latin typeface="Calibri" pitchFamily="34" charset="0"/>
              </a:rPr>
              <a:t>Bc. Jiří </a:t>
            </a:r>
            <a:r>
              <a:rPr lang="cs-CZ" dirty="0">
                <a:latin typeface="Calibri" pitchFamily="34" charset="0"/>
              </a:rPr>
              <a:t>Šál</a:t>
            </a:r>
          </a:p>
          <a:p>
            <a:r>
              <a:rPr lang="cs-CZ" b="1" dirty="0">
                <a:latin typeface="Calibri" pitchFamily="34" charset="0"/>
              </a:rPr>
              <a:t>Vedoucí </a:t>
            </a:r>
            <a:r>
              <a:rPr lang="cs-CZ" b="1" dirty="0" smtClean="0">
                <a:latin typeface="Calibri" pitchFamily="34" charset="0"/>
              </a:rPr>
              <a:t>práce</a:t>
            </a:r>
            <a:r>
              <a:rPr lang="cs-CZ" b="1" dirty="0">
                <a:latin typeface="Calibri" pitchFamily="34" charset="0"/>
              </a:rPr>
              <a:t>:	</a:t>
            </a:r>
            <a:r>
              <a:rPr lang="cs-CZ" dirty="0" smtClean="0">
                <a:latin typeface="Calibri" pitchFamily="34" charset="0"/>
              </a:rPr>
              <a:t>Ing</a:t>
            </a:r>
            <a:r>
              <a:rPr lang="cs-CZ" dirty="0">
                <a:latin typeface="Calibri" pitchFamily="34" charset="0"/>
              </a:rPr>
              <a:t>. </a:t>
            </a:r>
            <a:r>
              <a:rPr lang="cs-CZ" dirty="0" smtClean="0">
                <a:latin typeface="Calibri" pitchFamily="34" charset="0"/>
              </a:rPr>
              <a:t>Terezie Vondráčková, Ph.D.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784067" y="6422290"/>
            <a:ext cx="3101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Calibri" pitchFamily="34" charset="0"/>
              </a:rPr>
              <a:t>České Budějovice, </a:t>
            </a:r>
            <a:r>
              <a:rPr lang="cs-CZ" b="1" dirty="0" smtClean="0">
                <a:latin typeface="Calibri" pitchFamily="34" charset="0"/>
              </a:rPr>
              <a:t>Duben 2016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2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111270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Naučné stezky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dnadpis 1"/>
          <p:cNvSpPr txBox="1">
            <a:spLocks/>
          </p:cNvSpPr>
          <p:nvPr/>
        </p:nvSpPr>
        <p:spPr>
          <a:xfrm>
            <a:off x="78896" y="806198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NS Po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stopách koněspřežné dráhy I - České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Budějovice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NS Po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stopách koněspřežné dráhy II - Kamenný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Újezd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NS Po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stopách koněspřežné dráhy III -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Velešín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NS Po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stopách koněspřežné dráhy IV - Dolní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Dvořiště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(NS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Koňská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dráha - stávající) 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2" descr="http://files.zsprceskatrebova.webnode.cz/200000174-8858f89533/390px-Naucna-stezka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64" y="5564456"/>
            <a:ext cx="1089944" cy="110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0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NS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</a:rPr>
              <a:t>Po stopách koněspřežné dráhy I </a:t>
            </a:r>
            <a:r>
              <a:rPr lang="cs-CZ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České Budějovice</a:t>
            </a:r>
            <a:endParaRPr lang="cs-CZ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dnadpis 1"/>
          <p:cNvSpPr txBox="1">
            <a:spLocks/>
          </p:cNvSpPr>
          <p:nvPr/>
        </p:nvSpPr>
        <p:spPr>
          <a:xfrm>
            <a:off x="78896" y="806198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Obrázek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84" y="804614"/>
            <a:ext cx="4198412" cy="5936754"/>
          </a:xfrm>
          <a:prstGeom prst="rect">
            <a:avLst/>
          </a:prstGeom>
        </p:spPr>
      </p:pic>
      <p:sp>
        <p:nvSpPr>
          <p:cNvPr id="16" name="Podnadpis 1"/>
          <p:cNvSpPr txBox="1">
            <a:spLocks/>
          </p:cNvSpPr>
          <p:nvPr/>
        </p:nvSpPr>
        <p:spPr>
          <a:xfrm>
            <a:off x="78896" y="821382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Výchozí bod: 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soutok 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Vltavy a Mlýnské stoky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Cílový bod: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křižovatka ulic Mánesova </a:t>
            </a:r>
            <a:r>
              <a:rPr lang="cs-CZ" sz="2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cs-CZ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F. A. </a:t>
            </a:r>
            <a:r>
              <a:rPr lang="cs-CZ" sz="21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Gerstnera</a:t>
            </a:r>
            <a:endParaRPr lang="cs-CZ" sz="21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endParaRPr lang="cs-CZ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Délka</a:t>
            </a:r>
            <a:r>
              <a:rPr lang="cs-CZ" dirty="0">
                <a:latin typeface="Calibri" panose="020F0502020204030204" pitchFamily="34" charset="0"/>
              </a:rPr>
              <a:t>: 		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1,6 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Km</a:t>
            </a:r>
            <a:endParaRPr lang="cs-CZ" b="1" dirty="0"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Počet staveb na trase: 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endParaRPr lang="cs-CZ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Relikty: 	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1, 2, 3, 4</a:t>
            </a:r>
            <a:endParaRPr lang="cs-CZ" b="1" dirty="0"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Převýšení</a:t>
            </a:r>
            <a:r>
              <a:rPr lang="cs-CZ" dirty="0">
                <a:latin typeface="Calibri" panose="020F0502020204030204" pitchFamily="34" charset="0"/>
              </a:rPr>
              <a:t>: 	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m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Počet zastávek NS: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	6	(A-F)</a:t>
            </a:r>
            <a:endParaRPr lang="cs-CZ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NS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</a:rPr>
              <a:t>Po stopách koněspřežné dráhy I České Budějovice</a:t>
            </a: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dnadpis 1"/>
          <p:cNvSpPr txBox="1">
            <a:spLocks/>
          </p:cNvSpPr>
          <p:nvPr/>
        </p:nvSpPr>
        <p:spPr>
          <a:xfrm>
            <a:off x="78896" y="806198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Obrázek 1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" b="15377"/>
          <a:stretch/>
        </p:blipFill>
        <p:spPr bwMode="auto">
          <a:xfrm>
            <a:off x="75377" y="804964"/>
            <a:ext cx="4496624" cy="2840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9"/>
          <a:stretch/>
        </p:blipFill>
        <p:spPr bwMode="auto">
          <a:xfrm>
            <a:off x="4572001" y="806198"/>
            <a:ext cx="4464495" cy="298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Obrázek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1"/>
          <a:stretch/>
        </p:blipFill>
        <p:spPr bwMode="auto">
          <a:xfrm>
            <a:off x="76011" y="3633300"/>
            <a:ext cx="4492470" cy="3129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Obrázek 2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" b="5930"/>
          <a:stretch/>
        </p:blipFill>
        <p:spPr bwMode="auto">
          <a:xfrm>
            <a:off x="4564714" y="3633300"/>
            <a:ext cx="4468262" cy="3112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84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NS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</a:rPr>
              <a:t> Po stopách koněspřežné dráhy </a:t>
            </a:r>
            <a:r>
              <a:rPr lang="cs-CZ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III Velešín</a:t>
            </a:r>
            <a:endParaRPr lang="cs-CZ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dnadpis 1"/>
          <p:cNvSpPr txBox="1">
            <a:spLocks/>
          </p:cNvSpPr>
          <p:nvPr/>
        </p:nvSpPr>
        <p:spPr>
          <a:xfrm>
            <a:off x="78896" y="806198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ázek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40" y="822005"/>
            <a:ext cx="4185666" cy="5919363"/>
          </a:xfrm>
          <a:prstGeom prst="rect">
            <a:avLst/>
          </a:prstGeom>
        </p:spPr>
      </p:pic>
      <p:sp>
        <p:nvSpPr>
          <p:cNvPr id="15" name="Podnadpis 1"/>
          <p:cNvSpPr txBox="1">
            <a:spLocks/>
          </p:cNvSpPr>
          <p:nvPr/>
        </p:nvSpPr>
        <p:spPr>
          <a:xfrm>
            <a:off x="58006" y="814582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Výchozí a cílový bod: 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Parkoviště u Restaurantu U Koňské dráhy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endParaRPr lang="cs-CZ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Délka</a:t>
            </a:r>
            <a:r>
              <a:rPr lang="cs-CZ" dirty="0">
                <a:latin typeface="Calibri" panose="020F0502020204030204" pitchFamily="34" charset="0"/>
              </a:rPr>
              <a:t>: 		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3,2 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Km</a:t>
            </a:r>
            <a:endParaRPr lang="cs-CZ" b="1" dirty="0"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Počet staveb na trase: 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6</a:t>
            </a:r>
            <a:endParaRPr lang="cs-CZ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Relikty: 	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13a - 14</a:t>
            </a:r>
            <a:endParaRPr lang="cs-CZ" b="1" dirty="0"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Převýšení</a:t>
            </a:r>
            <a:r>
              <a:rPr lang="cs-CZ" dirty="0">
                <a:latin typeface="Calibri" panose="020F0502020204030204" pitchFamily="34" charset="0"/>
              </a:rPr>
              <a:t>: 	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18 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Počet zastávek NS: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5	(A-E)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NS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</a:rPr>
              <a:t> Po stopách koněspřežné dráhy III Velešín</a:t>
            </a: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dnadpis 1"/>
          <p:cNvSpPr txBox="1">
            <a:spLocks/>
          </p:cNvSpPr>
          <p:nvPr/>
        </p:nvSpPr>
        <p:spPr>
          <a:xfrm>
            <a:off x="78896" y="806198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ázek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40" y="822005"/>
            <a:ext cx="4185666" cy="5919363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7" b="25753"/>
          <a:stretch/>
        </p:blipFill>
        <p:spPr bwMode="auto">
          <a:xfrm>
            <a:off x="173405" y="962844"/>
            <a:ext cx="5176987" cy="2322140"/>
          </a:xfrm>
          <a:prstGeom prst="rect">
            <a:avLst/>
          </a:prstGeom>
          <a:ln w="762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Přímá spojnice se šipkou 2"/>
          <p:cNvCxnSpPr>
            <a:stCxn id="11" idx="3"/>
          </p:cNvCxnSpPr>
          <p:nvPr/>
        </p:nvCxnSpPr>
        <p:spPr>
          <a:xfrm flipV="1">
            <a:off x="5350392" y="1772818"/>
            <a:ext cx="1114774" cy="3510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628"/>
          <a:stretch/>
        </p:blipFill>
        <p:spPr bwMode="auto">
          <a:xfrm>
            <a:off x="179512" y="4005064"/>
            <a:ext cx="3488299" cy="2595527"/>
          </a:xfrm>
          <a:prstGeom prst="rect">
            <a:avLst/>
          </a:prstGeom>
          <a:ln w="762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Přímá spojnice se šipkou 13"/>
          <p:cNvCxnSpPr/>
          <p:nvPr/>
        </p:nvCxnSpPr>
        <p:spPr>
          <a:xfrm>
            <a:off x="3667811" y="5284654"/>
            <a:ext cx="1552261" cy="12023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dnadpis 1"/>
          <p:cNvSpPr txBox="1">
            <a:spLocks/>
          </p:cNvSpPr>
          <p:nvPr/>
        </p:nvSpPr>
        <p:spPr>
          <a:xfrm>
            <a:off x="58006" y="814582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NS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</a:rPr>
              <a:t> Po stopách koněspřežné dráhy III Velešín</a:t>
            </a: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dnadpis 1"/>
          <p:cNvSpPr txBox="1">
            <a:spLocks/>
          </p:cNvSpPr>
          <p:nvPr/>
        </p:nvSpPr>
        <p:spPr>
          <a:xfrm>
            <a:off x="78896" y="806198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Obrázek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5" b="30192"/>
          <a:stretch/>
        </p:blipFill>
        <p:spPr bwMode="auto">
          <a:xfrm>
            <a:off x="75376" y="789430"/>
            <a:ext cx="8961120" cy="2824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8"/>
          <a:stretch/>
        </p:blipFill>
        <p:spPr bwMode="auto">
          <a:xfrm>
            <a:off x="75377" y="3615120"/>
            <a:ext cx="4496624" cy="3126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5"/>
          <a:stretch/>
        </p:blipFill>
        <p:spPr bwMode="auto">
          <a:xfrm>
            <a:off x="4572001" y="3620278"/>
            <a:ext cx="4464495" cy="3121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95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Další návrhy řešení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4" descr="http://www.elektronovinky.cz/sites/default/files/kesky_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5776" r="7310" b="4480"/>
          <a:stretch/>
        </p:blipFill>
        <p:spPr bwMode="auto">
          <a:xfrm>
            <a:off x="6876255" y="4442047"/>
            <a:ext cx="2088233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odnadpis 1"/>
          <p:cNvSpPr txBox="1">
            <a:spLocks/>
          </p:cNvSpPr>
          <p:nvPr/>
        </p:nvSpPr>
        <p:spPr>
          <a:xfrm>
            <a:off x="75376" y="814582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Napojení na turistické trasy KČT</a:t>
            </a:r>
          </a:p>
          <a:p>
            <a:pPr algn="just">
              <a:spcBef>
                <a:spcPts val="1200"/>
              </a:spcBef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					</a:t>
            </a:r>
          </a:p>
          <a:p>
            <a:pPr algn="just">
              <a:spcBef>
                <a:spcPts val="1200"/>
              </a:spcBef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just">
              <a:spcBef>
                <a:spcPts val="1200"/>
              </a:spcBef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QR kód			Geocaching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Obrázek 1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8975" r="8013" b="8654"/>
          <a:stretch/>
        </p:blipFill>
        <p:spPr bwMode="auto">
          <a:xfrm>
            <a:off x="179511" y="4659696"/>
            <a:ext cx="2016223" cy="19853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Obrázek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916600"/>
            <a:ext cx="2017315" cy="2039980"/>
          </a:xfrm>
          <a:prstGeom prst="rect">
            <a:avLst/>
          </a:prstGeom>
        </p:spPr>
      </p:pic>
      <p:pic>
        <p:nvPicPr>
          <p:cNvPr id="12" name="Obrázek 1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2" r="85157"/>
          <a:stretch/>
        </p:blipFill>
        <p:spPr>
          <a:xfrm>
            <a:off x="6836477" y="916600"/>
            <a:ext cx="2128011" cy="20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Závěrečné shrnutí</a:t>
            </a: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Podnadpis 1"/>
          <p:cNvSpPr txBox="1">
            <a:spLocks/>
          </p:cNvSpPr>
          <p:nvPr/>
        </p:nvSpPr>
        <p:spPr>
          <a:xfrm>
            <a:off x="75376" y="814582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Opatření: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hlavní - Rekonstrukce dráhy a obnovení provozu – 1 úsek 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hlavní - Naučné stezky – 4 NS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doplňkové - Napojení na turistické trasy KČT, Geocaching, QR kód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kombinace opatření</a:t>
            </a: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9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Dekuji za pozornost</a:t>
            </a: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r="-1" b="12172"/>
          <a:stretch/>
        </p:blipFill>
        <p:spPr>
          <a:xfrm>
            <a:off x="75375" y="814582"/>
            <a:ext cx="8961121" cy="5926786"/>
          </a:xfrm>
          <a:prstGeom prst="rect">
            <a:avLst/>
          </a:prstGeom>
        </p:spPr>
      </p:pic>
      <p:sp>
        <p:nvSpPr>
          <p:cNvPr id="18" name="Podnadpis 1"/>
          <p:cNvSpPr txBox="1">
            <a:spLocks/>
          </p:cNvSpPr>
          <p:nvPr/>
        </p:nvSpPr>
        <p:spPr>
          <a:xfrm>
            <a:off x="75376" y="814582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					</a:t>
            </a:r>
          </a:p>
          <a:p>
            <a:pPr algn="just">
              <a:spcBef>
                <a:spcPts val="1200"/>
              </a:spcBef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just">
              <a:spcBef>
                <a:spcPts val="1200"/>
              </a:spcBef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Prostor pro dotazy</a:t>
            </a:r>
          </a:p>
          <a:p>
            <a:pPr algn="just">
              <a:spcBef>
                <a:spcPts val="1200"/>
              </a:spcBef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0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Doplňující otázky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Podnadpis 1"/>
          <p:cNvSpPr txBox="1">
            <a:spLocks/>
          </p:cNvSpPr>
          <p:nvPr/>
        </p:nvSpPr>
        <p:spPr>
          <a:xfrm>
            <a:off x="75376" y="814582"/>
            <a:ext cx="896112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Jak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vypadá koněspřežná dráha na rakouské straně?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Je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využívána, je v provozu?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Jak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byste zajistil financování obnovy koněspřežné dráhy, z jakých zdrojů, dotací apod.?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Bylo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již jednáno v této věci se zastupiteli města České Budějovice? Jaký je jejich názor?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Jak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byste s nimi jednal, když neznáte finanční rozvahu celého plánu?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Šlo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by získat Evropské fondy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?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3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78896" y="797814"/>
            <a:ext cx="8957600" cy="5943554"/>
          </a:xfrm>
        </p:spPr>
        <p:txBody>
          <a:bodyPr>
            <a:normAutofit/>
          </a:bodyPr>
          <a:lstStyle/>
          <a:p>
            <a:endParaRPr lang="cs-CZ" dirty="0" smtClean="0">
              <a:latin typeface="Cambria" pitchFamily="18" charset="0"/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  <a:latin typeface="Cambria" pitchFamily="18" charset="0"/>
              </a:rPr>
              <a:t>	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Důvod řešení práce / Cíl </a:t>
            </a:r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práce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Dřívější mé aktivity na této památce:</a:t>
            </a:r>
          </a:p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Výzkumná zpráva pro Jihočeský kraj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Dotační program NAKI II</a:t>
            </a:r>
          </a:p>
          <a:p>
            <a:pPr algn="just"/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Cíl práce:</a:t>
            </a:r>
          </a:p>
          <a:p>
            <a:pPr algn="l"/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zpracování rešerše historie a současného stavu české části Koněspřežné dráhy České Budějovice – Linec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následné vyhodnocení a návrh opatření na využití této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památky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7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78896" y="797814"/>
            <a:ext cx="8957600" cy="5943554"/>
          </a:xfrm>
        </p:spPr>
        <p:txBody>
          <a:bodyPr>
            <a:normAutofit/>
          </a:bodyPr>
          <a:lstStyle/>
          <a:p>
            <a:endParaRPr lang="cs-CZ" dirty="0" smtClean="0">
              <a:latin typeface="Cambria" pitchFamily="18" charset="0"/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  <a:latin typeface="Cambria" pitchFamily="18" charset="0"/>
              </a:rPr>
              <a:t>	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Seznámení s koněspřežnou dráhou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koněspřežná dráha byla předchůdcem dnešní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železnice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tyto dráhy vznikaly počátkem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119.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století po celém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světě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vozy či kočáry tažené po železničním svršku koňským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spřežením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Zdokonalení:	umístění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vozu na kolejovou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dráhu</a:t>
            </a: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budovány po rovinatém terénu, nebo s mírným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převýšením</a:t>
            </a: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velké zakružovací oblouky</a:t>
            </a:r>
          </a:p>
          <a:p>
            <a:pPr algn="just"/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Přínos:	snížení jízdního odporu</a:t>
            </a: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možnost daleko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těžší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břemene</a:t>
            </a: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snížení nákladů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na dopravu 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snížení doby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přepravy</a:t>
            </a:r>
          </a:p>
        </p:txBody>
      </p:sp>
    </p:spTree>
    <p:extLst>
      <p:ext uri="{BB962C8B-B14F-4D97-AF65-F5344CB8AC3E}">
        <p14:creationId xmlns:p14="http://schemas.microsoft.com/office/powerpoint/2010/main" val="25734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K</a:t>
            </a:r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oněspřežná dráha České Budějovice - Linec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snížení doby dopravy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	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3 dní 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		na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14 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hodin</a:t>
            </a:r>
          </a:p>
          <a:p>
            <a:pPr algn="just"/>
            <a:endParaRPr lang="cs-CZ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první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na evropském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kontinentě 	1825 – 1832 	(1828)</a:t>
            </a:r>
          </a:p>
          <a:p>
            <a:pPr algn="just"/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sloužila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 přepravu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soli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z dnešního Rakouska do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Čech</a:t>
            </a:r>
          </a:p>
          <a:p>
            <a:pPr algn="just"/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(později i 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osobní přeprava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případně jiné suroviny a výrobky)</a:t>
            </a:r>
          </a:p>
          <a:p>
            <a:pPr algn="just"/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j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ediné zhmotnění myšlenky o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vybudování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propojení Dunaje s 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Vltavou</a:t>
            </a:r>
          </a:p>
          <a:p>
            <a:pPr algn="just"/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František Josef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Gerstner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, František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Antonín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Gerstner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365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Analýza problému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Použité metody: terénní průzkum a průzkum písemných pramenů</a:t>
            </a:r>
          </a:p>
          <a:p>
            <a:pPr algn="just"/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národní kulturní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památka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veřejnost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o ní má jen malé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povědomí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inimální turistické využití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samocené objekty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d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rážní tělesa porostlé náletovou zelení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z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ůstali jen části dráhy</a:t>
            </a: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částečné využití současnou dráhou</a:t>
            </a: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	částečné rozebrání na stavební kámen</a:t>
            </a:r>
          </a:p>
          <a:p>
            <a:pPr algn="just"/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Využití: </a:t>
            </a:r>
          </a:p>
          <a:p>
            <a:pPr algn="just"/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d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vě naučné stezky, dvě muzejní expozice, výletní cesta Bujanov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8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Analýza problému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ázek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7"/>
          <a:stretch/>
        </p:blipFill>
        <p:spPr bwMode="auto">
          <a:xfrm>
            <a:off x="75377" y="801041"/>
            <a:ext cx="4496623" cy="3132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 r="104" b="1995"/>
          <a:stretch/>
        </p:blipFill>
        <p:spPr bwMode="auto">
          <a:xfrm>
            <a:off x="4552820" y="801041"/>
            <a:ext cx="4483676" cy="3132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r="2380" b="17354"/>
          <a:stretch/>
        </p:blipFill>
        <p:spPr bwMode="auto">
          <a:xfrm>
            <a:off x="75375" y="3933056"/>
            <a:ext cx="4496625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7"/>
          <a:stretch/>
        </p:blipFill>
        <p:spPr bwMode="auto">
          <a:xfrm>
            <a:off x="4552820" y="3933056"/>
            <a:ext cx="4483676" cy="2807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03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Vlastní návrhy řešení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2" descr="http://files.zsprceskatrebova.webnode.cz/200000174-8858f89533/390px-Naucna-stezka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12" y="2060848"/>
            <a:ext cx="1089944" cy="110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 descr="Výřez obrazovky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5370" r="3382" b="4238"/>
          <a:stretch/>
        </p:blipFill>
        <p:spPr>
          <a:xfrm>
            <a:off x="7520948" y="1029762"/>
            <a:ext cx="1228637" cy="912164"/>
          </a:xfrm>
          <a:prstGeom prst="rect">
            <a:avLst/>
          </a:prstGeom>
        </p:spPr>
      </p:pic>
      <p:pic>
        <p:nvPicPr>
          <p:cNvPr id="17" name="Picture 4" descr="http://www.elektronovinky.cz/sites/default/files/kesky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48" y="4293096"/>
            <a:ext cx="1184164" cy="126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odnadpis 1"/>
          <p:cNvSpPr txBox="1">
            <a:spLocks/>
          </p:cNvSpPr>
          <p:nvPr/>
        </p:nvSpPr>
        <p:spPr>
          <a:xfrm>
            <a:off x="75376" y="814582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Rekonstrukce dráhy a obnovení provozu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Naučné stezky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Napojení na turistické trasy KČT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Geocaching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QR kód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Obrázek 1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8975" r="8013" b="8654"/>
          <a:stretch/>
        </p:blipFill>
        <p:spPr bwMode="auto">
          <a:xfrm>
            <a:off x="7531397" y="5555144"/>
            <a:ext cx="1145340" cy="1127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Obrázek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17" y="3211705"/>
            <a:ext cx="1023934" cy="10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Rekonstrukce dráhy a obnovení provozu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dnadpis 1"/>
          <p:cNvSpPr txBox="1">
            <a:spLocks/>
          </p:cNvSpPr>
          <p:nvPr/>
        </p:nvSpPr>
        <p:spPr>
          <a:xfrm>
            <a:off x="78896" y="806198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Varianty: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1. České Budějovice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2. Suchdol – Rybník - hranice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3. Rybník - hranice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endParaRPr lang="cs-CZ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Výchozí stanice: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Za 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obcí Rybník</a:t>
            </a:r>
            <a:endParaRPr lang="cs-CZ" b="1" dirty="0"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Cílová stanice</a:t>
            </a:r>
            <a:r>
              <a:rPr lang="cs-CZ" dirty="0" smtClean="0">
                <a:latin typeface="Calibri" panose="020F0502020204030204" pitchFamily="34" charset="0"/>
              </a:rPr>
              <a:t>: 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hranice</a:t>
            </a:r>
            <a:endParaRPr lang="cs-CZ" b="1" dirty="0"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Délka</a:t>
            </a:r>
            <a:r>
              <a:rPr lang="cs-CZ" dirty="0" smtClean="0">
                <a:latin typeface="Calibri" panose="020F0502020204030204" pitchFamily="34" charset="0"/>
              </a:rPr>
              <a:t>: 		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3,3 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Km</a:t>
            </a:r>
            <a:endParaRPr lang="cs-CZ" b="1" dirty="0"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Počet staveb na 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trase: 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7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Relikty: 	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24 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až 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25e</a:t>
            </a:r>
            <a:endParaRPr lang="cs-CZ" b="1" dirty="0"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Převýšení</a:t>
            </a:r>
            <a:r>
              <a:rPr lang="cs-CZ" dirty="0" smtClean="0">
                <a:latin typeface="Calibri" panose="020F0502020204030204" pitchFamily="34" charset="0"/>
              </a:rPr>
              <a:t>: 	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23 m</a:t>
            </a: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fontAlgn="ctr">
              <a:lnSpc>
                <a:spcPct val="115000"/>
              </a:lnSpc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Bez křížení s komunikacemi</a:t>
            </a:r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13" name="Obrázek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-1"/>
          <a:stretch/>
        </p:blipFill>
        <p:spPr>
          <a:xfrm>
            <a:off x="4034631" y="822966"/>
            <a:ext cx="5001865" cy="5922893"/>
          </a:xfrm>
          <a:prstGeom prst="rect">
            <a:avLst/>
          </a:prstGeom>
        </p:spPr>
      </p:pic>
      <p:pic>
        <p:nvPicPr>
          <p:cNvPr id="21" name="Obrázek 20" descr="Výřez obrazovky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5370" r="3382" b="4238"/>
          <a:stretch/>
        </p:blipFill>
        <p:spPr>
          <a:xfrm>
            <a:off x="8028384" y="822966"/>
            <a:ext cx="1008112" cy="7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5376" y="94502"/>
            <a:ext cx="8961120" cy="6646866"/>
          </a:xfrm>
          <a:prstGeom prst="rect">
            <a:avLst/>
          </a:prstGeom>
          <a:ln>
            <a:noFill/>
          </a:ln>
          <a:effectLst>
            <a:outerShdw blurRad="76200" dist="1270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5376" y="94502"/>
            <a:ext cx="896112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8896" y="94502"/>
            <a:ext cx="8957600" cy="720080"/>
          </a:xfrm>
          <a:prstGeom prst="rect">
            <a:avLst/>
          </a:prstGeom>
          <a:solidFill>
            <a:srgbClr val="A1313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Rekonstrukce dráhy a obnovení provozu</a:t>
            </a:r>
            <a:endParaRPr lang="cs-CZ" sz="3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odnadpis 1"/>
          <p:cNvSpPr txBox="1">
            <a:spLocks/>
          </p:cNvSpPr>
          <p:nvPr/>
        </p:nvSpPr>
        <p:spPr>
          <a:xfrm>
            <a:off x="78896" y="797814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dnadpis 1"/>
          <p:cNvSpPr txBox="1">
            <a:spLocks/>
          </p:cNvSpPr>
          <p:nvPr/>
        </p:nvSpPr>
        <p:spPr>
          <a:xfrm>
            <a:off x="78896" y="806198"/>
            <a:ext cx="8957600" cy="5943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bla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ázek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9" r="1612" b="17547"/>
          <a:stretch/>
        </p:blipFill>
        <p:spPr bwMode="auto">
          <a:xfrm>
            <a:off x="75376" y="2996952"/>
            <a:ext cx="8961120" cy="37744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8" r="4259" b="6443"/>
          <a:stretch/>
        </p:blipFill>
        <p:spPr bwMode="auto">
          <a:xfrm>
            <a:off x="75376" y="811421"/>
            <a:ext cx="4856664" cy="2186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1894" b="10034"/>
          <a:stretch/>
        </p:blipFill>
        <p:spPr bwMode="auto">
          <a:xfrm>
            <a:off x="4932040" y="796962"/>
            <a:ext cx="4104456" cy="22059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60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3074</TotalTime>
  <Words>399</Words>
  <Application>Microsoft Office PowerPoint</Application>
  <PresentationFormat>Předvádění na obrazovce (4:3)</PresentationFormat>
  <Paragraphs>171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7" baseType="lpstr">
      <vt:lpstr>Arial</vt:lpstr>
      <vt:lpstr>Brush Script MT</vt:lpstr>
      <vt:lpstr>Calibri</vt:lpstr>
      <vt:lpstr>Cambria</vt:lpstr>
      <vt:lpstr>Constantia</vt:lpstr>
      <vt:lpstr>Franklin Gothic Book</vt:lpstr>
      <vt:lpstr>Rage Italic</vt:lpstr>
      <vt:lpstr>Špendlík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Jirka</dc:creator>
  <cp:lastModifiedBy>Jiří</cp:lastModifiedBy>
  <cp:revision>162</cp:revision>
  <dcterms:created xsi:type="dcterms:W3CDTF">2013-01-22T12:46:10Z</dcterms:created>
  <dcterms:modified xsi:type="dcterms:W3CDTF">2016-06-15T12:21:29Z</dcterms:modified>
</cp:coreProperties>
</file>