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62" r:id="rId6"/>
    <p:sldId id="269" r:id="rId7"/>
    <p:sldId id="259" r:id="rId8"/>
    <p:sldId id="261" r:id="rId9"/>
    <p:sldId id="260" r:id="rId10"/>
    <p:sldId id="271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 svoz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Náklady na svoz (Kč)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180783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optimalizovaný svoz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Náklady na svoz (Kč)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95645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08384"/>
        <c:axId val="109009920"/>
      </c:barChart>
      <c:catAx>
        <c:axId val="10900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9009920"/>
        <c:crosses val="autoZero"/>
        <c:auto val="1"/>
        <c:lblAlgn val="ctr"/>
        <c:lblOffset val="100"/>
        <c:noMultiLvlLbl val="0"/>
      </c:catAx>
      <c:valAx>
        <c:axId val="10900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008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andersonl\Desktop\Logistics 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620713"/>
            <a:ext cx="8208963" cy="1470025"/>
          </a:xfrm>
        </p:spPr>
        <p:txBody>
          <a:bodyPr/>
          <a:lstStyle>
            <a:lvl1pPr algn="ctr">
              <a:defRPr sz="4400" b="1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205038"/>
            <a:ext cx="8207375" cy="863600"/>
          </a:xfr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40BD37-EC3B-4379-8979-5453C3E89E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8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6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5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6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06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734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44A3-7386-4801-BA60-8C1C8FA656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058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6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D6C4-95D3-4314-9CFF-E2DCFECDCD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144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25" y="836613"/>
            <a:ext cx="4441825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836613"/>
            <a:ext cx="4441825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50D7-B30B-47D3-A475-DEF975597E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110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4860-2001-4397-BD36-A409A34479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82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6802-0AAB-4B87-B1DE-9E407EC737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373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958D9-E639-46AC-BD63-9A3E46C1A5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62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AAB0-4850-48A7-9483-515416267F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489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CA89-D614-4627-92E5-71128FCA9A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32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9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andersonl\Desktop\Logistics slid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" y="51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" y="836613"/>
            <a:ext cx="903605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88913"/>
            <a:ext cx="74168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GB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6238" y="6337300"/>
            <a:ext cx="158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3373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7025" y="6337300"/>
            <a:ext cx="1162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61A7287-92C8-4220-A472-1A549598863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6148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6153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6154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6155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8208963" cy="1470025"/>
          </a:xfrm>
        </p:spPr>
        <p:txBody>
          <a:bodyPr/>
          <a:lstStyle/>
          <a:p>
            <a:r>
              <a:rPr lang="cs-CZ" sz="3200" dirty="0" smtClean="0"/>
              <a:t>Hledání optimální cesty v dopravní síti</a:t>
            </a:r>
            <a:br>
              <a:rPr lang="cs-CZ" sz="32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p</a:t>
            </a:r>
            <a:r>
              <a:rPr lang="cs-CZ" sz="2000" dirty="0" smtClean="0"/>
              <a:t>rezentace k diplomové práci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420888"/>
            <a:ext cx="8207375" cy="1800200"/>
          </a:xfrm>
        </p:spPr>
        <p:txBody>
          <a:bodyPr/>
          <a:lstStyle/>
          <a:p>
            <a:r>
              <a:rPr lang="cs-CZ" sz="1600" dirty="0" smtClean="0"/>
              <a:t>autor DP: Bc. Rudolf </a:t>
            </a:r>
            <a:r>
              <a:rPr lang="cs-CZ" sz="1600" dirty="0" err="1" smtClean="0"/>
              <a:t>Koraba</a:t>
            </a:r>
            <a:endParaRPr lang="cs-CZ" sz="1600" dirty="0" smtClean="0"/>
          </a:p>
          <a:p>
            <a:r>
              <a:rPr lang="cs-CZ" sz="1600" dirty="0" smtClean="0"/>
              <a:t>vedoucí DP: doc. Ing. Rudolf Kampf, Ph.D.</a:t>
            </a:r>
          </a:p>
          <a:p>
            <a:r>
              <a:rPr lang="cs-CZ" sz="1600" dirty="0"/>
              <a:t>o</a:t>
            </a:r>
            <a:r>
              <a:rPr lang="cs-CZ" sz="1600" dirty="0" smtClean="0"/>
              <a:t>ponent DP: Ing. Juraj </a:t>
            </a:r>
            <a:r>
              <a:rPr lang="cs-CZ" sz="1600" dirty="0" err="1" smtClean="0"/>
              <a:t>Čamaj</a:t>
            </a:r>
            <a:r>
              <a:rPr lang="cs-CZ" sz="1600" dirty="0" smtClean="0"/>
              <a:t>, Ph.D.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Vysoká škola technická a ekonomická v Českých Budějovicích </a:t>
            </a:r>
          </a:p>
          <a:p>
            <a:r>
              <a:rPr lang="cs-CZ" sz="1600" dirty="0" smtClean="0"/>
              <a:t>2016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Optimalizované trasy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Optimalizovaná trasa pro nádoby typu zvon</a:t>
            </a:r>
          </a:p>
          <a:p>
            <a:pPr lvl="3"/>
            <a:r>
              <a:rPr lang="cs-CZ" dirty="0" smtClean="0"/>
              <a:t>délka </a:t>
            </a:r>
            <a:r>
              <a:rPr lang="cs-CZ" dirty="0"/>
              <a:t>trasy: </a:t>
            </a:r>
            <a:r>
              <a:rPr lang="cs-CZ" dirty="0" smtClean="0"/>
              <a:t>28 700 </a:t>
            </a:r>
            <a:r>
              <a:rPr lang="cs-CZ" dirty="0"/>
              <a:t>m</a:t>
            </a:r>
          </a:p>
          <a:p>
            <a:pPr lvl="3"/>
            <a:r>
              <a:rPr lang="cs-CZ" dirty="0"/>
              <a:t>množství odpadu: </a:t>
            </a:r>
            <a:r>
              <a:rPr lang="cs-CZ" dirty="0" smtClean="0"/>
              <a:t>14 420 </a:t>
            </a:r>
            <a:r>
              <a:rPr lang="cs-CZ" dirty="0" smtClean="0"/>
              <a:t>l</a:t>
            </a:r>
          </a:p>
          <a:p>
            <a:pPr lvl="3"/>
            <a:r>
              <a:rPr lang="cs-CZ" dirty="0"/>
              <a:t>trasa zahrnuje cestu ze skládky do </a:t>
            </a:r>
            <a:r>
              <a:rPr lang="cs-CZ" dirty="0" smtClean="0"/>
              <a:t>depa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15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optimalizace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Plastové vyklápěcí nádoby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Nádoby typu zvon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Celkový přínos optimalizace</a:t>
            </a:r>
          </a:p>
          <a:p>
            <a:endParaRPr 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57879"/>
              </p:ext>
            </p:extLst>
          </p:nvPr>
        </p:nvGraphicFramePr>
        <p:xfrm>
          <a:off x="1043608" y="1268760"/>
          <a:ext cx="6028690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230"/>
                <a:gridCol w="1205865"/>
                <a:gridCol w="1205865"/>
                <a:gridCol w="1042670"/>
                <a:gridCol w="13690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Trasy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Celková délka tras (m)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Náklady na svoz </a:t>
                      </a:r>
                      <a:r>
                        <a:rPr lang="cs-CZ" sz="900" dirty="0" smtClean="0">
                          <a:effectLst/>
                        </a:rPr>
                        <a:t>(Kč</a:t>
                      </a:r>
                      <a:r>
                        <a:rPr lang="cs-CZ" sz="9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Úspora vzdálenosti (m)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Procentuální úspora nákladů (</a:t>
                      </a:r>
                      <a:r>
                        <a:rPr lang="en-US" sz="900">
                          <a:effectLst/>
                        </a:rPr>
                        <a:t>%)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Původní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139 760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4 332,50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Optimalizované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81 490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2 526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58 270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41,7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19116"/>
              </p:ext>
            </p:extLst>
          </p:nvPr>
        </p:nvGraphicFramePr>
        <p:xfrm>
          <a:off x="1043608" y="2636912"/>
          <a:ext cx="6028690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230"/>
                <a:gridCol w="1205865"/>
                <a:gridCol w="1205865"/>
                <a:gridCol w="1042670"/>
                <a:gridCol w="13690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Trasa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Celková trasy  (m)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Náklady na svoz </a:t>
                      </a:r>
                      <a:r>
                        <a:rPr lang="cs-CZ" sz="900" dirty="0" smtClean="0">
                          <a:effectLst/>
                        </a:rPr>
                        <a:t>(Kč</a:t>
                      </a:r>
                      <a:r>
                        <a:rPr lang="cs-CZ" sz="9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Úspora vzdálenosti (m)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Procentuální úspora nákladů (</a:t>
                      </a:r>
                      <a:r>
                        <a:rPr lang="en-US" sz="900">
                          <a:effectLst/>
                        </a:rPr>
                        <a:t>%)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Původní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68 400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2 120,50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Optimalizovaná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28 700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890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39 700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58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44799"/>
              </p:ext>
            </p:extLst>
          </p:nvPr>
        </p:nvGraphicFramePr>
        <p:xfrm>
          <a:off x="1043608" y="3933056"/>
          <a:ext cx="6028690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230"/>
                <a:gridCol w="1205865"/>
                <a:gridCol w="1205865"/>
                <a:gridCol w="1042670"/>
                <a:gridCol w="136906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Trasy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Celková délka tras (m)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Náklady na svoz </a:t>
                      </a:r>
                      <a:r>
                        <a:rPr lang="cs-CZ" sz="900" dirty="0" smtClean="0">
                          <a:effectLst/>
                        </a:rPr>
                        <a:t>(Kč</a:t>
                      </a:r>
                      <a:r>
                        <a:rPr lang="cs-CZ" sz="9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Úspora vzdálenosti (m)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Procentuální úspora nákladů (</a:t>
                      </a:r>
                      <a:r>
                        <a:rPr lang="en-US" sz="900">
                          <a:effectLst/>
                        </a:rPr>
                        <a:t>%)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Původní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208 160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6 453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Optimalizované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110 190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3 416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97 970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9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přínos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Celkový ekonomický přínos optimalizace za rok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lvl="2"/>
            <a:r>
              <a:rPr lang="cs-CZ" dirty="0"/>
              <a:t>r</a:t>
            </a:r>
            <a:r>
              <a:rPr lang="cs-CZ" dirty="0" smtClean="0"/>
              <a:t>oční úspora nákladů činí 47</a:t>
            </a:r>
            <a:r>
              <a:rPr lang="en-US" dirty="0" smtClean="0"/>
              <a:t>%</a:t>
            </a:r>
            <a:r>
              <a:rPr lang="cs-CZ" dirty="0" smtClean="0"/>
              <a:t>, tj. 85 038,- Kč</a:t>
            </a:r>
          </a:p>
          <a:p>
            <a:pPr lvl="2"/>
            <a:r>
              <a:rPr lang="cs-CZ" dirty="0"/>
              <a:t>č</a:t>
            </a:r>
            <a:r>
              <a:rPr lang="cs-CZ" dirty="0" smtClean="0"/>
              <a:t>asová úspora pracovního fondu obsluhy </a:t>
            </a:r>
            <a:r>
              <a:rPr lang="cs-CZ" dirty="0" smtClean="0"/>
              <a:t>svozu</a:t>
            </a:r>
            <a:endParaRPr lang="cs-CZ" dirty="0" smtClean="0"/>
          </a:p>
        </p:txBody>
      </p:sp>
      <p:graphicFrame>
        <p:nvGraphicFramePr>
          <p:cNvPr id="6" name="Graf 5" title="Srovnání ujeté vzdálenosti"/>
          <p:cNvGraphicFramePr/>
          <p:nvPr>
            <p:extLst>
              <p:ext uri="{D42A27DB-BD31-4B8C-83A1-F6EECF244321}">
                <p14:modId xmlns:p14="http://schemas.microsoft.com/office/powerpoint/2010/main" val="215515507"/>
              </p:ext>
            </p:extLst>
          </p:nvPr>
        </p:nvGraphicFramePr>
        <p:xfrm>
          <a:off x="2555776" y="3501008"/>
          <a:ext cx="3609975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42605"/>
              </p:ext>
            </p:extLst>
          </p:nvPr>
        </p:nvGraphicFramePr>
        <p:xfrm>
          <a:off x="1043608" y="1556792"/>
          <a:ext cx="6999605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886"/>
                <a:gridCol w="1206522"/>
                <a:gridCol w="1206522"/>
                <a:gridCol w="1043238"/>
                <a:gridCol w="1076911"/>
                <a:gridCol w="126052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Trasy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Celková délka tras (km)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Náklady na svoz (Kč)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Úspora vzdálenosti (km)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Úspora nákladů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(Kč)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Procentuální úspora nákladů (</a:t>
                      </a:r>
                      <a:r>
                        <a:rPr lang="en-US" sz="900">
                          <a:effectLst/>
                        </a:rPr>
                        <a:t>%)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Původní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5 828,48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180 683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Optimalizované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3 085,32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95 645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2 743,16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85 038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9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8207375" cy="863600"/>
          </a:xfrm>
        </p:spPr>
        <p:txBody>
          <a:bodyPr/>
          <a:lstStyle/>
          <a:p>
            <a:pPr algn="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085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odpovědi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/>
          </a:p>
          <a:p>
            <a:r>
              <a:rPr lang="cs-CZ" smtClean="0"/>
              <a:t>Jaké </a:t>
            </a:r>
            <a:r>
              <a:rPr lang="cs-CZ" dirty="0" smtClean="0"/>
              <a:t>další metody operačního výzkumu je možné použít?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Budou výsledky práce aplikované?</a:t>
            </a:r>
          </a:p>
        </p:txBody>
      </p:sp>
    </p:spTree>
    <p:extLst>
      <p:ext uri="{BB962C8B-B14F-4D97-AF65-F5344CB8AC3E}">
        <p14:creationId xmlns:p14="http://schemas.microsoft.com/office/powerpoint/2010/main" val="4154005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Cílem diplomové práce je zhodnotit efektivitu stávajících tras svozu vybraného tříděného odpadu a dále navrhnout optimální trasu v dopravní síti vybraného města.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společnosti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Obchodní firma: 		Městské služby Písek s.r.o.</a:t>
            </a:r>
          </a:p>
          <a:p>
            <a:r>
              <a:rPr lang="cs-CZ" dirty="0" smtClean="0"/>
              <a:t>Sídlo:			Písek, Pražská 372, PSČ 397 01</a:t>
            </a:r>
          </a:p>
          <a:p>
            <a:r>
              <a:rPr lang="cs-CZ" dirty="0" smtClean="0"/>
              <a:t>Hlavní činnosti:		údržba komunikací, dopravní značení, 				údržba zeleně, veřejné WC, placená				parkoviště, odpady,…</a:t>
            </a:r>
          </a:p>
          <a:p>
            <a:endParaRPr lang="cs-CZ" dirty="0" smtClean="0"/>
          </a:p>
          <a:p>
            <a:r>
              <a:rPr lang="cs-CZ" dirty="0" smtClean="0"/>
              <a:t>Odpady:			komunální odpad, tříděný odpad,					bioodpad, sběrné dvory, koše na 					odpadky</a:t>
            </a:r>
          </a:p>
        </p:txBody>
      </p:sp>
      <p:pic>
        <p:nvPicPr>
          <p:cNvPr id="5" name="Obrázek 4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2232248" cy="1152128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84309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svozů pro optimalizaci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Analýza zaplněnosti nádob na tříděný odpad v souvislosti na frekvenci svozu</a:t>
            </a:r>
          </a:p>
          <a:p>
            <a:pPr lvl="3"/>
            <a:r>
              <a:rPr lang="cs-CZ" dirty="0" smtClean="0"/>
              <a:t>papírový </a:t>
            </a:r>
            <a:r>
              <a:rPr lang="cs-CZ" dirty="0"/>
              <a:t>odpad – svoz 2 krát týdně, většina nádob téměř zaplněna</a:t>
            </a:r>
          </a:p>
          <a:p>
            <a:pPr lvl="3"/>
            <a:r>
              <a:rPr lang="cs-CZ" dirty="0" smtClean="0"/>
              <a:t>plastový </a:t>
            </a:r>
            <a:r>
              <a:rPr lang="cs-CZ" dirty="0"/>
              <a:t>odpad – svoz 2 krát týdně, většina nádob téměř zaplněna</a:t>
            </a:r>
          </a:p>
          <a:p>
            <a:pPr lvl="3"/>
            <a:r>
              <a:rPr lang="cs-CZ" dirty="0" smtClean="0"/>
              <a:t>skleněný </a:t>
            </a:r>
            <a:r>
              <a:rPr lang="cs-CZ" dirty="0"/>
              <a:t>odpad – svoz 1 týdně, nádoby zaplněny max. ze 40</a:t>
            </a:r>
            <a:r>
              <a:rPr lang="en-US" dirty="0"/>
              <a:t>%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Zvolena optimalizace svozu nádob na skleněný odpad úpravou frekvence svozu a následným návrhem nových </a:t>
            </a:r>
            <a:r>
              <a:rPr lang="cs-CZ" dirty="0" smtClean="0"/>
              <a:t>tras.</a:t>
            </a:r>
            <a:endParaRPr lang="cs-CZ" dirty="0" smtClean="0"/>
          </a:p>
          <a:p>
            <a:pPr marL="1371600" lvl="3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9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Stávající trasy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Dva typy nádob na ukládání skleněného odpadu</a:t>
            </a:r>
          </a:p>
          <a:p>
            <a:pPr lvl="3"/>
            <a:r>
              <a:rPr lang="cs-CZ" dirty="0"/>
              <a:t>plastové vyklápěcí nádoby – obsluha vozem s vyklápěním</a:t>
            </a:r>
          </a:p>
          <a:p>
            <a:pPr lvl="3"/>
            <a:r>
              <a:rPr lang="cs-CZ" dirty="0" smtClean="0"/>
              <a:t>typ </a:t>
            </a:r>
            <a:r>
              <a:rPr lang="cs-CZ" dirty="0"/>
              <a:t>zvon – obsluha vozem s rukou</a:t>
            </a:r>
          </a:p>
          <a:p>
            <a:r>
              <a:rPr lang="cs-CZ" dirty="0" smtClean="0"/>
              <a:t>Stávající trasy pro plastové vyklápěcí nádoby</a:t>
            </a:r>
          </a:p>
          <a:p>
            <a:pPr lvl="2"/>
            <a:r>
              <a:rPr lang="cs-CZ" dirty="0"/>
              <a:t>Trasa 1</a:t>
            </a:r>
          </a:p>
          <a:p>
            <a:pPr lvl="3"/>
            <a:r>
              <a:rPr lang="cs-CZ" dirty="0" smtClean="0"/>
              <a:t>délka </a:t>
            </a:r>
            <a:r>
              <a:rPr lang="cs-CZ" dirty="0"/>
              <a:t>trasy: </a:t>
            </a:r>
            <a:r>
              <a:rPr lang="cs-CZ" dirty="0" smtClean="0"/>
              <a:t>33 500 </a:t>
            </a:r>
            <a:r>
              <a:rPr lang="cs-CZ" dirty="0"/>
              <a:t>m</a:t>
            </a:r>
          </a:p>
          <a:p>
            <a:pPr lvl="3"/>
            <a:r>
              <a:rPr lang="cs-CZ" dirty="0" smtClean="0"/>
              <a:t>množství </a:t>
            </a:r>
            <a:r>
              <a:rPr lang="cs-CZ" dirty="0"/>
              <a:t>odpadu: </a:t>
            </a:r>
            <a:r>
              <a:rPr lang="cs-CZ" dirty="0" smtClean="0"/>
              <a:t>13 750 </a:t>
            </a:r>
            <a:r>
              <a:rPr lang="cs-CZ" dirty="0"/>
              <a:t>l</a:t>
            </a:r>
          </a:p>
          <a:p>
            <a:pPr lvl="2"/>
            <a:r>
              <a:rPr lang="cs-CZ" dirty="0" smtClean="0"/>
              <a:t>Trasa 2</a:t>
            </a:r>
          </a:p>
          <a:p>
            <a:pPr lvl="3"/>
            <a:r>
              <a:rPr lang="cs-CZ" dirty="0"/>
              <a:t>d</a:t>
            </a:r>
            <a:r>
              <a:rPr lang="cs-CZ" dirty="0" smtClean="0"/>
              <a:t>élka trasy: 36 380 m</a:t>
            </a:r>
          </a:p>
          <a:p>
            <a:pPr lvl="3"/>
            <a:r>
              <a:rPr lang="cs-CZ" dirty="0"/>
              <a:t>m</a:t>
            </a:r>
            <a:r>
              <a:rPr lang="cs-CZ" dirty="0" smtClean="0"/>
              <a:t>nožství odpadu: 3 960 l</a:t>
            </a:r>
          </a:p>
          <a:p>
            <a:pPr lvl="3"/>
            <a:r>
              <a:rPr lang="cs-CZ" dirty="0" smtClean="0"/>
              <a:t>trasa zahrnuje cestu ze skládky do depa</a:t>
            </a:r>
          </a:p>
        </p:txBody>
      </p:sp>
    </p:spTree>
    <p:extLst>
      <p:ext uri="{BB962C8B-B14F-4D97-AF65-F5344CB8AC3E}">
        <p14:creationId xmlns:p14="http://schemas.microsoft.com/office/powerpoint/2010/main" val="270370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Stávající trasy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Stávající trasa pro nádoby typu zvon</a:t>
            </a:r>
          </a:p>
          <a:p>
            <a:pPr lvl="3"/>
            <a:r>
              <a:rPr lang="cs-CZ" dirty="0"/>
              <a:t>d</a:t>
            </a:r>
            <a:r>
              <a:rPr lang="cs-CZ" dirty="0" smtClean="0"/>
              <a:t>élka trasy: 34 200 m</a:t>
            </a:r>
          </a:p>
          <a:p>
            <a:pPr lvl="3"/>
            <a:r>
              <a:rPr lang="cs-CZ" dirty="0"/>
              <a:t>m</a:t>
            </a:r>
            <a:r>
              <a:rPr lang="cs-CZ" dirty="0" smtClean="0"/>
              <a:t>nožství odpadu: 7 210 l</a:t>
            </a:r>
          </a:p>
          <a:p>
            <a:pPr lvl="3"/>
            <a:r>
              <a:rPr lang="cs-CZ" dirty="0" smtClean="0"/>
              <a:t>trasa zahrnuje cestu ze skládky do depa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9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optimalizace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Vyklápěcí nádoby</a:t>
            </a:r>
          </a:p>
          <a:p>
            <a:pPr lvl="3"/>
            <a:r>
              <a:rPr lang="cs-CZ" dirty="0" smtClean="0"/>
              <a:t>změnou </a:t>
            </a:r>
            <a:r>
              <a:rPr lang="cs-CZ" dirty="0"/>
              <a:t>frekvence překročena kapacita vozu, zvolena metoda pro </a:t>
            </a:r>
            <a:r>
              <a:rPr lang="cs-CZ" dirty="0" err="1"/>
              <a:t>víceokruhový</a:t>
            </a:r>
            <a:r>
              <a:rPr lang="cs-CZ" dirty="0"/>
              <a:t> dopravní </a:t>
            </a:r>
            <a:r>
              <a:rPr lang="cs-CZ" dirty="0" smtClean="0"/>
              <a:t>problém</a:t>
            </a:r>
          </a:p>
          <a:p>
            <a:pPr marL="1371600" lvl="3" indent="0">
              <a:buNone/>
            </a:pPr>
            <a:endParaRPr lang="cs-CZ" dirty="0"/>
          </a:p>
          <a:p>
            <a:r>
              <a:rPr lang="cs-CZ" dirty="0" err="1" smtClean="0"/>
              <a:t>Clarkeova-Wrightova</a:t>
            </a:r>
            <a:r>
              <a:rPr lang="cs-CZ" dirty="0" smtClean="0"/>
              <a:t> metoda</a:t>
            </a:r>
          </a:p>
          <a:p>
            <a:pPr lvl="3"/>
            <a:r>
              <a:rPr lang="cs-CZ" dirty="0"/>
              <a:t>n</a:t>
            </a:r>
            <a:r>
              <a:rPr lang="cs-CZ" dirty="0" smtClean="0"/>
              <a:t>ejznámější heuristika pro řešení </a:t>
            </a:r>
            <a:r>
              <a:rPr lang="cs-CZ" dirty="0" err="1" smtClean="0"/>
              <a:t>víceokruhového</a:t>
            </a:r>
            <a:r>
              <a:rPr lang="cs-CZ" dirty="0" smtClean="0"/>
              <a:t> dopravního problému</a:t>
            </a:r>
          </a:p>
          <a:p>
            <a:pPr lvl="3"/>
            <a:r>
              <a:rPr lang="cs-CZ" dirty="0" smtClean="0"/>
              <a:t>iterační metoda – iteracemi zlepšuje stávající řešení do chvíle, kdy již nelze dosáhnout lepšího řešení</a:t>
            </a:r>
          </a:p>
          <a:p>
            <a:pPr lvl="3"/>
            <a:r>
              <a:rPr lang="cs-CZ" dirty="0"/>
              <a:t>možnost zahrnout další omezující podmínky (kapacita, doba obsluhy)</a:t>
            </a:r>
          </a:p>
          <a:p>
            <a:pPr lvl="3"/>
            <a:r>
              <a:rPr lang="cs-CZ" dirty="0"/>
              <a:t>p</a:t>
            </a:r>
            <a:r>
              <a:rPr lang="cs-CZ" dirty="0" smtClean="0"/>
              <a:t>omocí </a:t>
            </a:r>
            <a:r>
              <a:rPr lang="cs-CZ" dirty="0" err="1" smtClean="0"/>
              <a:t>výhodnostního</a:t>
            </a:r>
            <a:r>
              <a:rPr lang="cs-CZ" dirty="0" smtClean="0"/>
              <a:t> koeficientu </a:t>
            </a:r>
            <a:r>
              <a:rPr lang="cs-CZ" i="1" dirty="0" err="1" smtClean="0"/>
              <a:t>z</a:t>
            </a:r>
            <a:r>
              <a:rPr lang="cs-CZ" i="1" baseline="-25000" dirty="0" err="1" smtClean="0"/>
              <a:t>ij</a:t>
            </a:r>
            <a:r>
              <a:rPr lang="cs-CZ" i="1" baseline="-25000" dirty="0" smtClean="0"/>
              <a:t> </a:t>
            </a:r>
            <a:r>
              <a:rPr lang="cs-CZ" dirty="0" smtClean="0"/>
              <a:t> sdružuje v každé iteraci dvě stávající trasy do jedné za podmínek přípustnosti řešení</a:t>
            </a:r>
          </a:p>
          <a:p>
            <a:pPr lvl="3"/>
            <a:r>
              <a:rPr lang="cs-CZ" dirty="0"/>
              <a:t>n</a:t>
            </a:r>
            <a:r>
              <a:rPr lang="cs-CZ" dirty="0" smtClean="0"/>
              <a:t>elze-li sdružit žádné stávající trasy kvůli porušení podmínek přípustnosti, jsou tyto trasy výsledné 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309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optimalizace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Nádoby typu zvon</a:t>
            </a:r>
          </a:p>
          <a:p>
            <a:pPr lvl="3"/>
            <a:r>
              <a:rPr lang="cs-CZ" dirty="0" smtClean="0"/>
              <a:t>při </a:t>
            </a:r>
            <a:r>
              <a:rPr lang="cs-CZ" dirty="0"/>
              <a:t>změně frekvence nepřekročena kapacita vozu, zvolena metoda pro jednookruhový dopravní </a:t>
            </a:r>
            <a:r>
              <a:rPr lang="cs-CZ" dirty="0" smtClean="0"/>
              <a:t>problém</a:t>
            </a:r>
          </a:p>
          <a:p>
            <a:pPr marL="1371600" lvl="3" indent="0">
              <a:buNone/>
            </a:pPr>
            <a:endParaRPr lang="cs-CZ" dirty="0"/>
          </a:p>
          <a:p>
            <a:r>
              <a:rPr lang="cs-CZ" dirty="0" smtClean="0"/>
              <a:t>Metoda nejbližšího souseda</a:t>
            </a:r>
          </a:p>
          <a:p>
            <a:pPr lvl="3"/>
            <a:r>
              <a:rPr lang="cs-CZ" dirty="0"/>
              <a:t>j</a:t>
            </a:r>
            <a:r>
              <a:rPr lang="cs-CZ" dirty="0" smtClean="0"/>
              <a:t>ednoduchá heuristika využívající principu hladového algoritmu</a:t>
            </a:r>
          </a:p>
          <a:p>
            <a:pPr lvl="3"/>
            <a:r>
              <a:rPr lang="cs-CZ" dirty="0"/>
              <a:t>p</a:t>
            </a:r>
            <a:r>
              <a:rPr lang="cs-CZ" dirty="0" smtClean="0"/>
              <a:t>ro libovolný výchozí bod</a:t>
            </a:r>
            <a:r>
              <a:rPr lang="cs-CZ" dirty="0"/>
              <a:t> </a:t>
            </a:r>
            <a:r>
              <a:rPr lang="cs-CZ" dirty="0" smtClean="0"/>
              <a:t>se najde nejbližší sousední bod, pro který se hledá nejbližší zatím nenavštívený bod až do chvíle obsáhnutí celé sítě</a:t>
            </a:r>
          </a:p>
          <a:p>
            <a:pPr lvl="3"/>
            <a:r>
              <a:rPr lang="cs-CZ" dirty="0"/>
              <a:t>j</a:t>
            </a:r>
            <a:r>
              <a:rPr lang="cs-CZ" dirty="0" smtClean="0"/>
              <a:t>ako výchozí bod se postupně vyzkouší všechny body sítě a vybere se nejkratší trasa</a:t>
            </a:r>
          </a:p>
        </p:txBody>
      </p:sp>
    </p:spTree>
    <p:extLst>
      <p:ext uri="{BB962C8B-B14F-4D97-AF65-F5344CB8AC3E}">
        <p14:creationId xmlns:p14="http://schemas.microsoft.com/office/powerpoint/2010/main" val="84309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ISTICS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4763"/>
            <a:ext cx="7829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Optimalizované trasy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Optimalizované trasy pro plastové vyklápěcí nádoby</a:t>
            </a:r>
          </a:p>
          <a:p>
            <a:pPr lvl="2"/>
            <a:r>
              <a:rPr lang="cs-CZ" dirty="0"/>
              <a:t>Trasa 1</a:t>
            </a:r>
          </a:p>
          <a:p>
            <a:pPr lvl="3"/>
            <a:r>
              <a:rPr lang="cs-CZ" dirty="0" smtClean="0"/>
              <a:t>délka </a:t>
            </a:r>
            <a:r>
              <a:rPr lang="cs-CZ" dirty="0"/>
              <a:t>trasy: </a:t>
            </a:r>
            <a:r>
              <a:rPr lang="cs-CZ" dirty="0" smtClean="0"/>
              <a:t>24 590 m</a:t>
            </a:r>
            <a:endParaRPr lang="cs-CZ" dirty="0"/>
          </a:p>
          <a:p>
            <a:pPr lvl="3"/>
            <a:r>
              <a:rPr lang="cs-CZ" dirty="0" smtClean="0"/>
              <a:t>množství </a:t>
            </a:r>
            <a:r>
              <a:rPr lang="cs-CZ" dirty="0"/>
              <a:t>odpadu: </a:t>
            </a:r>
            <a:r>
              <a:rPr lang="cs-CZ" dirty="0" smtClean="0"/>
              <a:t>9 020 l</a:t>
            </a:r>
            <a:endParaRPr lang="cs-CZ" dirty="0"/>
          </a:p>
          <a:p>
            <a:pPr lvl="2"/>
            <a:r>
              <a:rPr lang="cs-CZ" dirty="0" smtClean="0"/>
              <a:t>Trasa 2</a:t>
            </a:r>
          </a:p>
          <a:p>
            <a:pPr lvl="3"/>
            <a:r>
              <a:rPr lang="cs-CZ" dirty="0"/>
              <a:t>d</a:t>
            </a:r>
            <a:r>
              <a:rPr lang="cs-CZ" dirty="0" smtClean="0"/>
              <a:t>élka trasy: 27 280 m</a:t>
            </a:r>
          </a:p>
          <a:p>
            <a:pPr lvl="3"/>
            <a:r>
              <a:rPr lang="cs-CZ" dirty="0"/>
              <a:t>m</a:t>
            </a:r>
            <a:r>
              <a:rPr lang="cs-CZ" dirty="0" smtClean="0"/>
              <a:t>nožství odpadu: 14 300 l</a:t>
            </a:r>
          </a:p>
          <a:p>
            <a:pPr lvl="2"/>
            <a:r>
              <a:rPr lang="cs-CZ" dirty="0" smtClean="0"/>
              <a:t>Trasa 3</a:t>
            </a:r>
            <a:endParaRPr lang="cs-CZ" dirty="0"/>
          </a:p>
          <a:p>
            <a:pPr lvl="3"/>
            <a:r>
              <a:rPr lang="cs-CZ" dirty="0"/>
              <a:t>délka trasy: </a:t>
            </a:r>
            <a:r>
              <a:rPr lang="cs-CZ" dirty="0" smtClean="0"/>
              <a:t>29 120 m</a:t>
            </a:r>
            <a:endParaRPr lang="cs-CZ" dirty="0"/>
          </a:p>
          <a:p>
            <a:pPr lvl="3"/>
            <a:r>
              <a:rPr lang="cs-CZ" dirty="0"/>
              <a:t>množství odpadu: </a:t>
            </a:r>
            <a:r>
              <a:rPr lang="cs-CZ" dirty="0" smtClean="0"/>
              <a:t>12 100 l</a:t>
            </a:r>
            <a:endParaRPr lang="cs-CZ" dirty="0"/>
          </a:p>
          <a:p>
            <a:pPr lvl="3"/>
            <a:r>
              <a:rPr lang="cs-CZ" dirty="0"/>
              <a:t>trasa zahrnuje cestu ze skládky do depa</a:t>
            </a:r>
          </a:p>
          <a:p>
            <a:pPr marL="1371600" lvl="3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9430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m62-global-logistics-powerpoint-2010-template">
  <a:themeElements>
    <a:clrScheme name="m62-american-logistics 13">
      <a:dk1>
        <a:srgbClr val="061F5B"/>
      </a:dk1>
      <a:lt1>
        <a:srgbClr val="FFFFFF"/>
      </a:lt1>
      <a:dk2>
        <a:srgbClr val="FFFFFF"/>
      </a:dk2>
      <a:lt2>
        <a:srgbClr val="808080"/>
      </a:lt2>
      <a:accent1>
        <a:srgbClr val="061F5B"/>
      </a:accent1>
      <a:accent2>
        <a:srgbClr val="6E95C8"/>
      </a:accent2>
      <a:accent3>
        <a:srgbClr val="FFFFFF"/>
      </a:accent3>
      <a:accent4>
        <a:srgbClr val="04194C"/>
      </a:accent4>
      <a:accent5>
        <a:srgbClr val="AAABB5"/>
      </a:accent5>
      <a:accent6>
        <a:srgbClr val="6387B5"/>
      </a:accent6>
      <a:hlink>
        <a:srgbClr val="0074BF"/>
      </a:hlink>
      <a:folHlink>
        <a:srgbClr val="AED3EA"/>
      </a:folHlink>
    </a:clrScheme>
    <a:fontScheme name="m62-american-logis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american-logis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merican-logis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merican-logis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merican-logis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merican-logis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merican-logis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merican-logis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merican-logis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merican-logis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merican-logis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merican-logis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merican-logis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merican-logistics 13">
        <a:dk1>
          <a:srgbClr val="061F5B"/>
        </a:dk1>
        <a:lt1>
          <a:srgbClr val="FFFFFF"/>
        </a:lt1>
        <a:dk2>
          <a:srgbClr val="FFFFFF"/>
        </a:dk2>
        <a:lt2>
          <a:srgbClr val="808080"/>
        </a:lt2>
        <a:accent1>
          <a:srgbClr val="061F5B"/>
        </a:accent1>
        <a:accent2>
          <a:srgbClr val="6E95C8"/>
        </a:accent2>
        <a:accent3>
          <a:srgbClr val="FFFFFF"/>
        </a:accent3>
        <a:accent4>
          <a:srgbClr val="04194C"/>
        </a:accent4>
        <a:accent5>
          <a:srgbClr val="AAABB5"/>
        </a:accent5>
        <a:accent6>
          <a:srgbClr val="6387B5"/>
        </a:accent6>
        <a:hlink>
          <a:srgbClr val="0074BF"/>
        </a:hlink>
        <a:folHlink>
          <a:srgbClr val="AED3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m62-global-logistics-powerpoint-2010-template</Template>
  <TotalTime>171</TotalTime>
  <Words>679</Words>
  <Application>Microsoft Office PowerPoint</Application>
  <PresentationFormat>Předvádění na obrazovce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m62-global-logistics-powerpoint-2010-template</vt:lpstr>
      <vt:lpstr>1_It’s not the design of your template</vt:lpstr>
      <vt:lpstr>Hledání optimální cesty v dopravní síti  prezentace k diplomové práci</vt:lpstr>
      <vt:lpstr>Cíl práce</vt:lpstr>
      <vt:lpstr>Představení společnosti</vt:lpstr>
      <vt:lpstr>Volba svozů pro optimalizaci</vt:lpstr>
      <vt:lpstr>Stávající trasy</vt:lpstr>
      <vt:lpstr>Stávající trasy</vt:lpstr>
      <vt:lpstr>Metody optimalizace</vt:lpstr>
      <vt:lpstr>Metody optimalizace</vt:lpstr>
      <vt:lpstr>Optimalizované trasy</vt:lpstr>
      <vt:lpstr>Optimalizované trasy</vt:lpstr>
      <vt:lpstr>Přínos optimalizace</vt:lpstr>
      <vt:lpstr>Ekonomický přínos</vt:lpstr>
      <vt:lpstr>Prezentace aplikace PowerPoint</vt:lpstr>
      <vt:lpstr>Otázky a odpovědi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Hledání optimální cesty v dopravní síti  prezentace k diplomové práci</dc:title>
  <dc:creator>user</dc:creator>
  <cp:lastModifiedBy>user</cp:lastModifiedBy>
  <cp:revision>28</cp:revision>
  <dcterms:created xsi:type="dcterms:W3CDTF">2016-06-07T20:15:05Z</dcterms:created>
  <dcterms:modified xsi:type="dcterms:W3CDTF">2016-06-08T20:07:02Z</dcterms:modified>
</cp:coreProperties>
</file>