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62" r:id="rId3"/>
    <p:sldId id="261" r:id="rId4"/>
    <p:sldId id="257" r:id="rId5"/>
    <p:sldId id="259" r:id="rId6"/>
    <p:sldId id="258" r:id="rId7"/>
    <p:sldId id="263" r:id="rId8"/>
    <p:sldId id="267" r:id="rId9"/>
    <p:sldId id="260" r:id="rId10"/>
    <p:sldId id="264" r:id="rId11"/>
    <p:sldId id="265" r:id="rId12"/>
    <p:sldId id="268" r:id="rId13"/>
    <p:sldId id="271" r:id="rId14"/>
    <p:sldId id="270" r:id="rId15"/>
    <p:sldId id="273" r:id="rId16"/>
    <p:sldId id="269" r:id="rId17"/>
    <p:sldId id="272" r:id="rId18"/>
    <p:sldId id="274" r:id="rId19"/>
    <p:sldId id="277" r:id="rId20"/>
    <p:sldId id="275" r:id="rId21"/>
    <p:sldId id="276" r:id="rId22"/>
    <p:sldId id="278" r:id="rId23"/>
    <p:sldId id="26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5DE3AF-8AB0-44A0-93F3-410E082F84E7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C382EF-6842-4E7C-B49B-E506AE8ACF3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Optimalizace drážní dopravy ve vybraném městě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772400" cy="11997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 smtClean="0"/>
              <a:t>Autor DP:		Bc. Pavel </a:t>
            </a:r>
            <a:r>
              <a:rPr lang="cs-CZ" dirty="0"/>
              <a:t>Hájek</a:t>
            </a:r>
            <a:br>
              <a:rPr lang="cs-CZ" dirty="0"/>
            </a:br>
            <a:r>
              <a:rPr lang="cs-CZ" dirty="0" smtClean="0"/>
              <a:t>Vedoucí DP:	Ing. Jiří Čejka, Ph.D. </a:t>
            </a:r>
          </a:p>
          <a:p>
            <a:pPr algn="l"/>
            <a:r>
              <a:rPr lang="cs-CZ" dirty="0" smtClean="0"/>
              <a:t>Oponent DP:	Ing. Vladimír Faltus, Ph.D.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62068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Vysoká škola technická a </a:t>
            </a:r>
            <a:r>
              <a:rPr lang="cs-CZ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ekonomická </a:t>
            </a:r>
            <a:r>
              <a:rPr lang="cs-CZ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17327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405092"/>
              </p:ext>
            </p:extLst>
          </p:nvPr>
        </p:nvGraphicFramePr>
        <p:xfrm>
          <a:off x="457198" y="2361089"/>
          <a:ext cx="8229604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894"/>
                <a:gridCol w="747248"/>
                <a:gridCol w="748894"/>
                <a:gridCol w="747248"/>
                <a:gridCol w="748894"/>
                <a:gridCol w="747248"/>
                <a:gridCol w="748894"/>
                <a:gridCol w="747248"/>
                <a:gridCol w="748894"/>
                <a:gridCol w="747248"/>
                <a:gridCol w="748894"/>
              </a:tblGrid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Okrsek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III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VII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VIII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IX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EPS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EPS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EPS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III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EPS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EPS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ALT- 0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VII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EPS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VIII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EPS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IX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EPS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Optimální řešení dopravního modelu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5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459558"/>
              </p:ext>
            </p:extLst>
          </p:nvPr>
        </p:nvGraphicFramePr>
        <p:xfrm>
          <a:off x="179512" y="2060848"/>
          <a:ext cx="8712965" cy="4016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930"/>
                <a:gridCol w="604680"/>
                <a:gridCol w="807595"/>
                <a:gridCol w="807595"/>
                <a:gridCol w="807595"/>
                <a:gridCol w="807595"/>
                <a:gridCol w="807595"/>
                <a:gridCol w="807595"/>
                <a:gridCol w="807595"/>
                <a:gridCol w="807595"/>
                <a:gridCol w="807595"/>
              </a:tblGrid>
              <a:tr h="35893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Okrsek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3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IX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1113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681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1070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1564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3693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114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1150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473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495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681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142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776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692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3161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805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375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317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1070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776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1221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1127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8294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2593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510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959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1564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692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1127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661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2913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133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1406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553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309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3693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3161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8294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2913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1267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868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5151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3222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3138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114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868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17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166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58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1150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805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2593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1406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5151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166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2157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1451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518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473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375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510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553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3222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1451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225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238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IX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495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317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959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309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3138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518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386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effectLst/>
              </a:rPr>
              <a:t>Matice upravená součtem zdrojových a cílových přepravních intenzit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422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A) I </a:t>
            </a:r>
            <a:r>
              <a:rPr lang="cs-CZ" dirty="0"/>
              <a:t>– </a:t>
            </a:r>
            <a:r>
              <a:rPr lang="cs-CZ" dirty="0" smtClean="0"/>
              <a:t>IV			</a:t>
            </a:r>
            <a:r>
              <a:rPr lang="cs-CZ" dirty="0"/>
              <a:t>F) VI – </a:t>
            </a:r>
            <a:r>
              <a:rPr lang="cs-CZ" dirty="0" smtClean="0"/>
              <a:t>II</a:t>
            </a:r>
          </a:p>
          <a:p>
            <a:pPr marL="109728" indent="0">
              <a:buNone/>
            </a:pPr>
            <a:r>
              <a:rPr lang="cs-CZ" dirty="0"/>
              <a:t>	</a:t>
            </a:r>
          </a:p>
          <a:p>
            <a:r>
              <a:rPr lang="cs-CZ" dirty="0" smtClean="0"/>
              <a:t>B) II </a:t>
            </a:r>
            <a:r>
              <a:rPr lang="cs-CZ" dirty="0"/>
              <a:t>– </a:t>
            </a:r>
            <a:r>
              <a:rPr lang="cs-CZ" dirty="0" smtClean="0"/>
              <a:t>IX			</a:t>
            </a:r>
            <a:r>
              <a:rPr lang="cs-CZ" dirty="0"/>
              <a:t>G) VII – </a:t>
            </a:r>
            <a:r>
              <a:rPr lang="cs-CZ" dirty="0" smtClean="0"/>
              <a:t>VIII</a:t>
            </a:r>
          </a:p>
          <a:p>
            <a:endParaRPr lang="cs-CZ" dirty="0"/>
          </a:p>
          <a:p>
            <a:r>
              <a:rPr lang="cs-CZ" dirty="0" smtClean="0"/>
              <a:t>C) III </a:t>
            </a:r>
            <a:r>
              <a:rPr lang="cs-CZ" dirty="0"/>
              <a:t>– V	</a:t>
            </a:r>
            <a:r>
              <a:rPr lang="cs-CZ" dirty="0" smtClean="0"/>
              <a:t>		</a:t>
            </a:r>
            <a:r>
              <a:rPr lang="cs-CZ" dirty="0"/>
              <a:t>H) VIII – </a:t>
            </a:r>
            <a:r>
              <a:rPr lang="cs-CZ" dirty="0" smtClean="0"/>
              <a:t>VII</a:t>
            </a:r>
          </a:p>
          <a:p>
            <a:endParaRPr lang="cs-CZ" dirty="0"/>
          </a:p>
          <a:p>
            <a:r>
              <a:rPr lang="cs-CZ" dirty="0" smtClean="0"/>
              <a:t>D) IV </a:t>
            </a:r>
            <a:r>
              <a:rPr lang="cs-CZ" dirty="0"/>
              <a:t>– </a:t>
            </a:r>
            <a:r>
              <a:rPr lang="cs-CZ" dirty="0" smtClean="0"/>
              <a:t>I			</a:t>
            </a:r>
            <a:r>
              <a:rPr lang="cs-CZ" dirty="0"/>
              <a:t>I) IX – VI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E) V </a:t>
            </a:r>
            <a:r>
              <a:rPr lang="cs-CZ" dirty="0"/>
              <a:t>– III	</a:t>
            </a: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Optimální vedení linek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3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Vzhledem k trakčnímu </a:t>
            </a:r>
            <a:r>
              <a:rPr lang="cs-CZ" dirty="0" smtClean="0"/>
              <a:t>vedení – </a:t>
            </a:r>
            <a:r>
              <a:rPr lang="cs-CZ" dirty="0" smtClean="0"/>
              <a:t>4 linky</a:t>
            </a:r>
          </a:p>
          <a:p>
            <a:endParaRPr lang="cs-CZ" dirty="0" smtClean="0"/>
          </a:p>
          <a:p>
            <a:r>
              <a:rPr lang="cs-CZ" dirty="0" smtClean="0"/>
              <a:t>A	III – V			Máj - Nádraží</a:t>
            </a:r>
          </a:p>
          <a:p>
            <a:endParaRPr lang="cs-CZ" dirty="0" smtClean="0"/>
          </a:p>
          <a:p>
            <a:r>
              <a:rPr lang="cs-CZ" dirty="0" smtClean="0"/>
              <a:t>B	VII – VIII		Suché Vrbné - Rožnov</a:t>
            </a:r>
          </a:p>
          <a:p>
            <a:endParaRPr lang="cs-CZ" dirty="0" smtClean="0"/>
          </a:p>
          <a:p>
            <a:r>
              <a:rPr lang="cs-CZ" dirty="0" smtClean="0"/>
              <a:t>C	I – IV			Nemanice - Centrum</a:t>
            </a:r>
          </a:p>
          <a:p>
            <a:endParaRPr lang="cs-CZ" dirty="0" smtClean="0"/>
          </a:p>
          <a:p>
            <a:r>
              <a:rPr lang="cs-CZ" dirty="0" smtClean="0"/>
              <a:t>D	VI – II	 (VII)		České Vrbné – Vidov, 					Hodějovice (Papírenská)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Navržení linek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9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Spojení Máj – Nádraží</a:t>
            </a:r>
          </a:p>
          <a:p>
            <a:r>
              <a:rPr lang="cs-CZ" sz="2400" dirty="0" smtClean="0"/>
              <a:t>Potvrzení správnosti tohoto spojení</a:t>
            </a:r>
          </a:p>
          <a:p>
            <a:r>
              <a:rPr lang="cs-CZ" sz="2400" dirty="0" smtClean="0"/>
              <a:t>Linka č. 5</a:t>
            </a:r>
          </a:p>
          <a:p>
            <a:r>
              <a:rPr lang="cs-CZ" sz="2400" dirty="0" smtClean="0"/>
              <a:t>Délka linky: 5,7 km		Doba jízdy: 19 </a:t>
            </a:r>
            <a:r>
              <a:rPr lang="cs-CZ" sz="2400" dirty="0"/>
              <a:t>minut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Linka A</a:t>
            </a:r>
            <a:endParaRPr lang="cs-CZ" dirty="0"/>
          </a:p>
        </p:txBody>
      </p:sp>
      <p:pic>
        <p:nvPicPr>
          <p:cNvPr id="8194" name="Picture 2" descr="Linka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2" y="3501008"/>
            <a:ext cx="8665298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7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Spojení Suché Vrbné – Rožnov</a:t>
            </a:r>
          </a:p>
          <a:p>
            <a:r>
              <a:rPr lang="cs-CZ" dirty="0"/>
              <a:t>Linka ve směru Suché Vrbné </a:t>
            </a:r>
            <a:r>
              <a:rPr lang="cs-CZ" dirty="0">
                <a:sym typeface="Wingdings"/>
              </a:rPr>
              <a:t></a:t>
            </a:r>
            <a:r>
              <a:rPr lang="cs-CZ" dirty="0"/>
              <a:t> Rožnov:</a:t>
            </a:r>
          </a:p>
          <a:p>
            <a:pPr lvl="1"/>
            <a:r>
              <a:rPr lang="cs-CZ" dirty="0" smtClean="0"/>
              <a:t>Délka linky: 6,6 </a:t>
            </a:r>
            <a:r>
              <a:rPr lang="cs-CZ" dirty="0"/>
              <a:t>km		 Doba jízdy: 22 minut</a:t>
            </a:r>
          </a:p>
          <a:p>
            <a:r>
              <a:rPr lang="cs-CZ" dirty="0" smtClean="0"/>
              <a:t>Linka </a:t>
            </a:r>
            <a:r>
              <a:rPr lang="cs-CZ" dirty="0"/>
              <a:t>ve směru Rožnov  </a:t>
            </a:r>
            <a:r>
              <a:rPr lang="cs-CZ" dirty="0">
                <a:sym typeface="Wingdings"/>
              </a:rPr>
              <a:t></a:t>
            </a:r>
            <a:r>
              <a:rPr lang="cs-CZ" dirty="0"/>
              <a:t> Suché Vrbné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Délka linky: 6,9 km 		Doba jízdy: 20 minut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Linka B</a:t>
            </a:r>
            <a:endParaRPr lang="cs-CZ" dirty="0"/>
          </a:p>
        </p:txBody>
      </p:sp>
      <p:pic>
        <p:nvPicPr>
          <p:cNvPr id="9218" name="Picture 2" descr="Linka B - oba smě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48123"/>
            <a:ext cx="56673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6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Spojení Nemanice – Centrum</a:t>
            </a:r>
          </a:p>
          <a:p>
            <a:endParaRPr lang="cs-CZ" dirty="0" smtClean="0"/>
          </a:p>
          <a:p>
            <a:r>
              <a:rPr lang="cs-CZ" dirty="0" smtClean="0"/>
              <a:t>Okružní linka</a:t>
            </a:r>
          </a:p>
          <a:p>
            <a:pPr marL="109728" indent="0">
              <a:buNone/>
            </a:pPr>
            <a:endParaRPr lang="cs-CZ" dirty="0"/>
          </a:p>
          <a:p>
            <a:r>
              <a:rPr lang="cs-CZ" dirty="0" smtClean="0"/>
              <a:t>Délka </a:t>
            </a:r>
            <a:r>
              <a:rPr lang="cs-CZ" dirty="0"/>
              <a:t>linky: 12,1 </a:t>
            </a:r>
            <a:r>
              <a:rPr lang="cs-CZ" dirty="0" smtClean="0"/>
              <a:t>km</a:t>
            </a:r>
          </a:p>
          <a:p>
            <a:endParaRPr lang="cs-CZ" dirty="0" smtClean="0"/>
          </a:p>
          <a:p>
            <a:r>
              <a:rPr lang="cs-CZ" dirty="0" smtClean="0"/>
              <a:t>Doba </a:t>
            </a:r>
            <a:r>
              <a:rPr lang="cs-CZ" dirty="0"/>
              <a:t>jízdy: 32 minut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Linka C</a:t>
            </a:r>
            <a:endParaRPr lang="cs-CZ" dirty="0"/>
          </a:p>
        </p:txBody>
      </p:sp>
      <p:pic>
        <p:nvPicPr>
          <p:cNvPr id="10242" name="Picture 2" descr="Linka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03" y="2072355"/>
            <a:ext cx="3385267" cy="43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5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Spojení České Vrbné – Papírenská</a:t>
            </a:r>
          </a:p>
          <a:p>
            <a:r>
              <a:rPr lang="cs-CZ" sz="2400" dirty="0" smtClean="0"/>
              <a:t>Směr České </a:t>
            </a:r>
            <a:r>
              <a:rPr lang="cs-CZ" sz="2400" dirty="0"/>
              <a:t>Vrbné </a:t>
            </a:r>
            <a:r>
              <a:rPr lang="cs-CZ" sz="2400" dirty="0">
                <a:sym typeface="Wingdings"/>
              </a:rPr>
              <a:t></a:t>
            </a:r>
            <a:r>
              <a:rPr lang="cs-CZ" sz="2400" dirty="0"/>
              <a:t> Papírenská - točna:</a:t>
            </a:r>
          </a:p>
          <a:p>
            <a:pPr lvl="1"/>
            <a:r>
              <a:rPr lang="cs-CZ" sz="2000" dirty="0"/>
              <a:t>Délka linky: 10,3 </a:t>
            </a:r>
            <a:r>
              <a:rPr lang="cs-CZ" sz="2000" dirty="0" smtClean="0"/>
              <a:t>km		Doba </a:t>
            </a:r>
            <a:r>
              <a:rPr lang="cs-CZ" sz="2000" dirty="0"/>
              <a:t>jízdy: 32 minut </a:t>
            </a:r>
          </a:p>
          <a:p>
            <a:r>
              <a:rPr lang="cs-CZ" sz="2400" dirty="0" smtClean="0"/>
              <a:t>Směr Papírenská </a:t>
            </a:r>
            <a:r>
              <a:rPr lang="cs-CZ" sz="2400" dirty="0"/>
              <a:t>- točna </a:t>
            </a:r>
            <a:r>
              <a:rPr lang="cs-CZ" sz="2400" dirty="0">
                <a:sym typeface="Wingdings"/>
              </a:rPr>
              <a:t></a:t>
            </a:r>
            <a:r>
              <a:rPr lang="cs-CZ" sz="2400" dirty="0"/>
              <a:t> České Vrbné</a:t>
            </a:r>
            <a:r>
              <a:rPr lang="cs-CZ" sz="2400" dirty="0" smtClean="0"/>
              <a:t>:</a:t>
            </a:r>
          </a:p>
          <a:p>
            <a:pPr lvl="1"/>
            <a:endParaRPr lang="cs-CZ" dirty="0"/>
          </a:p>
          <a:p>
            <a:pPr lvl="1"/>
            <a:r>
              <a:rPr lang="cs-CZ" sz="2000" dirty="0" smtClean="0"/>
              <a:t>Délka </a:t>
            </a:r>
            <a:r>
              <a:rPr lang="cs-CZ" sz="2000" dirty="0"/>
              <a:t>linky: 10,7 </a:t>
            </a:r>
            <a:r>
              <a:rPr lang="cs-CZ" sz="2000" dirty="0" smtClean="0"/>
              <a:t>km	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dirty="0" smtClean="0"/>
              <a:t>Doba </a:t>
            </a:r>
            <a:r>
              <a:rPr lang="cs-CZ" sz="2000" dirty="0"/>
              <a:t>jízdy: 31 minut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Linka D</a:t>
            </a:r>
            <a:endParaRPr lang="cs-CZ" dirty="0"/>
          </a:p>
        </p:txBody>
      </p:sp>
      <p:pic>
        <p:nvPicPr>
          <p:cNvPr id="5" name="Obrázek 4" descr="C:\Users\Paulie\AppData\Local\Microsoft\Windows\INetCache\Content.Word\Linka D oba směr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97057"/>
            <a:ext cx="5220072" cy="3661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5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Linka 8</a:t>
            </a:r>
          </a:p>
          <a:p>
            <a:pPr marL="109728" indent="0">
              <a:buNone/>
            </a:pPr>
            <a:endParaRPr lang="cs-CZ" sz="3200" dirty="0" smtClean="0"/>
          </a:p>
          <a:p>
            <a:pPr lvl="1"/>
            <a:r>
              <a:rPr lang="cs-CZ" sz="2800" dirty="0" smtClean="0"/>
              <a:t>Částečné nahrazení linkou C</a:t>
            </a:r>
            <a:endParaRPr lang="cs-CZ" sz="2800" dirty="0"/>
          </a:p>
          <a:p>
            <a:endParaRPr lang="cs-CZ" sz="3200" dirty="0" smtClean="0"/>
          </a:p>
          <a:p>
            <a:r>
              <a:rPr lang="cs-CZ" sz="3200" dirty="0" smtClean="0"/>
              <a:t>Linka 9</a:t>
            </a:r>
          </a:p>
          <a:p>
            <a:pPr marL="109728" indent="0">
              <a:buNone/>
            </a:pPr>
            <a:endParaRPr lang="cs-CZ" sz="3200" dirty="0" smtClean="0"/>
          </a:p>
          <a:p>
            <a:pPr lvl="1"/>
            <a:r>
              <a:rPr lang="cs-CZ" sz="2800" dirty="0" smtClean="0"/>
              <a:t>Částečné nahrazení linkou B a D 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Zrušení linek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1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3200" dirty="0" smtClean="0"/>
          </a:p>
          <a:p>
            <a:r>
              <a:rPr lang="cs-CZ" sz="3200" dirty="0" smtClean="0"/>
              <a:t>Cíl práce byl splněn</a:t>
            </a:r>
          </a:p>
          <a:p>
            <a:endParaRPr lang="cs-CZ" sz="3200" dirty="0" smtClean="0"/>
          </a:p>
          <a:p>
            <a:r>
              <a:rPr lang="cs-CZ" sz="3200" dirty="0" smtClean="0"/>
              <a:t>Posouzení současného stavu</a:t>
            </a:r>
          </a:p>
          <a:p>
            <a:endParaRPr lang="cs-CZ" sz="3200" dirty="0"/>
          </a:p>
          <a:p>
            <a:r>
              <a:rPr lang="cs-CZ" sz="3200" dirty="0" smtClean="0"/>
              <a:t>Návrh nových linek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2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Motivace k řešení daného problému</a:t>
            </a:r>
          </a:p>
          <a:p>
            <a:r>
              <a:rPr lang="cs-CZ" sz="3200" dirty="0" smtClean="0"/>
              <a:t>Cíl práce</a:t>
            </a:r>
          </a:p>
          <a:p>
            <a:r>
              <a:rPr lang="cs-CZ" sz="3200" dirty="0" smtClean="0"/>
              <a:t>Současný stav MHD v ČB</a:t>
            </a:r>
          </a:p>
          <a:p>
            <a:r>
              <a:rPr lang="cs-CZ" sz="3200" dirty="0" smtClean="0"/>
              <a:t>Použité metody</a:t>
            </a:r>
          </a:p>
          <a:p>
            <a:r>
              <a:rPr lang="cs-CZ" sz="3200" dirty="0" smtClean="0"/>
              <a:t>Dosažené výsledky</a:t>
            </a:r>
          </a:p>
          <a:p>
            <a:r>
              <a:rPr lang="cs-CZ" sz="3200" dirty="0" smtClean="0"/>
              <a:t>Shrnutí</a:t>
            </a:r>
          </a:p>
          <a:p>
            <a:r>
              <a:rPr lang="cs-CZ" sz="3200" dirty="0" smtClean="0"/>
              <a:t>Doplňující dotazy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5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1) Jak byste obhájil využití přiřazovacího problému a nástroje </a:t>
            </a:r>
            <a:r>
              <a:rPr lang="cs-CZ" sz="2000" dirty="0" smtClean="0"/>
              <a:t>DUMKOSA na </a:t>
            </a:r>
            <a:r>
              <a:rPr lang="cs-CZ" sz="2000" dirty="0"/>
              <a:t>řešení problematiky MHD? Nástroj lze využít pro lineární problémy s dodavateli a </a:t>
            </a:r>
            <a:r>
              <a:rPr lang="cs-CZ" sz="2000" dirty="0" smtClean="0"/>
              <a:t>odběrateli, počet </a:t>
            </a:r>
            <a:r>
              <a:rPr lang="cs-CZ" sz="2000" dirty="0"/>
              <a:t>odběratelů do 100. MHD je nelineární systém s výrazně větším počtem odběratelů (cestujících</a:t>
            </a:r>
            <a:r>
              <a:rPr lang="cs-CZ" sz="2000" dirty="0" smtClean="0"/>
              <a:t>).</a:t>
            </a:r>
            <a:endParaRPr lang="cs-CZ" sz="2000" dirty="0"/>
          </a:p>
          <a:p>
            <a:r>
              <a:rPr lang="cs-CZ" sz="2000" dirty="0"/>
              <a:t>2) Proč model použitý v přiřazovacím problému zahrnuje oblasti bez trolejového vedení, </a:t>
            </a:r>
            <a:r>
              <a:rPr lang="cs-CZ" sz="2000" dirty="0" smtClean="0"/>
              <a:t>když podle </a:t>
            </a:r>
            <a:r>
              <a:rPr lang="cs-CZ" sz="2000" dirty="0"/>
              <a:t>zadání práce má být optimalizována pouze elektrická trakce?</a:t>
            </a:r>
          </a:p>
          <a:p>
            <a:r>
              <a:rPr lang="cs-CZ" sz="2000" dirty="0"/>
              <a:t>3) V kap. 3.3.3 píšete o nedostatečném spojení nádraží a nemocnice a chcete dvě stávající </a:t>
            </a:r>
            <a:r>
              <a:rPr lang="cs-CZ" sz="2000" dirty="0" smtClean="0"/>
              <a:t>linky nahradit </a:t>
            </a:r>
            <a:r>
              <a:rPr lang="cs-CZ" sz="2000" dirty="0"/>
              <a:t>třemi. Na základě čeho jste stanovil, že spojení je nedostatečné? Nedalo by se </a:t>
            </a:r>
            <a:r>
              <a:rPr lang="cs-CZ" sz="2000" dirty="0" smtClean="0"/>
              <a:t>řešit úpravou </a:t>
            </a:r>
            <a:r>
              <a:rPr lang="cs-CZ" sz="2000" dirty="0"/>
              <a:t>intervalu, příp. prokladem grafikonu? Porovnejte např. s dnešním spojením nádraží </a:t>
            </a:r>
            <a:r>
              <a:rPr lang="cs-CZ" sz="2000" dirty="0" smtClean="0"/>
              <a:t>a univerzity </a:t>
            </a:r>
            <a:r>
              <a:rPr lang="cs-CZ" sz="2000" dirty="0"/>
              <a:t>jen jednou linkou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8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4) Metoda přiřazovacího problému dává jednosměrné výsledky trasování, jak je vidět u oblastí II, VI a IX. Jak jste toto zohlednil ve Vašem výstupu?</a:t>
            </a:r>
          </a:p>
          <a:p>
            <a:r>
              <a:rPr lang="cs-CZ" sz="2400" dirty="0"/>
              <a:t>5) V jaké části města bydlíte a jaké spojení MHD využíváte? Nemohl tento fakt ovlivnit výsledek Vaší práce?</a:t>
            </a:r>
          </a:p>
          <a:p>
            <a:r>
              <a:rPr lang="cs-CZ" sz="2400" dirty="0"/>
              <a:t>6) Co Vás přimělo zařadit trolejbusovou linku č. 1 mezi páteřní, když špičková hodina v jednom směru obsahuje pouze 4 spoje a o víkendu linka není v provozu</a:t>
            </a:r>
            <a:r>
              <a:rPr lang="cs-CZ" sz="2400" dirty="0" smtClean="0"/>
              <a:t>?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dotazy</a:t>
            </a:r>
          </a:p>
        </p:txBody>
      </p:sp>
    </p:spTree>
    <p:extLst>
      <p:ext uri="{BB962C8B-B14F-4D97-AF65-F5344CB8AC3E}">
        <p14:creationId xmlns:p14="http://schemas.microsoft.com/office/powerpoint/2010/main" val="15002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7) Jak souvisí uvedená optimalizace v Třinci s analýzou drážní dopravy?</a:t>
            </a:r>
          </a:p>
          <a:p>
            <a:r>
              <a:rPr lang="cs-CZ" sz="2800" dirty="0"/>
              <a:t>8) Co znamená hodnota účelové funkce o velikosti 23 000 uvedená u tabulky č. 3?</a:t>
            </a:r>
          </a:p>
          <a:p>
            <a:r>
              <a:rPr lang="cs-CZ" sz="2800" dirty="0"/>
              <a:t>9) Souhlasíte s citovaným tvrzením v úvodu kap. 2.4.3, že v MHD jde o přepravu osob na krátkou vzdálenost, a proto je v pořádku, že většina cestujících ve vozidle stojí?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179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pPr marL="109728" indent="0" algn="ctr">
              <a:buNone/>
            </a:pPr>
            <a:r>
              <a:rPr lang="cs-CZ" sz="4000" dirty="0" smtClean="0"/>
              <a:t>Děkuji za pozornost</a:t>
            </a:r>
            <a:endParaRPr lang="cs-CZ" sz="4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9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dirty="0" smtClean="0"/>
          </a:p>
          <a:p>
            <a:r>
              <a:rPr lang="cs-CZ" sz="3600" dirty="0" smtClean="0"/>
              <a:t>Vztah k ČB</a:t>
            </a:r>
          </a:p>
          <a:p>
            <a:pPr marL="109728" indent="0">
              <a:buNone/>
            </a:pPr>
            <a:endParaRPr lang="cs-CZ" sz="3600" dirty="0" smtClean="0"/>
          </a:p>
          <a:p>
            <a:r>
              <a:rPr lang="cs-CZ" sz="3200" dirty="0" smtClean="0"/>
              <a:t>Využívání MHD v ČB</a:t>
            </a:r>
          </a:p>
          <a:p>
            <a:endParaRPr lang="cs-CZ" sz="3200" dirty="0"/>
          </a:p>
          <a:p>
            <a:r>
              <a:rPr lang="cs-CZ" sz="3200" dirty="0" smtClean="0"/>
              <a:t>Zájem </a:t>
            </a:r>
            <a:r>
              <a:rPr lang="cs-CZ" sz="3200" dirty="0"/>
              <a:t>o </a:t>
            </a:r>
            <a:r>
              <a:rPr lang="cs-CZ" sz="3200" dirty="0" smtClean="0"/>
              <a:t>MHD</a:t>
            </a:r>
          </a:p>
          <a:p>
            <a:endParaRPr lang="cs-CZ" sz="3200" dirty="0"/>
          </a:p>
          <a:p>
            <a:endParaRPr lang="cs-CZ" sz="3200" dirty="0"/>
          </a:p>
          <a:p>
            <a:pPr marL="109728" indent="0">
              <a:buNone/>
            </a:pP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Motivace a důvody k řešení daného problému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200" dirty="0" smtClean="0"/>
              <a:t>Cílem </a:t>
            </a:r>
            <a:r>
              <a:rPr lang="cs-CZ" sz="3200" dirty="0"/>
              <a:t>této diplomové práce je optimalizovat současné vedení drážní dopravy ve vybraném městě a na základě relevantních dat stanovit páteřní dopravní systém</a:t>
            </a:r>
            <a:r>
              <a:rPr lang="cs-CZ" dirty="0"/>
              <a:t>. 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3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200" dirty="0" smtClean="0"/>
              <a:t>8 trolejbusových linek</a:t>
            </a:r>
          </a:p>
          <a:p>
            <a:endParaRPr lang="cs-CZ" sz="3200" dirty="0" smtClean="0"/>
          </a:p>
          <a:p>
            <a:r>
              <a:rPr lang="cs-CZ" sz="3200" dirty="0" smtClean="0"/>
              <a:t>Č. 1, 2, 3, 5, 8 a 9 a 53, 59</a:t>
            </a:r>
          </a:p>
          <a:p>
            <a:endParaRPr lang="cs-CZ" sz="3200" dirty="0" smtClean="0"/>
          </a:p>
          <a:p>
            <a:r>
              <a:rPr lang="cs-CZ" sz="3200" dirty="0" smtClean="0"/>
              <a:t>58 trolejbusů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MHD v ČB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8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3200" dirty="0" smtClean="0"/>
          </a:p>
          <a:p>
            <a:r>
              <a:rPr lang="cs-CZ" sz="3200" dirty="0" smtClean="0"/>
              <a:t>Dopravní průzkum</a:t>
            </a:r>
          </a:p>
          <a:p>
            <a:endParaRPr lang="cs-CZ" sz="3200" dirty="0" smtClean="0"/>
          </a:p>
          <a:p>
            <a:r>
              <a:rPr lang="cs-CZ" sz="3200" dirty="0" smtClean="0"/>
              <a:t>Přiřazovací problém</a:t>
            </a:r>
          </a:p>
          <a:p>
            <a:endParaRPr lang="cs-CZ" sz="3200" dirty="0" smtClean="0"/>
          </a:p>
          <a:p>
            <a:r>
              <a:rPr lang="cs-CZ" sz="3200" dirty="0" smtClean="0"/>
              <a:t>DUMKOSA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6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30514"/>
              </p:ext>
            </p:extLst>
          </p:nvPr>
        </p:nvGraphicFramePr>
        <p:xfrm>
          <a:off x="0" y="1700808"/>
          <a:ext cx="9144000" cy="4680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272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Okrsek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∑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272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II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III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IV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VI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VII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VIII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IX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02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Do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</a:rPr>
                        <a:t>1113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314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535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592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1750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516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228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5383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2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Do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II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367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142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484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265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1409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419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207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180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3486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Do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III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535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292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1221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341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3325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911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277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468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7376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2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Do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IV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972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427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786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661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1184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635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324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143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5167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Do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V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1943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1752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4969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1729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1267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404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2239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1632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1650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17585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2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Do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VI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89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98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464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61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46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846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Do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VII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634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386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1682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771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2912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105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2157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737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271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9655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2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Do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VIII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163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168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233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229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1590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714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225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126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3460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Do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IX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267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137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491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166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1488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247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386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3298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27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∑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6083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3645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10424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4852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15389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621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7899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3870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3473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56256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5" marR="11805" marT="118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dopravního průzkumu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6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578375"/>
              </p:ext>
            </p:extLst>
          </p:nvPr>
        </p:nvGraphicFramePr>
        <p:xfrm>
          <a:off x="457200" y="1700803"/>
          <a:ext cx="8229599" cy="4348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9530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Okrsek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Okrsek a jeho podíl na celkovém počtu cest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53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Kód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Podíl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Kód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Podíl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Kód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Podíl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32%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44%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47%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29%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VII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59%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VII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11%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15%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44%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VII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20%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IV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8%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IX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46%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III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14%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VII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8%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Cílové okrsky a jejich podíl na celkovém počtu cest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Zóny průzkumu</a:t>
            </a:r>
            <a:endParaRPr lang="cs-CZ" dirty="0"/>
          </a:p>
        </p:txBody>
      </p:sp>
      <p:pic>
        <p:nvPicPr>
          <p:cNvPr id="12" name="Zástupný symbol pro obsah 11" descr="Okrsky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7088"/>
            <a:ext cx="7488830" cy="5340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8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331</TotalTime>
  <Words>1007</Words>
  <Application>Microsoft Office PowerPoint</Application>
  <PresentationFormat>Předvádění na obrazovce (4:3)</PresentationFormat>
  <Paragraphs>570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Shluk</vt:lpstr>
      <vt:lpstr>Optimalizace drážní dopravy ve vybraném městě</vt:lpstr>
      <vt:lpstr>Obsah</vt:lpstr>
      <vt:lpstr>Motivace a důvody k řešení daného problému</vt:lpstr>
      <vt:lpstr>Cíl práce</vt:lpstr>
      <vt:lpstr>Současný stav MHD v ČB</vt:lpstr>
      <vt:lpstr>Použité metody</vt:lpstr>
      <vt:lpstr>Výsledky dopravního průzkumu</vt:lpstr>
      <vt:lpstr>Cílové okrsky a jejich podíl na celkovém počtu cest</vt:lpstr>
      <vt:lpstr>Zóny průzkumu</vt:lpstr>
      <vt:lpstr>Optimální řešení dopravního modelu</vt:lpstr>
      <vt:lpstr>Matice upravená součtem zdrojových a cílových přepravních intenzit</vt:lpstr>
      <vt:lpstr>Optimální vedení linek</vt:lpstr>
      <vt:lpstr>Navržení linek</vt:lpstr>
      <vt:lpstr>Linka A</vt:lpstr>
      <vt:lpstr>Linka B</vt:lpstr>
      <vt:lpstr>Linka C</vt:lpstr>
      <vt:lpstr>Linka D</vt:lpstr>
      <vt:lpstr>Zrušení linek</vt:lpstr>
      <vt:lpstr>Závěrečné shrnutí</vt:lpstr>
      <vt:lpstr>Doplňující dotazy</vt:lpstr>
      <vt:lpstr>Doplňující dotazy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Pavel Hájek 8950</dc:title>
  <dc:creator>Paulie</dc:creator>
  <cp:lastModifiedBy>Paulie</cp:lastModifiedBy>
  <cp:revision>23</cp:revision>
  <dcterms:created xsi:type="dcterms:W3CDTF">2016-06-14T17:42:34Z</dcterms:created>
  <dcterms:modified xsi:type="dcterms:W3CDTF">2016-06-15T18:28:14Z</dcterms:modified>
</cp:coreProperties>
</file>