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78" r:id="rId8"/>
    <p:sldId id="266" r:id="rId9"/>
    <p:sldId id="267" r:id="rId10"/>
    <p:sldId id="268" r:id="rId11"/>
    <p:sldId id="269" r:id="rId12"/>
    <p:sldId id="272" r:id="rId13"/>
    <p:sldId id="274" r:id="rId14"/>
    <p:sldId id="276" r:id="rId15"/>
    <p:sldId id="275" r:id="rId16"/>
    <p:sldId id="273" r:id="rId17"/>
    <p:sldId id="271" r:id="rId18"/>
    <p:sldId id="270" r:id="rId19"/>
    <p:sldId id="280" r:id="rId20"/>
    <p:sldId id="282" r:id="rId21"/>
    <p:sldId id="281" r:id="rId22"/>
    <p:sldId id="283" r:id="rId23"/>
    <p:sldId id="27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1" autoAdjust="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B8BE90-3966-4857-AB54-BEB1A6D45DB2}" type="datetimeFigureOut">
              <a:rPr lang="cs-CZ" smtClean="0"/>
              <a:pPr/>
              <a:t>15.06.2016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74A139-B3FD-4DCC-957D-839E0DE9F78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Posouzení a návrh organizace dopravy ve vybraném městě (obci)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4" y="5429264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Autor: Bc. Vladimír Vácha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Vedoucí práce: Ing. Jiří Čejka, </a:t>
            </a:r>
            <a:r>
              <a:rPr lang="cs-CZ" b="1" dirty="0" err="1" smtClean="0">
                <a:solidFill>
                  <a:schemeClr val="tx1"/>
                </a:solidFill>
              </a:rPr>
              <a:t>Ph.D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cs-CZ" dirty="0"/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5138" y="5857875"/>
            <a:ext cx="10588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Metoda TOPSIS: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Hodnocení z pohledu cestujícího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500166" y="2285990"/>
          <a:ext cx="5854721" cy="1920567"/>
        </p:xfrm>
        <a:graphic>
          <a:graphicData uri="http://schemas.openxmlformats.org/drawingml/2006/table">
            <a:tbl>
              <a:tblPr/>
              <a:tblGrid>
                <a:gridCol w="581130"/>
                <a:gridCol w="844309"/>
                <a:gridCol w="1588423"/>
                <a:gridCol w="903090"/>
                <a:gridCol w="1937769"/>
              </a:tblGrid>
              <a:tr h="27526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Z pohledu cestujícího 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Linka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Ф Interval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Doba přepravy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Komfort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ФVzdálenost od cíle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40,03 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 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2,8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187 m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46,15 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 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2,1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163 m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83,7 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21 min 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190 m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44,09 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25 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187 m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min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Min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Vyhodnocení: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Hodnocení z pohledu cestujícího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285983" y="2500304"/>
          <a:ext cx="4357718" cy="1428764"/>
        </p:xfrm>
        <a:graphic>
          <a:graphicData uri="http://schemas.openxmlformats.org/drawingml/2006/table">
            <a:tbl>
              <a:tblPr/>
              <a:tblGrid>
                <a:gridCol w="2178859"/>
                <a:gridCol w="2178859"/>
              </a:tblGrid>
              <a:tr h="357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Linka č. 11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2. místo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Times New Roman"/>
                        </a:rPr>
                        <a:t>Linka č. 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Times New Roman"/>
                        </a:rPr>
                        <a:t>1. místo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Linka č. 16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4. místo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Linka č. 17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Times New Roman"/>
                        </a:rPr>
                        <a:t>3. místo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Zvolená kritéria:</a:t>
            </a:r>
          </a:p>
          <a:p>
            <a:endParaRPr lang="cs-CZ" dirty="0" smtClean="0"/>
          </a:p>
          <a:p>
            <a:r>
              <a:rPr lang="cs-CZ" dirty="0" smtClean="0"/>
              <a:t>K1 – obsazenost spoje v dopolední špičce</a:t>
            </a:r>
          </a:p>
          <a:p>
            <a:r>
              <a:rPr lang="cs-CZ" dirty="0" smtClean="0"/>
              <a:t>K2 – obsazenost spoje v odpolední špičce</a:t>
            </a:r>
          </a:p>
          <a:p>
            <a:r>
              <a:rPr lang="cs-CZ" dirty="0" smtClean="0"/>
              <a:t>K3 – obsazenost spoje v dopoledním sedlu</a:t>
            </a:r>
          </a:p>
          <a:p>
            <a:r>
              <a:rPr lang="cs-CZ" dirty="0" smtClean="0"/>
              <a:t>K4 – obsazenost spoje v odpoledním sedlu</a:t>
            </a:r>
          </a:p>
          <a:p>
            <a:r>
              <a:rPr lang="cs-CZ" dirty="0" smtClean="0"/>
              <a:t>K5 – počet vozů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z pohledu dopravce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Füllerova metoda: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z pohledu dopravce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5709306" cy="20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Metoda TOPSIS: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z pohledu dopravce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71744"/>
            <a:ext cx="64294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Vyhodnocení: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z pohledu dopravce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357419" y="2643180"/>
          <a:ext cx="4214844" cy="1357324"/>
        </p:xfrm>
        <a:graphic>
          <a:graphicData uri="http://schemas.openxmlformats.org/drawingml/2006/table">
            <a:tbl>
              <a:tblPr/>
              <a:tblGrid>
                <a:gridCol w="2107422"/>
                <a:gridCol w="2107422"/>
              </a:tblGrid>
              <a:tr h="339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Linka č. 11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3. místo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Linka č. 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4. místo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Times New Roman"/>
                        </a:rPr>
                        <a:t>Linka č. 16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latin typeface="Times New Roman"/>
                          <a:ea typeface="Times New Roman"/>
                        </a:rPr>
                        <a:t>1. místo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latin typeface="Times New Roman"/>
                          <a:ea typeface="Times New Roman"/>
                        </a:rPr>
                        <a:t>Linka č. 17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Times New Roman"/>
                          <a:ea typeface="Times New Roman"/>
                        </a:rPr>
                        <a:t>2. místo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řešení vedení linek v Táboře</a:t>
            </a:r>
            <a:endParaRPr lang="cs-CZ" dirty="0"/>
          </a:p>
        </p:txBody>
      </p:sp>
      <p:pic>
        <p:nvPicPr>
          <p:cNvPr id="4" name="Obrázek 3" descr="C:\Users\Vladimír\Downloads\mapa-mhd-tabor-2015 (3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50006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řešení vedení linek v Táboře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60015"/>
            <a:ext cx="8229600" cy="436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928662" y="2643182"/>
          <a:ext cx="2167890" cy="1889760"/>
        </p:xfrm>
        <a:graphic>
          <a:graphicData uri="http://schemas.openxmlformats.org/drawingml/2006/table">
            <a:tbl>
              <a:tblPr/>
              <a:tblGrid>
                <a:gridCol w="727710"/>
                <a:gridCol w="1440180"/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Číslo linky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Počet ujetých km/rok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257 556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238 311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8 909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272 631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48 663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71 640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17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174 382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106 140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∑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1 178 232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Zhodnocení přínosu řešení pro dopravní praxi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357686" y="2643182"/>
          <a:ext cx="2078355" cy="754380"/>
        </p:xfrm>
        <a:graphic>
          <a:graphicData uri="http://schemas.openxmlformats.org/drawingml/2006/table">
            <a:tbl>
              <a:tblPr/>
              <a:tblGrid>
                <a:gridCol w="727710"/>
                <a:gridCol w="135064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Číslo linky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Počet ujetých km/rok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257 556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769 353,6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∑</a:t>
                      </a:r>
                      <a:endParaRPr lang="cs-CZ" sz="12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1 026 909,6</a:t>
                      </a:r>
                      <a:endParaRPr lang="cs-CZ" sz="12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57224" y="2214554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Stávající stav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357686" y="221455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Navrhovaný stav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5143512"/>
            <a:ext cx="41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Celková úspora 151 322,4 km/rok.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se díváte na zajištění noční dopravní obslužnosti ve vámi řešené relaci?</a:t>
            </a:r>
          </a:p>
          <a:p>
            <a:r>
              <a:rPr lang="cs-CZ" dirty="0" smtClean="0"/>
              <a:t>Proč jste si zvolil oblast </a:t>
            </a:r>
            <a:r>
              <a:rPr lang="cs-CZ" dirty="0" err="1" smtClean="0"/>
              <a:t>Táborska</a:t>
            </a:r>
            <a:r>
              <a:rPr lang="cs-CZ" dirty="0" smtClean="0"/>
              <a:t> jako téma Vaší práce?</a:t>
            </a:r>
          </a:p>
          <a:p>
            <a:r>
              <a:rPr lang="cs-CZ" dirty="0" smtClean="0"/>
              <a:t>Proč jste se podrobněji nezabýval linkou č.10, o které se zmiňujete jako o nejvíce oblíbené a používané lince mezi cestujícími?</a:t>
            </a:r>
          </a:p>
          <a:p>
            <a:r>
              <a:rPr lang="cs-CZ" dirty="0" smtClean="0"/>
              <a:t>V kap. 2.1.6 píšete, že aby MHD fungovala tak jak má, podílí se na ní široké spektrum druhů dopravy. Jak je to v případě </a:t>
            </a:r>
            <a:r>
              <a:rPr lang="cs-CZ" dirty="0" err="1" smtClean="0"/>
              <a:t>Táborska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Město Tábor</a:t>
            </a:r>
          </a:p>
          <a:p>
            <a:r>
              <a:rPr lang="cs-CZ" dirty="0" smtClean="0"/>
              <a:t>Současný stav MHD v Táboře</a:t>
            </a:r>
          </a:p>
          <a:p>
            <a:r>
              <a:rPr lang="cs-CZ" dirty="0" smtClean="0"/>
              <a:t>Posuzované linky</a:t>
            </a:r>
          </a:p>
          <a:p>
            <a:r>
              <a:rPr lang="cs-CZ" dirty="0" smtClean="0"/>
              <a:t>Hodnocení z pohledu cestujícího</a:t>
            </a:r>
          </a:p>
          <a:p>
            <a:r>
              <a:rPr lang="cs-CZ" dirty="0" smtClean="0"/>
              <a:t>Hodnocení z pohledu dopravce</a:t>
            </a:r>
          </a:p>
          <a:p>
            <a:r>
              <a:rPr lang="cs-CZ" dirty="0" smtClean="0"/>
              <a:t>Návrh řešení vedení linek v Táboře</a:t>
            </a:r>
          </a:p>
          <a:p>
            <a:r>
              <a:rPr lang="cs-CZ" dirty="0" smtClean="0"/>
              <a:t>Zhodnocení přínosu řešení pro dopravní praxi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 MHD </a:t>
            </a:r>
            <a:r>
              <a:rPr lang="cs-CZ" dirty="0" err="1" smtClean="0"/>
              <a:t>Táborska</a:t>
            </a:r>
            <a:r>
              <a:rPr lang="cs-CZ" dirty="0" smtClean="0"/>
              <a:t> vhodná pro zavedení trolejbusové trakce? Jaké výhody a nevýhody by přineslo zavedení trolejbusů na páteřních trasách MHD?</a:t>
            </a:r>
          </a:p>
          <a:p>
            <a:r>
              <a:rPr lang="cs-CZ" dirty="0" smtClean="0"/>
              <a:t>Jaký smysl má uvádění intervalu např. 46,15 min nebo 83,7 min v Tabulce 2? Odkud jste vzal tyto hodnoty? Jsou to hodnoty vhodné pro městský provoz? </a:t>
            </a:r>
          </a:p>
          <a:p>
            <a:r>
              <a:rPr lang="cs-CZ" dirty="0" smtClean="0"/>
              <a:t>Ve Vašem návrhu u linky 13 jste stanovil špičkový interval 10 minut. Odpovídá tento interval pokrytí poptávky na všech linkách, které nová linka 13 nahrazuje?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hodnotíte jednotlivé linky MHD pomocí </a:t>
            </a:r>
            <a:r>
              <a:rPr lang="cs-CZ" dirty="0" err="1" smtClean="0"/>
              <a:t>multikriteriálního</a:t>
            </a:r>
            <a:r>
              <a:rPr lang="cs-CZ" dirty="0" smtClean="0"/>
              <a:t> hodnocení z pohledu cestujícího a dopravce? Co může pro linku znamenat vysoké nebo naopak nízké umístění? Lze na základě takového hodnocení provádět úpravy tras linek, intervalu nebo typu vozidla, nebo dokonce zrušit linku?</a:t>
            </a:r>
          </a:p>
          <a:p>
            <a:r>
              <a:rPr lang="cs-CZ" dirty="0" smtClean="0"/>
              <a:t>Co se rozumí pod sdružováním dopravy od západu na východ, uváděném v prvním odstavci kap. 2.1.2?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/>
              <a:t>Prostor na dotazy</a:t>
            </a:r>
            <a:endParaRPr lang="cs-CZ" sz="6600" dirty="0"/>
          </a:p>
        </p:txBody>
      </p:sp>
      <p:pic>
        <p:nvPicPr>
          <p:cNvPr id="1026" name="Picture 2" descr="http://files.victi-vicimus.webnode.cz/200000048-093ec0a39c/59011_fragezeichen5--300x-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14554"/>
            <a:ext cx="3286128" cy="3286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práce je posouzení současného stavu organizace dopravy vybraného města. Na základě analýzy dojde k návrhu možné reorganizace s ekonomickou analýzou navrženého řešení.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Jižní Čechy</a:t>
            </a:r>
          </a:p>
          <a:p>
            <a:endParaRPr lang="cs-CZ" dirty="0" smtClean="0"/>
          </a:p>
          <a:p>
            <a:r>
              <a:rPr lang="cs-CZ" dirty="0" smtClean="0"/>
              <a:t>47 tisíc obyvatel</a:t>
            </a:r>
          </a:p>
          <a:p>
            <a:endParaRPr lang="cs-CZ" dirty="0" smtClean="0"/>
          </a:p>
          <a:p>
            <a:r>
              <a:rPr lang="cs-CZ" dirty="0" smtClean="0"/>
              <a:t>Významný železniční uzel</a:t>
            </a:r>
          </a:p>
          <a:p>
            <a:endParaRPr lang="cs-CZ" dirty="0" smtClean="0"/>
          </a:p>
          <a:p>
            <a:r>
              <a:rPr lang="cs-CZ" dirty="0" smtClean="0"/>
              <a:t>Významný silniční uzel</a:t>
            </a:r>
          </a:p>
          <a:p>
            <a:endParaRPr lang="cs-CZ" dirty="0" smtClean="0"/>
          </a:p>
          <a:p>
            <a:r>
              <a:rPr lang="cs-CZ" dirty="0" smtClean="0"/>
              <a:t>15 městských částí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Město Tábor</a:t>
            </a:r>
            <a:endParaRPr lang="cs-CZ" dirty="0"/>
          </a:p>
        </p:txBody>
      </p:sp>
      <p:pic>
        <p:nvPicPr>
          <p:cNvPr id="21506" name="Picture 2" descr="https://upload.wikimedia.org/wikipedia/commons/7/72/Tabor_CoA_C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18"/>
            <a:ext cx="2266924" cy="267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Území Tábora, Plané nad Lužnicí a Sezimova Ústí</a:t>
            </a:r>
          </a:p>
          <a:p>
            <a:endParaRPr lang="cs-CZ" dirty="0" smtClean="0"/>
          </a:p>
          <a:p>
            <a:r>
              <a:rPr lang="cs-CZ" dirty="0" smtClean="0"/>
              <a:t>Celkem 14 linek</a:t>
            </a:r>
          </a:p>
          <a:p>
            <a:endParaRPr lang="cs-CZ" dirty="0" smtClean="0"/>
          </a:p>
          <a:p>
            <a:r>
              <a:rPr lang="cs-CZ" dirty="0" smtClean="0"/>
              <a:t>V dopravní špičce 31 autobusů</a:t>
            </a:r>
          </a:p>
          <a:p>
            <a:endParaRPr lang="cs-CZ" dirty="0" smtClean="0"/>
          </a:p>
          <a:p>
            <a:r>
              <a:rPr lang="cs-CZ" dirty="0" smtClean="0"/>
              <a:t>5 hlavních směrů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MHD v Táboře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MHD v Táboře</a:t>
            </a:r>
            <a:endParaRPr lang="cs-CZ" dirty="0"/>
          </a:p>
        </p:txBody>
      </p:sp>
      <p:pic>
        <p:nvPicPr>
          <p:cNvPr id="4" name="Zástupný symbol pro obsah 3" descr="C:\Users\Vladimír\Downloads\mapa-mhd-tabor-2015 (2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428737"/>
            <a:ext cx="6272364" cy="41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Posuzované linky</a:t>
            </a:r>
            <a:endParaRPr lang="cs-CZ" dirty="0"/>
          </a:p>
        </p:txBody>
      </p:sp>
      <p:pic>
        <p:nvPicPr>
          <p:cNvPr id="4" name="Obrázek 3" descr="C:\Users\Vladimír\Downloads\1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19288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Vladimír\Downloads\1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357430"/>
            <a:ext cx="21431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5" descr="C:\Users\Vladimír\Downloads\16.PN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57430"/>
            <a:ext cx="207170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Users\Vladimír\Downloads\17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357430"/>
            <a:ext cx="21431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57158" y="1928802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Linka č. 11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500298" y="1928802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Linka č. 13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929190" y="1928802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Linka č. 16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7215206" y="1928802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Linka č. 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Zvolená kritéria:</a:t>
            </a:r>
          </a:p>
          <a:p>
            <a:endParaRPr lang="cs-CZ" dirty="0" smtClean="0"/>
          </a:p>
          <a:p>
            <a:r>
              <a:rPr lang="cs-CZ" dirty="0" smtClean="0"/>
              <a:t>K1 - Průměrný linkový interval</a:t>
            </a:r>
          </a:p>
          <a:p>
            <a:r>
              <a:rPr lang="cs-CZ" dirty="0" smtClean="0"/>
              <a:t>K2 - Doba přepravy</a:t>
            </a:r>
          </a:p>
          <a:p>
            <a:r>
              <a:rPr lang="cs-CZ" dirty="0" smtClean="0"/>
              <a:t>K3 - Komfort</a:t>
            </a:r>
          </a:p>
          <a:p>
            <a:r>
              <a:rPr lang="cs-CZ" dirty="0" smtClean="0"/>
              <a:t>K4 - Vzdálenost od cíle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Hodnocení z pohledu cestujícího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Füllerova metoda: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Hodnocení z pohledu cestujícího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62865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132</TotalTime>
  <Words>665</Words>
  <Application>Microsoft Office PowerPoint</Application>
  <PresentationFormat>Předvádění na obrazovce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Shluk</vt:lpstr>
      <vt:lpstr>Posouzení a návrh organizace dopravy ve vybraném městě (obci) </vt:lpstr>
      <vt:lpstr>Osnova</vt:lpstr>
      <vt:lpstr>Cíl práce</vt:lpstr>
      <vt:lpstr>Město Tábor</vt:lpstr>
      <vt:lpstr>Současný stav MHD v Táboře</vt:lpstr>
      <vt:lpstr>Současný stav MHD v Táboře</vt:lpstr>
      <vt:lpstr>Posuzované linky</vt:lpstr>
      <vt:lpstr>Hodnocení z pohledu cestujícího</vt:lpstr>
      <vt:lpstr>Hodnocení z pohledu cestujícího</vt:lpstr>
      <vt:lpstr>Hodnocení z pohledu cestujícího</vt:lpstr>
      <vt:lpstr>Hodnocení z pohledu cestujícího</vt:lpstr>
      <vt:lpstr>Hodnocení z pohledu dopravce</vt:lpstr>
      <vt:lpstr>Hodnocení z pohledu dopravce</vt:lpstr>
      <vt:lpstr>Hodnocení z pohledu dopravce</vt:lpstr>
      <vt:lpstr>Hodnocení z pohledu dopravce</vt:lpstr>
      <vt:lpstr>Návrh řešení vedení linek v Táboře</vt:lpstr>
      <vt:lpstr>Návrh řešení vedení linek v Táboře</vt:lpstr>
      <vt:lpstr>Zhodnocení přínosu řešení pro dopravní praxi</vt:lpstr>
      <vt:lpstr>Doplňující dotazy</vt:lpstr>
      <vt:lpstr>Doplňující dotazy</vt:lpstr>
      <vt:lpstr>Doplňující dotazy</vt:lpstr>
      <vt:lpstr>Prostor na dotazy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Vícekriteriální analýza služeb MHD v konkrétní rozhodovací situaci</dc:title>
  <dc:creator>Vladimír Vácha</dc:creator>
  <cp:lastModifiedBy>Vladimír Vácha</cp:lastModifiedBy>
  <cp:revision>14</cp:revision>
  <dcterms:created xsi:type="dcterms:W3CDTF">2016-04-26T13:06:47Z</dcterms:created>
  <dcterms:modified xsi:type="dcterms:W3CDTF">2016-06-15T12:58:51Z</dcterms:modified>
</cp:coreProperties>
</file>