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72" r:id="rId11"/>
    <p:sldId id="270" r:id="rId12"/>
    <p:sldId id="274" r:id="rId13"/>
    <p:sldId id="275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7B8"/>
    <a:srgbClr val="676A5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BP_V&#253;kazy_P-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P\SP_PoMesicic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Výsledek hospodaření a obrat v letech 2008 až 2014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Výsledek hospodaření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7CBF33"/>
              </a:solidFill>
            </a:ln>
          </c:spPr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1279</c:v>
                </c:pt>
                <c:pt idx="1">
                  <c:v>3494</c:v>
                </c:pt>
                <c:pt idx="2">
                  <c:v>2111</c:v>
                </c:pt>
                <c:pt idx="3">
                  <c:v>1326</c:v>
                </c:pt>
                <c:pt idx="4">
                  <c:v>760</c:v>
                </c:pt>
                <c:pt idx="5">
                  <c:v>787</c:v>
                </c:pt>
                <c:pt idx="6">
                  <c:v>1195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Obrat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rgbClr val="4F81BD"/>
              </a:solidFill>
            </a:ln>
          </c:spPr>
          <c:cat>
            <c:numRef>
              <c:f>List1!$A$2:$A$8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24499</c:v>
                </c:pt>
                <c:pt idx="1">
                  <c:v>26539</c:v>
                </c:pt>
                <c:pt idx="2">
                  <c:v>27286</c:v>
                </c:pt>
                <c:pt idx="3">
                  <c:v>26138</c:v>
                </c:pt>
                <c:pt idx="4">
                  <c:v>24688</c:v>
                </c:pt>
                <c:pt idx="5">
                  <c:v>27367.58</c:v>
                </c:pt>
                <c:pt idx="6">
                  <c:v>35033</c:v>
                </c:pt>
              </c:numCache>
            </c:numRef>
          </c:val>
        </c:ser>
        <c:axId val="67437312"/>
        <c:axId val="67438848"/>
      </c:barChart>
      <c:catAx>
        <c:axId val="67437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67438848"/>
        <c:crosses val="autoZero"/>
        <c:auto val="1"/>
        <c:lblAlgn val="ctr"/>
        <c:lblOffset val="100"/>
      </c:catAx>
      <c:valAx>
        <c:axId val="67438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cs-CZ" sz="2000">
                    <a:latin typeface="Arial" pitchFamily="34" charset="0"/>
                    <a:cs typeface="Arial" pitchFamily="34" charset="0"/>
                  </a:rPr>
                  <a:t>V tis. Kč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67437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txPr>
    <a:bodyPr/>
    <a:lstStyle/>
    <a:p>
      <a:pPr>
        <a:defRPr sz="1200">
          <a:latin typeface="Cambria" pitchFamily="18" charset="0"/>
        </a:defRPr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r>
              <a:rPr lang="cs-CZ" sz="2000" b="1" i="0" u="none" strike="noStrike" baseline="0" dirty="0" smtClean="0">
                <a:latin typeface="Arial" pitchFamily="34" charset="0"/>
                <a:cs typeface="Arial" pitchFamily="34" charset="0"/>
              </a:rPr>
              <a:t>Porovnání obratů konkurenčního prostředí v letech 2008 - 2014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List1!$A$2</c:f>
              <c:strCache>
                <c:ptCount val="1"/>
                <c:pt idx="0">
                  <c:v>Řezáč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circle"/>
            <c:size val="7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</c:marker>
          <c:cat>
            <c:numRef>
              <c:f>List1!$B$1:$H$1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List1!$B$4:$H$4</c:f>
              <c:numCache>
                <c:formatCode>General</c:formatCode>
                <c:ptCount val="7"/>
                <c:pt idx="0">
                  <c:v>49364</c:v>
                </c:pt>
                <c:pt idx="1">
                  <c:v>43056</c:v>
                </c:pt>
                <c:pt idx="2">
                  <c:v>40173</c:v>
                </c:pt>
                <c:pt idx="3">
                  <c:v>39933</c:v>
                </c:pt>
                <c:pt idx="4">
                  <c:v>36152</c:v>
                </c:pt>
                <c:pt idx="5">
                  <c:v>36439</c:v>
                </c:pt>
                <c:pt idx="6">
                  <c:v>37297</c:v>
                </c:pt>
              </c:numCache>
            </c:numRef>
          </c:val>
        </c:ser>
        <c:ser>
          <c:idx val="1"/>
          <c:order val="1"/>
          <c:tx>
            <c:strRef>
              <c:f>List1!$A$6</c:f>
              <c:strCache>
                <c:ptCount val="1"/>
                <c:pt idx="0">
                  <c:v>Berger-huck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List1!$B$8:$H$8</c:f>
              <c:numCache>
                <c:formatCode>General</c:formatCode>
                <c:ptCount val="7"/>
                <c:pt idx="0">
                  <c:v>37689</c:v>
                </c:pt>
                <c:pt idx="1">
                  <c:v>45282</c:v>
                </c:pt>
                <c:pt idx="2">
                  <c:v>50419</c:v>
                </c:pt>
                <c:pt idx="3">
                  <c:v>48595</c:v>
                </c:pt>
                <c:pt idx="4">
                  <c:v>37148</c:v>
                </c:pt>
              </c:numCache>
            </c:numRef>
          </c:val>
        </c:ser>
        <c:ser>
          <c:idx val="2"/>
          <c:order val="2"/>
          <c:tx>
            <c:strRef>
              <c:f>List1!$A$10</c:f>
              <c:strCache>
                <c:ptCount val="1"/>
                <c:pt idx="0">
                  <c:v>Pokorný-Sítě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val>
            <c:numRef>
              <c:f>List1!$B$12:$H$12</c:f>
              <c:numCache>
                <c:formatCode>General</c:formatCode>
                <c:ptCount val="7"/>
                <c:pt idx="0">
                  <c:v>24499</c:v>
                </c:pt>
                <c:pt idx="1">
                  <c:v>26539</c:v>
                </c:pt>
                <c:pt idx="2">
                  <c:v>27286</c:v>
                </c:pt>
                <c:pt idx="3">
                  <c:v>26138</c:v>
                </c:pt>
                <c:pt idx="4">
                  <c:v>24688</c:v>
                </c:pt>
                <c:pt idx="5">
                  <c:v>27367.58</c:v>
                </c:pt>
                <c:pt idx="6">
                  <c:v>35033</c:v>
                </c:pt>
              </c:numCache>
            </c:numRef>
          </c:val>
        </c:ser>
        <c:marker val="1"/>
        <c:axId val="68506752"/>
        <c:axId val="68508672"/>
      </c:lineChart>
      <c:catAx>
        <c:axId val="68506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7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68508672"/>
        <c:crosses val="autoZero"/>
        <c:auto val="1"/>
        <c:lblAlgn val="ctr"/>
        <c:lblOffset val="100"/>
      </c:catAx>
      <c:valAx>
        <c:axId val="685086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latin typeface="Arial" pitchFamily="34" charset="0"/>
                    <a:cs typeface="Arial" pitchFamily="34" charset="0"/>
                  </a:defRPr>
                </a:pPr>
                <a:r>
                  <a:rPr lang="cs-CZ" sz="200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cs-CZ" sz="2000" baseline="0">
                    <a:latin typeface="Arial" pitchFamily="34" charset="0"/>
                    <a:cs typeface="Arial" pitchFamily="34" charset="0"/>
                  </a:rPr>
                  <a:t> tis. Kč</a:t>
                </a:r>
                <a:endParaRPr lang="cs-CZ" sz="200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685067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txPr>
    <a:bodyPr/>
    <a:lstStyle/>
    <a:p>
      <a:pPr>
        <a:defRPr sz="1200">
          <a:latin typeface="Cambria" pitchFamily="18" charset="0"/>
        </a:defRPr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Průměrný</a:t>
            </a:r>
            <a:r>
              <a:rPr lang="cs-CZ" sz="2000" baseline="0" dirty="0">
                <a:latin typeface="Arial" pitchFamily="34" charset="0"/>
                <a:cs typeface="Arial" pitchFamily="34" charset="0"/>
              </a:rPr>
              <a:t> výkon </a:t>
            </a:r>
            <a:r>
              <a:rPr lang="cs-CZ" sz="2000" baseline="0" dirty="0" smtClean="0">
                <a:latin typeface="Arial" pitchFamily="34" charset="0"/>
                <a:cs typeface="Arial" pitchFamily="34" charset="0"/>
              </a:rPr>
              <a:t>lidských zdrojů podniku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za rok 2015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99FF99"/>
            </a:solidFill>
          </c:spPr>
          <c:dPt>
            <c:idx val="0"/>
            <c:spPr>
              <a:solidFill>
                <a:srgbClr val="FF6161"/>
              </a:solidFill>
            </c:spPr>
          </c:dPt>
          <c:dPt>
            <c:idx val="1"/>
            <c:spPr>
              <a:solidFill>
                <a:srgbClr val="FF6161"/>
              </a:solidFill>
            </c:spPr>
          </c:dPt>
          <c:dPt>
            <c:idx val="2"/>
            <c:spPr>
              <a:solidFill>
                <a:srgbClr val="FF6161"/>
              </a:solidFill>
            </c:spPr>
          </c:dPt>
          <c:dPt>
            <c:idx val="8"/>
            <c:spPr>
              <a:solidFill>
                <a:srgbClr val="FF6161"/>
              </a:solidFill>
            </c:spPr>
          </c:dPt>
          <c:dPt>
            <c:idx val="9"/>
            <c:spPr>
              <a:solidFill>
                <a:srgbClr val="FF6161"/>
              </a:solidFill>
            </c:spPr>
          </c:dPt>
          <c:dPt>
            <c:idx val="10"/>
            <c:spPr>
              <a:solidFill>
                <a:srgbClr val="FF6161"/>
              </a:solidFill>
            </c:spPr>
          </c:dPt>
          <c:dPt>
            <c:idx val="11"/>
            <c:spPr>
              <a:solidFill>
                <a:srgbClr val="FF6161"/>
              </a:solidFill>
            </c:spPr>
          </c:dPt>
          <c:dPt>
            <c:idx val="12"/>
            <c:spPr>
              <a:solidFill>
                <a:srgbClr val="FF6161"/>
              </a:solidFill>
            </c:spPr>
          </c:dPt>
          <c:dLbls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SOUHRN!$B$1:$M$1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SOUHRN!$B$2:$M$2</c:f>
              <c:numCache>
                <c:formatCode>0.0%</c:formatCode>
                <c:ptCount val="12"/>
                <c:pt idx="0">
                  <c:v>0.91732247547838763</c:v>
                </c:pt>
                <c:pt idx="1">
                  <c:v>0.91563900348210958</c:v>
                </c:pt>
                <c:pt idx="2">
                  <c:v>0.95164299846671474</c:v>
                </c:pt>
                <c:pt idx="3">
                  <c:v>1.0389999999999875</c:v>
                </c:pt>
                <c:pt idx="4">
                  <c:v>1.0489426767434105</c:v>
                </c:pt>
                <c:pt idx="5">
                  <c:v>1.089</c:v>
                </c:pt>
                <c:pt idx="6">
                  <c:v>1.0185187332787853</c:v>
                </c:pt>
                <c:pt idx="7">
                  <c:v>1.0200579335058948</c:v>
                </c:pt>
                <c:pt idx="8">
                  <c:v>0.94338994755879446</c:v>
                </c:pt>
                <c:pt idx="9">
                  <c:v>0.93200000000000005</c:v>
                </c:pt>
                <c:pt idx="10">
                  <c:v>0.90300000000000002</c:v>
                </c:pt>
                <c:pt idx="11">
                  <c:v>0.86741006902151851</c:v>
                </c:pt>
              </c:numCache>
            </c:numRef>
          </c:val>
        </c:ser>
        <c:axId val="67776512"/>
        <c:axId val="67778048"/>
      </c:barChart>
      <c:catAx>
        <c:axId val="67776512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cs-CZ"/>
          </a:p>
        </c:txPr>
        <c:crossAx val="67778048"/>
        <c:crossesAt val="1"/>
        <c:auto val="1"/>
        <c:lblAlgn val="ctr"/>
        <c:lblOffset val="100"/>
      </c:catAx>
      <c:valAx>
        <c:axId val="67778048"/>
        <c:scaling>
          <c:orientation val="minMax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cs-CZ"/>
          </a:p>
        </c:txPr>
        <c:crossAx val="677765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6C4BC7-9EAC-4F8A-9239-59B3AECC2213}" type="datetimeFigureOut">
              <a:rPr lang="cs-CZ" smtClean="0"/>
              <a:pPr/>
              <a:t>14.6.2016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8366DCA-256D-4F96-A93B-F788785CF20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75556" y="332656"/>
            <a:ext cx="7992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Vysoká škola technická a ekonomická</a:t>
            </a:r>
          </a:p>
          <a:p>
            <a:pPr algn="ctr" eaLnBrk="0" fontAlgn="base" hangingPunct="0">
              <a:spcAft>
                <a:spcPct val="0"/>
              </a:spcAft>
            </a:pPr>
            <a: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v Českých Budějovicích</a:t>
            </a:r>
            <a:br>
              <a:rPr kumimoji="0" lang="cs-CZ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cs-CZ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Ústav technicko-technologický</a:t>
            </a:r>
            <a:br>
              <a:rPr lang="cs-CZ" sz="24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Logistický a výrobní proces </a:t>
            </a:r>
            <a:br>
              <a:rPr lang="cs-CZ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ve zvolené firmě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359532" y="5301208"/>
            <a:ext cx="8424936" cy="1080120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diplomové práce:		Bc. Jana Švarcová,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práce:	prof. Ing. František Němec,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Výroba 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1600200"/>
            <a:ext cx="30243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Pracovní postupy</a:t>
            </a:r>
            <a:r>
              <a:rPr kumimoji="0" lang="cs-CZ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(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popis výrobků):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Operace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Materiál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Řízení výroby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Příprava VPR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Plánování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Výroba 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Sledování výroby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672" y="1601416"/>
            <a:ext cx="60963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latin typeface="Arial" pitchFamily="34" charset="0"/>
                <a:cs typeface="Arial" pitchFamily="34" charset="0"/>
              </a:rPr>
              <a:t>Navrhovaná řešení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sz="3300" b="1" dirty="0" smtClean="0">
                <a:latin typeface="Arial" pitchFamily="34" charset="0"/>
                <a:cs typeface="Arial" pitchFamily="34" charset="0"/>
              </a:rPr>
              <a:t>Oblasti možné optimalizace</a:t>
            </a:r>
            <a:endParaRPr lang="cs-CZ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Příjem objednávky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Nyní internetový obchod cca 7 % (AT a DE trh)</a:t>
            </a:r>
          </a:p>
          <a:p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Rozšíření internetového obchodu pro český trh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>
                <a:solidFill>
                  <a:srgbClr val="66A7B8"/>
                </a:solidFill>
                <a:latin typeface="Arial" pitchFamily="34" charset="0"/>
                <a:cs typeface="Arial" pitchFamily="34" charset="0"/>
              </a:rPr>
              <a:t>automatizováno dalších cca 30 % objednávek</a:t>
            </a:r>
          </a:p>
          <a:p>
            <a:pPr algn="ctr">
              <a:buFont typeface="Symbol"/>
              <a:buChar char="Þ"/>
            </a:pPr>
            <a:endParaRPr lang="cs-CZ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Přesun objednávky do výroby</a:t>
            </a:r>
          </a:p>
          <a:p>
            <a:pPr lvl="1">
              <a:buFont typeface="Courier New" pitchFamily="49" charset="0"/>
              <a:buChar char="o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dirty="0" smtClean="0">
                <a:solidFill>
                  <a:srgbClr val="66A7B8"/>
                </a:solidFill>
                <a:latin typeface="Arial" pitchFamily="34" charset="0"/>
                <a:cs typeface="Arial" pitchFamily="34" charset="0"/>
              </a:rPr>
              <a:t>yní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Ø 2 dny =&gt; zkrácení na cca 1,2 dne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latin typeface="Arial" pitchFamily="34" charset="0"/>
                <a:cs typeface="Arial" pitchFamily="34" charset="0"/>
              </a:rPr>
              <a:t>Navrhovaná řešení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sz="3300" b="1" dirty="0" smtClean="0">
                <a:latin typeface="Arial" pitchFamily="34" charset="0"/>
                <a:cs typeface="Arial" pitchFamily="34" charset="0"/>
              </a:rPr>
              <a:t>Oblasti možné optimalizace</a:t>
            </a:r>
            <a:endParaRPr lang="cs-CZ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Evidence materiálu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06" y="3356992"/>
            <a:ext cx="85679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sz="4400" b="1" dirty="0" smtClean="0">
                <a:latin typeface="Arial" pitchFamily="34" charset="0"/>
                <a:cs typeface="Arial" pitchFamily="34" charset="0"/>
              </a:rPr>
              <a:t>Navrhovaná řešení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sz="3300" b="1" dirty="0" smtClean="0">
                <a:latin typeface="Arial" pitchFamily="34" charset="0"/>
                <a:cs typeface="Arial" pitchFamily="34" charset="0"/>
              </a:rPr>
              <a:t>Oblasti možné optimalizace</a:t>
            </a:r>
            <a:endParaRPr lang="cs-CZ" sz="3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Výkonnost výroby</a:t>
            </a:r>
          </a:p>
          <a:p>
            <a:endParaRPr lang="cs-CZ" dirty="0"/>
          </a:p>
        </p:txBody>
      </p:sp>
      <p:graphicFrame>
        <p:nvGraphicFramePr>
          <p:cNvPr id="4" name="Graf 3"/>
          <p:cNvGraphicFramePr/>
          <p:nvPr/>
        </p:nvGraphicFramePr>
        <p:xfrm>
          <a:off x="1619672" y="3068960"/>
          <a:ext cx="5939790" cy="345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900" b="1" dirty="0" smtClean="0">
                <a:latin typeface="Arial" pitchFamily="34" charset="0"/>
                <a:cs typeface="Arial" pitchFamily="34" charset="0"/>
              </a:rPr>
              <a:t>Děkuji za pozornost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latin typeface="Arial" pitchFamily="34" charset="0"/>
                <a:cs typeface="Arial" pitchFamily="34" charset="0"/>
              </a:rPr>
            </a:b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Otázky vedoucího DP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Co si přestavujete pod termínem Logisticky řízená firma.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Pokuste se popsat jednotlivé fáze životního cyklu objednávky (obecně).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straně 7 je uvedeno: ”Uzavřeným logistickým systémem se rozumí systém, jehož vazby nezasahují do vnějšího okolí podniku a neexistuje zde vzájemný kontakt s vnějším okolím formou interface tj. uzavřený podnik vůči svému okolí. Naopak otevřený logistický systém je charakteristický svou vazbou s okolím.” Není uzavřený logistický systém spíše abstrakcí? Má takový systém vůbec opodstatnění (finanční toky, materiálové toky, informační toky apod.)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Otázky oponenta DP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Ako by ste vedeli upraviť cyklus objednávky na strane dodávateľa a na strane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odberateľa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err="1" smtClean="0">
                <a:latin typeface="Arial" pitchFamily="34" charset="0"/>
                <a:cs typeface="Arial" pitchFamily="34" charset="0"/>
              </a:rPr>
              <a:t>Koľko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by stálo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zavedenie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internetového obchodu 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spoločnosti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pre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český trh?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b="1" dirty="0" smtClean="0">
                <a:solidFill>
                  <a:srgbClr val="676A55"/>
                </a:solidFill>
                <a:latin typeface="Arial" pitchFamily="34" charset="0"/>
                <a:cs typeface="Arial" pitchFamily="34" charset="0"/>
              </a:rPr>
              <a:t>Obsah</a:t>
            </a:r>
            <a:endParaRPr lang="cs-CZ" b="1" dirty="0">
              <a:solidFill>
                <a:srgbClr val="676A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Cíl práce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Charakteristika společnosti</a:t>
            </a:r>
          </a:p>
          <a:p>
            <a:pPr lvl="1"/>
            <a:r>
              <a:rPr lang="cs-CZ" dirty="0" smtClean="0">
                <a:solidFill>
                  <a:srgbClr val="676A55"/>
                </a:solidFill>
                <a:latin typeface="Arial" pitchFamily="34" charset="0"/>
                <a:cs typeface="Arial" pitchFamily="34" charset="0"/>
              </a:rPr>
              <a:t>Nabízený sortiment</a:t>
            </a:r>
          </a:p>
          <a:p>
            <a:pPr lvl="1"/>
            <a:r>
              <a:rPr lang="cs-CZ" dirty="0" smtClean="0">
                <a:solidFill>
                  <a:srgbClr val="676A55"/>
                </a:solidFill>
                <a:latin typeface="Arial" pitchFamily="34" charset="0"/>
                <a:cs typeface="Arial" pitchFamily="34" charset="0"/>
              </a:rPr>
              <a:t>Hospodaření podniku</a:t>
            </a:r>
          </a:p>
          <a:p>
            <a:pPr lvl="1"/>
            <a:r>
              <a:rPr lang="cs-CZ" dirty="0" smtClean="0">
                <a:solidFill>
                  <a:srgbClr val="676A55"/>
                </a:solidFill>
                <a:latin typeface="Arial" pitchFamily="34" charset="0"/>
                <a:cs typeface="Arial" pitchFamily="34" charset="0"/>
              </a:rPr>
              <a:t>Konkurenční prostředí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Logistický a výrobní proces</a:t>
            </a:r>
          </a:p>
          <a:p>
            <a:pPr lvl="1"/>
            <a:r>
              <a:rPr lang="cs-CZ" dirty="0" smtClean="0">
                <a:solidFill>
                  <a:srgbClr val="676A55"/>
                </a:solidFill>
                <a:latin typeface="Arial" pitchFamily="34" charset="0"/>
                <a:cs typeface="Arial" pitchFamily="34" charset="0"/>
              </a:rPr>
              <a:t>Informační systém</a:t>
            </a:r>
          </a:p>
          <a:p>
            <a:pPr lvl="1"/>
            <a:r>
              <a:rPr lang="cs-CZ" dirty="0" smtClean="0">
                <a:solidFill>
                  <a:srgbClr val="676A55"/>
                </a:solidFill>
                <a:latin typeface="Arial" pitchFamily="34" charset="0"/>
                <a:cs typeface="Arial" pitchFamily="34" charset="0"/>
              </a:rPr>
              <a:t>Procesy ve firmě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Navrhovaná řešení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Cíl práce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46902"/>
            <a:ext cx="8229600" cy="176419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Analýza životního cyklu objednávky </a:t>
            </a:r>
          </a:p>
          <a:p>
            <a:pPr indent="0" algn="ctr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 logistickém systému vybrané firmy a návrh </a:t>
            </a:r>
          </a:p>
          <a:p>
            <a:pPr indent="0" algn="ctr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na jeho optimalizaci.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4792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Charakteristika společnosti</a:t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Pokorný - Sítě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87220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Právní forma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s. r. o.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Vznik společnosti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23. listopadu 2000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Statutární orgán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jediný jednatel Petr Pokorný</a:t>
            </a:r>
          </a:p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Charakteristika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výrobní podnik, 39 stálých zaměstnanců</a:t>
            </a:r>
          </a:p>
        </p:txBody>
      </p:sp>
      <p:pic>
        <p:nvPicPr>
          <p:cNvPr id="5" name="Obrázek 4" descr="G:\Prezentace AJ\mapa PS.png"/>
          <p:cNvPicPr>
            <a:picLocks noChangeAspect="1"/>
          </p:cNvPicPr>
          <p:nvPr/>
        </p:nvPicPr>
        <p:blipFill>
          <a:blip r:embed="rId2" cstate="print">
            <a:lum bright="5000"/>
          </a:blip>
          <a:srcRect/>
          <a:stretch>
            <a:fillRect/>
          </a:stretch>
        </p:blipFill>
        <p:spPr bwMode="auto">
          <a:xfrm>
            <a:off x="1223628" y="3021932"/>
            <a:ext cx="6696744" cy="383606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Hospodaření podniku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Konkurenční prostředí podniku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0" y="6453336"/>
            <a:ext cx="6804248" cy="40466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cs-CZ" sz="1100" dirty="0" smtClean="0">
                <a:latin typeface="Arial" pitchFamily="34" charset="0"/>
                <a:ea typeface="+mj-ea"/>
                <a:cs typeface="Arial" pitchFamily="34" charset="0"/>
              </a:rPr>
              <a:t>* Účetní závěrky za rok 2013 a 2014 nejsou u společnosti Berger-</a:t>
            </a:r>
            <a:r>
              <a:rPr lang="cs-CZ" sz="1100" dirty="0" err="1" smtClean="0">
                <a:latin typeface="Arial" pitchFamily="34" charset="0"/>
                <a:ea typeface="+mj-ea"/>
                <a:cs typeface="Arial" pitchFamily="34" charset="0"/>
              </a:rPr>
              <a:t>huck</a:t>
            </a:r>
            <a:r>
              <a:rPr lang="cs-CZ" sz="1100" dirty="0" smtClean="0">
                <a:latin typeface="Arial" pitchFamily="34" charset="0"/>
                <a:ea typeface="+mj-ea"/>
                <a:cs typeface="Arial" pitchFamily="34" charset="0"/>
              </a:rPr>
              <a:t> dostupné v Obchodním rejstříku </a:t>
            </a:r>
            <a:endParaRPr kumimoji="0" lang="cs-CZ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Informační systém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Veškeré výrobní procesy prostřednictvím IS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 roku 2010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Podpora zakázkové výroby i výroby na sklad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Zprůhlednění a automatizace výrobních procesů</a:t>
            </a:r>
          </a:p>
          <a:p>
            <a:endParaRPr lang="cs-CZ" dirty="0"/>
          </a:p>
        </p:txBody>
      </p:sp>
      <p:pic>
        <p:nvPicPr>
          <p:cNvPr id="4" name="obráze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301208"/>
            <a:ext cx="1133475" cy="1038225"/>
          </a:xfrm>
          <a:prstGeom prst="rect">
            <a:avLst/>
          </a:prstGeom>
          <a:noFill/>
        </p:spPr>
      </p:pic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517232"/>
            <a:ext cx="2657475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Podniková logistika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49424"/>
            <a:ext cx="8229600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Vnitropodnikové procesy v podniku Pokorný – Sítě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49424"/>
            <a:ext cx="8229600" cy="43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Vlastní 3">
      <a:dk1>
        <a:sysClr val="windowText" lastClr="000000"/>
      </a:dk1>
      <a:lt1>
        <a:srgbClr val="FFFFFF"/>
      </a:lt1>
      <a:dk2>
        <a:srgbClr val="676A55"/>
      </a:dk2>
      <a:lt2>
        <a:srgbClr val="EAEBDE"/>
      </a:lt2>
      <a:accent1>
        <a:srgbClr val="72A376"/>
      </a:accent1>
      <a:accent2>
        <a:srgbClr val="66A7B8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3395</TotalTime>
  <Words>354</Words>
  <Application>Microsoft Office PowerPoint</Application>
  <PresentationFormat>Předvádění na obrazovce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Urbanistický</vt:lpstr>
      <vt:lpstr>Vysoká škola technická a ekonomická v Českých Budějovicích  Ústav technicko-technologický  Logistický a výrobní proces  ve zvolené firmě</vt:lpstr>
      <vt:lpstr>Obsah</vt:lpstr>
      <vt:lpstr>Cíl práce</vt:lpstr>
      <vt:lpstr>Charakteristika společnosti Pokorný - Sítě</vt:lpstr>
      <vt:lpstr>Hospodaření podniku</vt:lpstr>
      <vt:lpstr>Konkurenční prostředí podniku</vt:lpstr>
      <vt:lpstr>Informační systém</vt:lpstr>
      <vt:lpstr>Podniková logistika</vt:lpstr>
      <vt:lpstr>Vnitropodnikové procesy v podniku Pokorný – Sítě</vt:lpstr>
      <vt:lpstr>Výroba </vt:lpstr>
      <vt:lpstr>Navrhovaná řešení Oblasti možné optimalizace</vt:lpstr>
      <vt:lpstr>Navrhovaná řešení Oblasti možné optimalizace</vt:lpstr>
      <vt:lpstr>Navrhovaná řešení Oblasti možné optimalizace</vt:lpstr>
      <vt:lpstr>Děkuji za pozornost </vt:lpstr>
      <vt:lpstr>Otázky vedoucího DP</vt:lpstr>
      <vt:lpstr>Otázky oponenta DP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47</cp:revision>
  <dcterms:created xsi:type="dcterms:W3CDTF">2016-05-12T17:26:26Z</dcterms:created>
  <dcterms:modified xsi:type="dcterms:W3CDTF">2016-06-14T19:07:17Z</dcterms:modified>
</cp:coreProperties>
</file>