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4" r:id="rId16"/>
    <p:sldId id="265" r:id="rId17"/>
    <p:sldId id="267" r:id="rId18"/>
    <p:sldId id="26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8" autoAdjust="0"/>
    <p:restoredTop sz="94660"/>
  </p:normalViewPr>
  <p:slideViewPr>
    <p:cSldViewPr>
      <p:cViewPr varScale="1">
        <p:scale>
          <a:sx n="62" d="100"/>
          <a:sy n="62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mara\Desktop\DP.2\diagramy.proces&#367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mara\Desktop\DP.2\diagramy.proces&#36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A) SPOKOJENOST S ČINNOSTÍ A CHOVÁNÍM PRACOVNÍKŮ SPRÁVA NEMOVITOSTÍ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859868783239811"/>
          <c:y val="0.16968368305668649"/>
          <c:w val="0.72027024524436045"/>
          <c:h val="0.412906678240540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dotazník!$A$3</c:f>
              <c:strCache>
                <c:ptCount val="1"/>
                <c:pt idx="0">
                  <c:v>1. Pracovníci útvaru FM jsou vždy ochotni poradit a pomoci klientům. 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dotazník!$B$2:$F$2</c:f>
              <c:strCache>
                <c:ptCount val="5"/>
                <c:pt idx="0">
                  <c:v>ZCELA SOUHLASÍM</c:v>
                </c:pt>
                <c:pt idx="1">
                  <c:v>SPÍŠE SOUHLASÍM </c:v>
                </c:pt>
                <c:pt idx="2">
                  <c:v>SPÍŠE NESOUHLASÍM</c:v>
                </c:pt>
                <c:pt idx="3">
                  <c:v>ZCELA NESOUHLASÍM</c:v>
                </c:pt>
                <c:pt idx="4">
                  <c:v>NECHCI ODPOVÍDAT</c:v>
                </c:pt>
              </c:strCache>
            </c:strRef>
          </c:cat>
          <c:val>
            <c:numRef>
              <c:f>dotazník!$B$3:$F$3</c:f>
              <c:numCache>
                <c:formatCode>General</c:formatCode>
                <c:ptCount val="5"/>
                <c:pt idx="0">
                  <c:v>49</c:v>
                </c:pt>
                <c:pt idx="1">
                  <c:v>15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dotazník!$A$4</c:f>
              <c:strCache>
                <c:ptCount val="1"/>
                <c:pt idx="0">
                  <c:v>2. Pracovníci útvaru FM jsou připraveni kdykoliv reagovat a odpovídat na zákazníkovy požadavky.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dotazník!$B$2:$F$2</c:f>
              <c:strCache>
                <c:ptCount val="5"/>
                <c:pt idx="0">
                  <c:v>ZCELA SOUHLASÍM</c:v>
                </c:pt>
                <c:pt idx="1">
                  <c:v>SPÍŠE SOUHLASÍM </c:v>
                </c:pt>
                <c:pt idx="2">
                  <c:v>SPÍŠE NESOUHLASÍM</c:v>
                </c:pt>
                <c:pt idx="3">
                  <c:v>ZCELA NESOUHLASÍM</c:v>
                </c:pt>
                <c:pt idx="4">
                  <c:v>NECHCI ODPOVÍDAT</c:v>
                </c:pt>
              </c:strCache>
            </c:strRef>
          </c:cat>
          <c:val>
            <c:numRef>
              <c:f>dotazník!$B$4:$F$4</c:f>
              <c:numCache>
                <c:formatCode>General</c:formatCode>
                <c:ptCount val="5"/>
                <c:pt idx="0">
                  <c:v>45</c:v>
                </c:pt>
                <c:pt idx="1">
                  <c:v>12</c:v>
                </c:pt>
                <c:pt idx="2">
                  <c:v>10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dotazník!$A$5</c:f>
              <c:strCache>
                <c:ptCount val="1"/>
                <c:pt idx="0">
                  <c:v>3. Pracovníci útvaru FM jsou vždy zdvořilí k zákazníkům.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dotazník!$B$2:$F$2</c:f>
              <c:strCache>
                <c:ptCount val="5"/>
                <c:pt idx="0">
                  <c:v>ZCELA SOUHLASÍM</c:v>
                </c:pt>
                <c:pt idx="1">
                  <c:v>SPÍŠE SOUHLASÍM </c:v>
                </c:pt>
                <c:pt idx="2">
                  <c:v>SPÍŠE NESOUHLASÍM</c:v>
                </c:pt>
                <c:pt idx="3">
                  <c:v>ZCELA NESOUHLASÍM</c:v>
                </c:pt>
                <c:pt idx="4">
                  <c:v>NECHCI ODPOVÍDAT</c:v>
                </c:pt>
              </c:strCache>
            </c:strRef>
          </c:cat>
          <c:val>
            <c:numRef>
              <c:f>dotazník!$B$5:$F$5</c:f>
              <c:numCache>
                <c:formatCode>General</c:formatCode>
                <c:ptCount val="5"/>
                <c:pt idx="0">
                  <c:v>46</c:v>
                </c:pt>
                <c:pt idx="1">
                  <c:v>13</c:v>
                </c:pt>
                <c:pt idx="2">
                  <c:v>9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dotazník!$A$6</c:f>
              <c:strCache>
                <c:ptCount val="1"/>
                <c:pt idx="0">
                  <c:v>4. Pracovníci útvaru FM jsou odborníci ve svém oboru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dotazník!$B$2:$F$2</c:f>
              <c:strCache>
                <c:ptCount val="5"/>
                <c:pt idx="0">
                  <c:v>ZCELA SOUHLASÍM</c:v>
                </c:pt>
                <c:pt idx="1">
                  <c:v>SPÍŠE SOUHLASÍM </c:v>
                </c:pt>
                <c:pt idx="2">
                  <c:v>SPÍŠE NESOUHLASÍM</c:v>
                </c:pt>
                <c:pt idx="3">
                  <c:v>ZCELA NESOUHLASÍM</c:v>
                </c:pt>
                <c:pt idx="4">
                  <c:v>NECHCI ODPOVÍDAT</c:v>
                </c:pt>
              </c:strCache>
            </c:strRef>
          </c:cat>
          <c:val>
            <c:numRef>
              <c:f>dotazník!$B$6:$F$6</c:f>
              <c:numCache>
                <c:formatCode>General</c:formatCode>
                <c:ptCount val="5"/>
                <c:pt idx="0">
                  <c:v>47</c:v>
                </c:pt>
                <c:pt idx="1">
                  <c:v>10</c:v>
                </c:pt>
                <c:pt idx="2">
                  <c:v>5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</c:ser>
        <c:ser>
          <c:idx val="4"/>
          <c:order val="4"/>
          <c:tx>
            <c:strRef>
              <c:f>dotazník!$A$7</c:f>
              <c:strCache>
                <c:ptCount val="1"/>
                <c:pt idx="0">
                  <c:v>5. Správce objektu vždy upozorní na práce, které budou v objektu probíhat a mohou narušit pracovní prostředí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dotazník!$B$2:$F$2</c:f>
              <c:strCache>
                <c:ptCount val="5"/>
                <c:pt idx="0">
                  <c:v>ZCELA SOUHLASÍM</c:v>
                </c:pt>
                <c:pt idx="1">
                  <c:v>SPÍŠE SOUHLASÍM </c:v>
                </c:pt>
                <c:pt idx="2">
                  <c:v>SPÍŠE NESOUHLASÍM</c:v>
                </c:pt>
                <c:pt idx="3">
                  <c:v>ZCELA NESOUHLASÍM</c:v>
                </c:pt>
                <c:pt idx="4">
                  <c:v>NECHCI ODPOVÍDAT</c:v>
                </c:pt>
              </c:strCache>
            </c:strRef>
          </c:cat>
          <c:val>
            <c:numRef>
              <c:f>dotazník!$B$7:$F$7</c:f>
              <c:numCache>
                <c:formatCode>General</c:formatCode>
                <c:ptCount val="5"/>
                <c:pt idx="0">
                  <c:v>50</c:v>
                </c:pt>
                <c:pt idx="1">
                  <c:v>13</c:v>
                </c:pt>
                <c:pt idx="2">
                  <c:v>5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7528976"/>
        <c:axId val="277580120"/>
      </c:barChart>
      <c:catAx>
        <c:axId val="277528976"/>
        <c:scaling>
          <c:orientation val="minMax"/>
        </c:scaling>
        <c:delete val="0"/>
        <c:axPos val="l"/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7580120"/>
        <c:crosses val="autoZero"/>
        <c:auto val="1"/>
        <c:lblAlgn val="ctr"/>
        <c:lblOffset val="100"/>
        <c:noMultiLvlLbl val="0"/>
      </c:catAx>
      <c:valAx>
        <c:axId val="277580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752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dotazník!$A$45</c:f>
              <c:strCache>
                <c:ptCount val="1"/>
                <c:pt idx="0">
                  <c:v>A) Celková spokojenost se službami a pracovníky Správy nemovitostí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3"/>
              <c:layout>
                <c:manualLayout>
                  <c:x val="1.0924228562548962E-2"/>
                  <c:y val="0.188169346520887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7078375933272132E-2"/>
                  <c:y val="0.1136695836247633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dotazník!$B$44:$F$44</c:f>
              <c:strCache>
                <c:ptCount val="5"/>
                <c:pt idx="0">
                  <c:v>VELMI SPOKOJEN</c:v>
                </c:pt>
                <c:pt idx="1">
                  <c:v>SPÍŠE SPOKOJEN</c:v>
                </c:pt>
                <c:pt idx="2">
                  <c:v>SPOKOJEN</c:v>
                </c:pt>
                <c:pt idx="3">
                  <c:v>SPÍŠE NESPOKOJEN</c:v>
                </c:pt>
                <c:pt idx="4">
                  <c:v>ZCELA NESPOKOJEN</c:v>
                </c:pt>
              </c:strCache>
            </c:strRef>
          </c:cat>
          <c:val>
            <c:numRef>
              <c:f>dotazník!$B$45:$F$45</c:f>
              <c:numCache>
                <c:formatCode>General</c:formatCode>
                <c:ptCount val="5"/>
                <c:pt idx="0">
                  <c:v>30</c:v>
                </c:pt>
                <c:pt idx="1">
                  <c:v>17</c:v>
                </c:pt>
                <c:pt idx="2">
                  <c:v>19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57187-1F22-44C3-9EE4-E5B6C2DBD266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53709-B536-4C9C-8A76-723FBF9B2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02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53709-B536-4C9C-8A76-723FBF9B28D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798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9BAB58-9268-4E88-A97B-29B7737C9C2C}" type="datetimeFigureOut">
              <a:rPr lang="cs-CZ" smtClean="0"/>
              <a:t>15. 6. 2016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B27EC70-94B7-4716-B114-15DBD4122DF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199" y="2060848"/>
            <a:ext cx="8331601" cy="394644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Facility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management jako nástroj efektivního řízení ve </a:t>
            </a:r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vybrané 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společnosti </a:t>
            </a:r>
            <a:endParaRPr lang="cs-CZ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 Bc.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Tamara Šumpelová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 práce: Ing. Terezie Vondráčková, Ph.D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786210"/>
          </a:xfrm>
        </p:spPr>
        <p:txBody>
          <a:bodyPr>
            <a:normAutofit/>
          </a:bodyPr>
          <a:lstStyle/>
          <a:p>
            <a:r>
              <a:rPr lang="cs-CZ" sz="2000" cap="al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</a:t>
            </a:r>
            <a:r>
              <a:rPr lang="cs-CZ" sz="2000" cap="all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cap="all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cap="all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Ústav </a:t>
            </a:r>
            <a:r>
              <a:rPr lang="cs-CZ" sz="2000" cap="all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technicko-technologický</a:t>
            </a:r>
            <a:endParaRPr lang="cs-CZ" sz="2000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C:\Documents and Settings\Petr Karlíček\Dokumenty\Marketing\Prezentace\logo kopi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274638"/>
            <a:ext cx="1480497" cy="14975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9003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KPI smlouva o dodávkách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2344" t="31900" r="1674" b="28632"/>
          <a:stretch/>
        </p:blipFill>
        <p:spPr>
          <a:xfrm>
            <a:off x="611560" y="1420095"/>
            <a:ext cx="7992887" cy="452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1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Dotazníkové šetření</a:t>
            </a:r>
            <a:endParaRPr lang="cs-CZ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299113"/>
              </p:ext>
            </p:extLst>
          </p:nvPr>
        </p:nvGraphicFramePr>
        <p:xfrm>
          <a:off x="457200" y="1052736"/>
          <a:ext cx="82296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917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Dotazníkové šetření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519923"/>
              </p:ext>
            </p:extLst>
          </p:nvPr>
        </p:nvGraphicFramePr>
        <p:xfrm>
          <a:off x="457200" y="1052736"/>
          <a:ext cx="8229600" cy="495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864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dirty="0"/>
              <a:t>Zpracování popisů činností a procesů v </a:t>
            </a:r>
            <a:r>
              <a:rPr lang="cs-CZ" sz="2400" dirty="0" smtClean="0"/>
              <a:t>útvaru</a:t>
            </a:r>
          </a:p>
          <a:p>
            <a:pPr lvl="0" algn="just"/>
            <a:r>
              <a:rPr lang="cs-CZ" sz="2400" dirty="0" smtClean="0"/>
              <a:t>Zpracování </a:t>
            </a:r>
            <a:r>
              <a:rPr lang="cs-CZ" sz="2400" dirty="0"/>
              <a:t>evidenčních listů procesů </a:t>
            </a:r>
          </a:p>
          <a:p>
            <a:pPr lvl="0" algn="just"/>
            <a:r>
              <a:rPr lang="cs-CZ" sz="2400" dirty="0"/>
              <a:t>Zpracování diagramů procesů</a:t>
            </a:r>
          </a:p>
          <a:p>
            <a:pPr lvl="0" algn="just"/>
            <a:r>
              <a:rPr lang="cs-CZ" sz="2400" dirty="0"/>
              <a:t>Navržení KPI pro jednotlivé procesy</a:t>
            </a:r>
          </a:p>
          <a:p>
            <a:pPr lvl="0" algn="just"/>
            <a:r>
              <a:rPr lang="cs-CZ" sz="2400" dirty="0"/>
              <a:t>Provádění dotazníkových anket na téma kvality v útvaru, zaměřené na jednotlivé oblasti nebo na jednotlivé procesy</a:t>
            </a:r>
          </a:p>
          <a:p>
            <a:pPr lvl="0" algn="just"/>
            <a:r>
              <a:rPr lang="cs-CZ" sz="2400" dirty="0"/>
              <a:t>Zavedení telefonického dispečinku pro </a:t>
            </a:r>
            <a:r>
              <a:rPr lang="cs-CZ" sz="2400" dirty="0" smtClean="0"/>
              <a:t>hlášení </a:t>
            </a:r>
            <a:r>
              <a:rPr lang="cs-CZ" sz="2400" dirty="0"/>
              <a:t>poruch či závad, případně pohotovostní služby</a:t>
            </a:r>
          </a:p>
          <a:p>
            <a:pPr lvl="0" algn="just"/>
            <a:r>
              <a:rPr lang="cs-CZ" sz="2400" dirty="0"/>
              <a:t>Zavedení funkce Energetik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Doporučení na provedení změn</a:t>
            </a:r>
            <a:endParaRPr lang="cs-CZ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8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481328"/>
            <a:ext cx="8435280" cy="4525963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Úpravy SW aplikací o nové komponenty:</a:t>
            </a:r>
          </a:p>
          <a:p>
            <a:pPr marL="109728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Aplikace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Help-desk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hodnocení spokojenosti uživatelů s interním službami</a:t>
            </a: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Aplikace Pasportizace </a:t>
            </a:r>
          </a:p>
          <a:p>
            <a:pPr marL="109728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- zavedení sledování běžných oprav a údržby </a:t>
            </a:r>
          </a:p>
          <a:p>
            <a:pPr marL="109728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- využití dat pro optimalizaci ploch </a:t>
            </a:r>
          </a:p>
          <a:p>
            <a:pPr marL="109728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- sledování využití majetku, podklady pro pronájem,  </a:t>
            </a:r>
          </a:p>
          <a:p>
            <a:pPr marL="109728" indent="0"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prodej</a:t>
            </a:r>
          </a:p>
          <a:p>
            <a:pPr marL="109728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Další návrhy a doporučení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8238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Cíl práce byl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splněn</a:t>
            </a:r>
          </a:p>
          <a:p>
            <a:pPr lvl="0"/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Přínos – návod na zavedení popisů činností evidenčních listů, diagramů a KPI</a:t>
            </a:r>
          </a:p>
          <a:p>
            <a:pPr lvl="0"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Přínos – sledování kvality poskytovaných produktů</a:t>
            </a:r>
          </a:p>
          <a:p>
            <a:pPr lvl="0"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Přínos – návrh na vytvoření nové funkce – již zavedeno do praxe – od května 2016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Přínos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návrh na změny v používaných aplikacích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66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48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70379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by se mohlo navrhované řešení rozšířit i do dalších společností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09728" indent="0" algn="just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 by mohlo vypadat alternativní řešení v případě, že by zde navržené nebylo z jakýchkoliv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důvodů použitelné /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akcepotvatelné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cs-CZ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Otázky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vedoucího diplomové </a:t>
            </a:r>
            <a:r>
              <a:rPr lang="cs-CZ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02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Můžete nám vysvětlit, jak funguje systém PDCA a jak by měl klient kontrolovat jeho zajišťování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09728" indent="0" algn="just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Popište podrobněji, jak byste vedoucím pracovníkům E.ON doporučila zapracovat závěry vaší dotazníkové studie do konkrétních opatření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 algn="just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Jakou formou byste doporučila spolupráci mezi FM úsekem a úsekem nákupu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Purchasingu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cs-CZ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Otázky oponenta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diplomové </a:t>
            </a:r>
            <a:r>
              <a:rPr lang="cs-CZ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2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95736" y="2849938"/>
            <a:ext cx="540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Děkuji </a:t>
            </a: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pozornost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28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370379"/>
          </a:xfrm>
        </p:spPr>
        <p:txBody>
          <a:bodyPr/>
          <a:lstStyle/>
          <a:p>
            <a:pPr lvl="0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FM jako poměrně nový a rozvíjející se obor</a:t>
            </a:r>
          </a:p>
          <a:p>
            <a:pPr lvl="0"/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Důležitost podpůrných procesů ve společnostech</a:t>
            </a:r>
          </a:p>
          <a:p>
            <a:pPr marL="109728" lv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Blízkost tématu k mé pracovní pozici a snaha o neustálé zdokonalování, vzdělávání a zlepšování práce celého útvaru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68152"/>
          </a:xfrm>
        </p:spPr>
        <p:txBody>
          <a:bodyPr>
            <a:normAutofit/>
          </a:bodyPr>
          <a:lstStyle/>
          <a:p>
            <a:r>
              <a:rPr lang="cs-CZ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cs-CZ" sz="2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2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2592288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ávrh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implementace hodnocení kvality FM procesů s ohledem na měnící se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legislativu 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normy, zejména pak na evropskou normu ČSN EN 15221 -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Facility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71600" y="548680"/>
            <a:ext cx="7715200" cy="1512168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8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Implementace hodnocení kvality procesů s ohledem na evropskou normu ČSN EN 15221 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Klasifikace produktů – popis, vytvoření evidenčních listů, diagramů, navržení KPI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Dotazníkové šetření na hodnocení kvality 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Navržení změn v SW aplikacích </a:t>
            </a: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Navržení nové pracovní pozice v útvaru FM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75240" cy="1368152"/>
          </a:xfrm>
        </p:spPr>
        <p:txBody>
          <a:bodyPr>
            <a:normAutofit/>
          </a:bodyPr>
          <a:lstStyle/>
          <a:p>
            <a:r>
              <a:rPr lang="cs-CZ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ýzkumné problémy</a:t>
            </a:r>
            <a:endParaRPr lang="cs-CZ" sz="2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16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Teoretické informace z odborné literatury, zákonů a norem, zejména evropské normy pro FM ČSN EN 15221</a:t>
            </a:r>
          </a:p>
          <a:p>
            <a:pPr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mplementace teoretických znalostí na konkrétní útvar FM</a:t>
            </a:r>
          </a:p>
          <a:p>
            <a:pPr marL="109728" indent="0" algn="just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Sběr 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</a:p>
          <a:p>
            <a:pPr lvl="0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dostupných dokumentů a SW programů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Rozhovory se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zaměstnanci, dodavateli, dotazníkové šetření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Vlastní zkušenosti a praxe, pozorování a sledování postupů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Zpracování 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</a:p>
          <a:p>
            <a:pPr lvl="0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indukce a dedukce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Tabulky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grafy </a:t>
            </a:r>
          </a:p>
          <a:p>
            <a:pPr marL="109728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  <a:endParaRPr lang="cs-CZ" sz="2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8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1661" y="1484784"/>
            <a:ext cx="8229600" cy="4464496"/>
          </a:xfrm>
        </p:spPr>
        <p:txBody>
          <a:bodyPr>
            <a:normAutofit fontScale="85000" lnSpcReduction="10000"/>
          </a:bodyPr>
          <a:lstStyle/>
          <a:p>
            <a:pPr algn="just">
              <a:buFontTx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bor rozsáhlý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nový, stále se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vyvíjející </a:t>
            </a:r>
          </a:p>
          <a:p>
            <a:pPr algn="just">
              <a:buFontTx/>
              <a:buChar char="-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Hlavním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znakem je soulad mezi prostředím, procesy 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lidmi, za předpokladu optimalizace nákladů</a:t>
            </a:r>
          </a:p>
          <a:p>
            <a:pPr marL="109728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ení pouhou správou nemovitostí a majetku</a:t>
            </a:r>
          </a:p>
          <a:p>
            <a:pPr marL="109728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Neprodukuje přidanou hodnotu hlavního produktu, ale nabízí podpůrné činnosti, které výrazně ovlivňují hlavní procesy. </a:t>
            </a:r>
          </a:p>
          <a:p>
            <a:pPr algn="just">
              <a:buFontTx/>
              <a:buChar char="-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využíván od 50. let minulého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století</a:t>
            </a:r>
          </a:p>
          <a:p>
            <a:pPr algn="just">
              <a:buFontTx/>
              <a:buChar char="-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70. letech založen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Facility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Management Institut v Michiganu, dnešní podoba je Mezinárodní Asociace FM – IFMA – 18 tisíc členů v 67 zemích světa</a:t>
            </a:r>
          </a:p>
          <a:p>
            <a:pPr marL="109728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 roku 2000 pobočka mezinárodní asociace FM i v Česku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8958"/>
          </a:xfrm>
        </p:spPr>
        <p:txBody>
          <a:bodyPr>
            <a:normAutofit/>
          </a:bodyPr>
          <a:lstStyle/>
          <a:p>
            <a:r>
              <a:rPr lang="cs-CZ" sz="32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Facility</a:t>
            </a:r>
            <a:r>
              <a:rPr lang="cs-CZ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management</a:t>
            </a:r>
            <a:endParaRPr lang="cs-CZ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2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6367" y="1268760"/>
            <a:ext cx="8322097" cy="508560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E.ON je jednou z největších světových soukromých energetických skupin.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58 tisíc zaměstnanců v různých částech světa (Evropa, Rusko, </a:t>
            </a:r>
          </a:p>
          <a:p>
            <a:pPr marL="109728" indent="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Severní Amerika,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Brazilie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Turecko)</a:t>
            </a:r>
          </a:p>
          <a:p>
            <a:pPr marL="109728" indent="0" algn="just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ČR od roku 2004 – 220 tis. zákazníků – 2400 zaměstnanců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Elektrická energie (19% trhu) a zemní plyn (7,5% trhu) </a:t>
            </a:r>
          </a:p>
          <a:p>
            <a:pPr marL="109728" indent="0" algn="just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portfoliu FM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zhruba 100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areálů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Tj. cca 260 budov, 550 pozemků a 700 ks ostatního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majetku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Ploše, kterou útvar spravuje, představuje cca 16,5 milionu m2 zastavených i nezastavěných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ploch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pracovníků – 57 kmenových+43 agenturních</a:t>
            </a:r>
          </a:p>
          <a:p>
            <a:endParaRPr lang="cs-CZ" sz="2000" dirty="0"/>
          </a:p>
          <a:p>
            <a:pPr marL="109728" indent="0" algn="just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1" cy="792088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Koncern E.ON ve světě a v České republice</a:t>
            </a:r>
            <a:endParaRPr lang="cs-CZ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81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Evidenční list procesu </a:t>
            </a:r>
            <a:r>
              <a:rPr lang="cs-CZ" sz="3200" dirty="0">
                <a:effectLst/>
              </a:rPr>
              <a:t>„</a:t>
            </a:r>
            <a:r>
              <a:rPr lang="cs-CZ" sz="3200" dirty="0" err="1">
                <a:effectLst/>
              </a:rPr>
              <a:t>Aministrativní</a:t>
            </a:r>
            <a:r>
              <a:rPr lang="cs-CZ" sz="3200" dirty="0">
                <a:effectLst/>
              </a:rPr>
              <a:t> správa“</a:t>
            </a:r>
            <a:endParaRPr lang="cs-CZ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63158" t="30556" r="1754" b="18067"/>
          <a:stretch/>
        </p:blipFill>
        <p:spPr>
          <a:xfrm>
            <a:off x="755576" y="1052736"/>
            <a:ext cx="7848872" cy="5544616"/>
          </a:xfrm>
          <a:prstGeom prst="rect">
            <a:avLst/>
          </a:prstGeom>
        </p:spPr>
      </p:pic>
      <p:pic>
        <p:nvPicPr>
          <p:cNvPr id="1025" name="obrázek 1" descr="EON_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5200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ON_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5200" cy="27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53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Diagram </a:t>
            </a:r>
            <a:r>
              <a:rPr lang="cs-CZ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procesu </a:t>
            </a:r>
            <a:r>
              <a:rPr lang="cs-CZ" sz="3200" dirty="0">
                <a:effectLst/>
              </a:rPr>
              <a:t>„</a:t>
            </a:r>
            <a:r>
              <a:rPr lang="cs-CZ" sz="3200" dirty="0" err="1">
                <a:effectLst/>
              </a:rPr>
              <a:t>Aministrativní</a:t>
            </a:r>
            <a:r>
              <a:rPr lang="cs-CZ" sz="3200" dirty="0">
                <a:effectLst/>
              </a:rPr>
              <a:t> správa“</a:t>
            </a:r>
            <a:r>
              <a:rPr lang="cs-CZ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/>
          <a:srcRect l="4877" t="29805" r="47873" b="42282"/>
          <a:stretch/>
        </p:blipFill>
        <p:spPr bwMode="auto">
          <a:xfrm>
            <a:off x="457200" y="1844824"/>
            <a:ext cx="8229600" cy="32666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6256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443</TotalTime>
  <Words>650</Words>
  <Application>Microsoft Office PowerPoint</Application>
  <PresentationFormat>Předvádění na obrazovce (4:3)</PresentationFormat>
  <Paragraphs>111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Vysoká škola technická a ekonomická  Ústav technicko-technologický</vt:lpstr>
      <vt:lpstr>Motivace a důvody k řešení daného problému</vt:lpstr>
      <vt:lpstr>Cíl práce</vt:lpstr>
      <vt:lpstr>Výzkumné problémy</vt:lpstr>
      <vt:lpstr>Metodika práce</vt:lpstr>
      <vt:lpstr>Facility management</vt:lpstr>
      <vt:lpstr>Koncern E.ON ve světě a v České republice</vt:lpstr>
      <vt:lpstr>Evidenční list procesu „Aministrativní správa“</vt:lpstr>
      <vt:lpstr>Diagram procesu „Aministrativní správa“ </vt:lpstr>
      <vt:lpstr>KPI smlouva o dodávkách</vt:lpstr>
      <vt:lpstr>Dotazníkové šetření</vt:lpstr>
      <vt:lpstr>Dotazníkové šetření</vt:lpstr>
      <vt:lpstr>Doporučení na provedení změn</vt:lpstr>
      <vt:lpstr>Další návrhy a doporučení </vt:lpstr>
      <vt:lpstr>Závěr</vt:lpstr>
      <vt:lpstr>Otázky vedoucího diplomové práce</vt:lpstr>
      <vt:lpstr>Otázky oponenta diplomové práce</vt:lpstr>
      <vt:lpstr>Prezentace aplikace PowerPoint</vt:lpstr>
    </vt:vector>
  </TitlesOfParts>
  <Company>EON-IT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technicko-technologický</dc:title>
  <dc:creator>Tamara Šumpelová</dc:creator>
  <cp:lastModifiedBy>Šumpela Denis</cp:lastModifiedBy>
  <cp:revision>32</cp:revision>
  <dcterms:created xsi:type="dcterms:W3CDTF">2016-05-31T06:52:32Z</dcterms:created>
  <dcterms:modified xsi:type="dcterms:W3CDTF">2016-06-15T10:22:48Z</dcterms:modified>
</cp:coreProperties>
</file>