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8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353" r:id="rId4"/>
    <p:sldId id="262" r:id="rId5"/>
    <p:sldId id="320" r:id="rId6"/>
    <p:sldId id="319" r:id="rId7"/>
    <p:sldId id="321" r:id="rId8"/>
    <p:sldId id="322" r:id="rId9"/>
    <p:sldId id="323" r:id="rId10"/>
    <p:sldId id="324" r:id="rId11"/>
    <p:sldId id="325" r:id="rId12"/>
    <p:sldId id="326" r:id="rId13"/>
    <p:sldId id="328" r:id="rId14"/>
    <p:sldId id="343" r:id="rId15"/>
    <p:sldId id="327" r:id="rId16"/>
    <p:sldId id="329" r:id="rId17"/>
    <p:sldId id="344" r:id="rId18"/>
    <p:sldId id="330" r:id="rId19"/>
    <p:sldId id="345" r:id="rId20"/>
    <p:sldId id="331" r:id="rId21"/>
    <p:sldId id="332" r:id="rId22"/>
    <p:sldId id="334" r:id="rId23"/>
    <p:sldId id="337" r:id="rId24"/>
    <p:sldId id="338" r:id="rId25"/>
    <p:sldId id="346" r:id="rId26"/>
    <p:sldId id="339" r:id="rId27"/>
    <p:sldId id="340" r:id="rId28"/>
    <p:sldId id="347" r:id="rId29"/>
    <p:sldId id="341" r:id="rId30"/>
    <p:sldId id="348" r:id="rId31"/>
    <p:sldId id="349" r:id="rId32"/>
    <p:sldId id="350" r:id="rId33"/>
    <p:sldId id="352" r:id="rId34"/>
    <p:sldId id="318" r:id="rId35"/>
    <p:sldId id="354" r:id="rId3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FE62"/>
    <a:srgbClr val="EFEB3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660"/>
  </p:normalViewPr>
  <p:slideViewPr>
    <p:cSldViewPr>
      <p:cViewPr>
        <p:scale>
          <a:sx n="70" d="100"/>
          <a:sy n="70" d="100"/>
        </p:scale>
        <p:origin x="-138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2FD1F-1A21-4801-B3E4-EEECDF4ABD13}" type="datetimeFigureOut">
              <a:rPr lang="cs-CZ" smtClean="0"/>
              <a:pPr/>
              <a:t>15. 6. 2016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EF126-6793-46CF-A704-F54828A3AEE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8767C-8255-469A-BAEC-7B1912B461D0}" type="datetimeFigureOut">
              <a:rPr lang="cs-CZ" smtClean="0"/>
              <a:pPr/>
              <a:t>15. 6. 2016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B23CF-878F-4DB3-9402-0E6CB4B3FBF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755257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B23CF-878F-4DB3-9402-0E6CB4B3FBFE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B23CF-878F-4DB3-9402-0E6CB4B3FBFE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B23CF-878F-4DB3-9402-0E6CB4B3FBFE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B23CF-878F-4DB3-9402-0E6CB4B3FBFE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B23CF-878F-4DB3-9402-0E6CB4B3FBFE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B23CF-878F-4DB3-9402-0E6CB4B3FBFE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B23CF-878F-4DB3-9402-0E6CB4B3FBFE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B23CF-878F-4DB3-9402-0E6CB4B3FBFE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B23CF-878F-4DB3-9402-0E6CB4B3FBFE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B23CF-878F-4DB3-9402-0E6CB4B3FBFE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B23CF-878F-4DB3-9402-0E6CB4B3FBFE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B23CF-878F-4DB3-9402-0E6CB4B3FBFE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B23CF-878F-4DB3-9402-0E6CB4B3FBFE}" type="slidenum">
              <a:rPr lang="cs-CZ" smtClean="0"/>
              <a:pPr/>
              <a:t>21</a:t>
            </a:fld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B23CF-878F-4DB3-9402-0E6CB4B3FBFE}" type="slidenum">
              <a:rPr lang="cs-CZ" smtClean="0"/>
              <a:pPr/>
              <a:t>22</a:t>
            </a:fld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B23CF-878F-4DB3-9402-0E6CB4B3FBFE}" type="slidenum">
              <a:rPr lang="cs-CZ" smtClean="0"/>
              <a:pPr/>
              <a:t>23</a:t>
            </a:fld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B23CF-878F-4DB3-9402-0E6CB4B3FBFE}" type="slidenum">
              <a:rPr lang="cs-CZ" smtClean="0"/>
              <a:pPr/>
              <a:t>24</a:t>
            </a:fld>
            <a:endParaRPr 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B23CF-878F-4DB3-9402-0E6CB4B3FBFE}" type="slidenum">
              <a:rPr lang="cs-CZ" smtClean="0"/>
              <a:pPr/>
              <a:t>25</a:t>
            </a:fld>
            <a:endParaRPr 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B23CF-878F-4DB3-9402-0E6CB4B3FBFE}" type="slidenum">
              <a:rPr lang="cs-CZ" smtClean="0"/>
              <a:pPr/>
              <a:t>26</a:t>
            </a:fld>
            <a:endParaRPr 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B23CF-878F-4DB3-9402-0E6CB4B3FBFE}" type="slidenum">
              <a:rPr lang="cs-CZ" smtClean="0"/>
              <a:pPr/>
              <a:t>27</a:t>
            </a:fld>
            <a:endParaRPr 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B23CF-878F-4DB3-9402-0E6CB4B3FBFE}" type="slidenum">
              <a:rPr lang="cs-CZ" smtClean="0"/>
              <a:pPr/>
              <a:t>28</a:t>
            </a:fld>
            <a:endParaRPr 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B23CF-878F-4DB3-9402-0E6CB4B3FBFE}" type="slidenum">
              <a:rPr lang="cs-CZ" smtClean="0"/>
              <a:pPr/>
              <a:t>29</a:t>
            </a:fld>
            <a:endParaRPr 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B23CF-878F-4DB3-9402-0E6CB4B3FBFE}" type="slidenum">
              <a:rPr lang="cs-CZ" smtClean="0"/>
              <a:pPr/>
              <a:t>30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B23CF-878F-4DB3-9402-0E6CB4B3FBFE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B23CF-878F-4DB3-9402-0E6CB4B3FBFE}" type="slidenum">
              <a:rPr lang="cs-CZ" smtClean="0"/>
              <a:pPr/>
              <a:t>31</a:t>
            </a:fld>
            <a:endParaRPr 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B23CF-878F-4DB3-9402-0E6CB4B3FBFE}" type="slidenum">
              <a:rPr lang="cs-CZ" smtClean="0"/>
              <a:pPr/>
              <a:t>32</a:t>
            </a:fld>
            <a:endParaRPr 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B23CF-878F-4DB3-9402-0E6CB4B3FBFE}" type="slidenum">
              <a:rPr lang="cs-CZ" smtClean="0"/>
              <a:pPr/>
              <a:t>33</a:t>
            </a:fld>
            <a:endParaRPr lang="cs-CZ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B23CF-878F-4DB3-9402-0E6CB4B3FBFE}" type="slidenum">
              <a:rPr lang="cs-CZ" smtClean="0"/>
              <a:pPr/>
              <a:t>35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B23CF-878F-4DB3-9402-0E6CB4B3FBFE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B23CF-878F-4DB3-9402-0E6CB4B3FBFE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B23CF-878F-4DB3-9402-0E6CB4B3FBFE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B23CF-878F-4DB3-9402-0E6CB4B3FBFE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B23CF-878F-4DB3-9402-0E6CB4B3FBFE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B23CF-878F-4DB3-9402-0E6CB4B3FBFE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CB6A1-2187-4F59-99AA-B819C2CDFD6E}" type="datetimeFigureOut">
              <a:rPr lang="cs-CZ" smtClean="0"/>
              <a:pPr/>
              <a:t>15. 6. 2016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6357-2C6B-4127-88C2-84235FC2FB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CB6A1-2187-4F59-99AA-B819C2CDFD6E}" type="datetimeFigureOut">
              <a:rPr lang="cs-CZ" smtClean="0"/>
              <a:pPr/>
              <a:t>15. 6. 2016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6357-2C6B-4127-88C2-84235FC2FB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CB6A1-2187-4F59-99AA-B819C2CDFD6E}" type="datetimeFigureOut">
              <a:rPr lang="cs-CZ" smtClean="0"/>
              <a:pPr/>
              <a:t>15. 6. 2016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6357-2C6B-4127-88C2-84235FC2FB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CB6A1-2187-4F59-99AA-B819C2CDFD6E}" type="datetimeFigureOut">
              <a:rPr lang="cs-CZ" smtClean="0"/>
              <a:pPr/>
              <a:t>15. 6. 2016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6357-2C6B-4127-88C2-84235FC2FB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CB6A1-2187-4F59-99AA-B819C2CDFD6E}" type="datetimeFigureOut">
              <a:rPr lang="cs-CZ" smtClean="0"/>
              <a:pPr/>
              <a:t>15. 6. 2016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6357-2C6B-4127-88C2-84235FC2FB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CB6A1-2187-4F59-99AA-B819C2CDFD6E}" type="datetimeFigureOut">
              <a:rPr lang="cs-CZ" smtClean="0"/>
              <a:pPr/>
              <a:t>15. 6. 2016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6357-2C6B-4127-88C2-84235FC2FB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CB6A1-2187-4F59-99AA-B819C2CDFD6E}" type="datetimeFigureOut">
              <a:rPr lang="cs-CZ" smtClean="0"/>
              <a:pPr/>
              <a:t>15. 6. 2016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6357-2C6B-4127-88C2-84235FC2FB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CB6A1-2187-4F59-99AA-B819C2CDFD6E}" type="datetimeFigureOut">
              <a:rPr lang="cs-CZ" smtClean="0"/>
              <a:pPr/>
              <a:t>15. 6. 2016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6357-2C6B-4127-88C2-84235FC2FB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CB6A1-2187-4F59-99AA-B819C2CDFD6E}" type="datetimeFigureOut">
              <a:rPr lang="cs-CZ" smtClean="0"/>
              <a:pPr/>
              <a:t>15. 6. 2016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6357-2C6B-4127-88C2-84235FC2FB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CB6A1-2187-4F59-99AA-B819C2CDFD6E}" type="datetimeFigureOut">
              <a:rPr lang="cs-CZ" smtClean="0"/>
              <a:pPr/>
              <a:t>15. 6. 2016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6357-2C6B-4127-88C2-84235FC2FB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CB6A1-2187-4F59-99AA-B819C2CDFD6E}" type="datetimeFigureOut">
              <a:rPr lang="cs-CZ" smtClean="0"/>
              <a:pPr/>
              <a:t>15. 6. 2016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B6357-2C6B-4127-88C2-84235FC2FB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CB6A1-2187-4F59-99AA-B819C2CDFD6E}" type="datetimeFigureOut">
              <a:rPr lang="cs-CZ" smtClean="0"/>
              <a:pPr/>
              <a:t>15. 6. 2016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B6357-2C6B-4127-88C2-84235FC2FBD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NUL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7772400" cy="2160240"/>
          </a:xfrm>
        </p:spPr>
        <p:txBody>
          <a:bodyPr>
            <a:noAutofit/>
          </a:bodyPr>
          <a:lstStyle/>
          <a:p>
            <a:r>
              <a:rPr lang="cs-CZ" sz="5400" b="1" dirty="0"/>
              <a:t>Aplikace facility managementu na domácí správu nemovitosti</a:t>
            </a:r>
            <a:endParaRPr lang="cs-CZ" sz="5400" dirty="0"/>
          </a:p>
        </p:txBody>
      </p:sp>
      <p:pic>
        <p:nvPicPr>
          <p:cNvPr id="4" name="Obrázek 1" descr="logo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76256" y="4734272"/>
            <a:ext cx="1944216" cy="179107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95722" y="5229200"/>
            <a:ext cx="571643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cs-CZ" sz="2000" b="1" dirty="0" smtClean="0"/>
              <a:t>Autor práce: 	Bc. Daniela Štroufová</a:t>
            </a:r>
          </a:p>
          <a:p>
            <a:pPr>
              <a:lnSpc>
                <a:spcPts val="3000"/>
              </a:lnSpc>
            </a:pPr>
            <a:r>
              <a:rPr lang="cs-CZ" sz="2000" b="1" dirty="0"/>
              <a:t>Vedoucí práce: 	Ing. Terezie Vondráčková, Ph.D.</a:t>
            </a:r>
            <a:endParaRPr lang="cs-CZ" sz="2000" b="1" dirty="0" smtClean="0"/>
          </a:p>
          <a:p>
            <a:pPr>
              <a:lnSpc>
                <a:spcPts val="3000"/>
              </a:lnSpc>
            </a:pPr>
            <a:r>
              <a:rPr lang="cs-CZ" sz="2000" b="1" dirty="0" smtClean="0"/>
              <a:t>České Budějovice, Červen 2016</a:t>
            </a:r>
            <a:endParaRPr lang="cs-CZ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latin typeface="+mj-lt"/>
              </a:rPr>
              <a:t>Vlastní návrh řešení</a:t>
            </a:r>
            <a:endParaRPr lang="cs-CZ" sz="3600" dirty="0">
              <a:latin typeface="+mj-lt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47540" y="980728"/>
            <a:ext cx="8064896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800" dirty="0" smtClean="0"/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cs-CZ" sz="2800" dirty="0" smtClean="0"/>
              <a:t> celková správa dat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cs-CZ" sz="2800" dirty="0" smtClean="0"/>
              <a:t> přehledně uspořádané informací o spotřebě energií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cs-CZ" sz="2800" dirty="0" smtClean="0"/>
              <a:t> evidence majetku a prostorového využití (například pro případ pronajímání, prodeje)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cs-CZ" sz="2800" dirty="0" smtClean="0"/>
              <a:t> plánování, evidence a řízení údržby, oprav a rekonstrukcí</a:t>
            </a:r>
          </a:p>
          <a:p>
            <a:pPr>
              <a:lnSpc>
                <a:spcPct val="150000"/>
              </a:lnSpc>
            </a:pP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01406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latin typeface="+mj-lt"/>
              </a:rPr>
              <a:t>Vlastní návrh řešení</a:t>
            </a:r>
            <a:endParaRPr lang="cs-CZ" sz="3600" dirty="0">
              <a:latin typeface="+mj-lt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51520" y="818897"/>
            <a:ext cx="871296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Jednotlivé části programu</a:t>
            </a:r>
          </a:p>
          <a:p>
            <a:pPr marL="571500" lvl="0" indent="-571500" algn="just">
              <a:spcBef>
                <a:spcPts val="1200"/>
              </a:spcBef>
              <a:spcAft>
                <a:spcPts val="1200"/>
              </a:spcAft>
              <a:buFont typeface="+mj-lt"/>
              <a:buAutoNum type="romanUcPeriod"/>
            </a:pPr>
            <a:r>
              <a:rPr lang="cs-CZ" sz="2800" u="sng" dirty="0" smtClean="0">
                <a:ea typeface="Calibri"/>
              </a:rPr>
              <a:t>všeobecná </a:t>
            </a:r>
            <a:r>
              <a:rPr lang="cs-CZ" sz="2800" u="sng" dirty="0">
                <a:ea typeface="Calibri"/>
              </a:rPr>
              <a:t>data o </a:t>
            </a:r>
            <a:r>
              <a:rPr lang="cs-CZ" sz="2800" u="sng" dirty="0" smtClean="0">
                <a:ea typeface="Calibri"/>
              </a:rPr>
              <a:t>nemovitosti</a:t>
            </a:r>
            <a:endParaRPr lang="cs-CZ" sz="2800" u="sng" dirty="0">
              <a:ea typeface="Calibri"/>
            </a:endParaRPr>
          </a:p>
          <a:p>
            <a:pPr marL="571500" lvl="0" indent="-571500" algn="just">
              <a:spcBef>
                <a:spcPts val="1200"/>
              </a:spcBef>
              <a:spcAft>
                <a:spcPts val="1200"/>
              </a:spcAft>
              <a:buFont typeface="+mj-lt"/>
              <a:buAutoNum type="romanUcPeriod"/>
            </a:pPr>
            <a:r>
              <a:rPr lang="cs-CZ" sz="2800" u="sng" dirty="0">
                <a:ea typeface="Calibri"/>
              </a:rPr>
              <a:t>informace </a:t>
            </a:r>
            <a:r>
              <a:rPr lang="cs-CZ" sz="2800" u="sng" dirty="0" smtClean="0">
                <a:ea typeface="Calibri"/>
              </a:rPr>
              <a:t>o napojení </a:t>
            </a:r>
            <a:r>
              <a:rPr lang="cs-CZ" sz="2800" u="sng" dirty="0">
                <a:ea typeface="Calibri"/>
              </a:rPr>
              <a:t>na sítě technické infrastruktury</a:t>
            </a:r>
          </a:p>
          <a:p>
            <a:pPr marL="571500" lvl="0" indent="-571500" algn="just">
              <a:spcBef>
                <a:spcPts val="1200"/>
              </a:spcBef>
              <a:spcAft>
                <a:spcPts val="1200"/>
              </a:spcAft>
              <a:buFont typeface="+mj-lt"/>
              <a:buAutoNum type="romanUcPeriod"/>
            </a:pPr>
            <a:r>
              <a:rPr lang="cs-CZ" sz="2800" u="sng" dirty="0">
                <a:ea typeface="Calibri"/>
              </a:rPr>
              <a:t>data týkající se prováděných revizí</a:t>
            </a:r>
          </a:p>
          <a:p>
            <a:pPr marL="571500" lvl="0" indent="-571500" algn="just">
              <a:spcBef>
                <a:spcPts val="1200"/>
              </a:spcBef>
              <a:spcAft>
                <a:spcPts val="1200"/>
              </a:spcAft>
              <a:buFont typeface="+mj-lt"/>
              <a:buAutoNum type="romanUcPeriod"/>
            </a:pPr>
            <a:r>
              <a:rPr lang="cs-CZ" sz="2800" u="sng" dirty="0">
                <a:ea typeface="Calibri"/>
              </a:rPr>
              <a:t>část týkající se spotřeby energií </a:t>
            </a:r>
            <a:r>
              <a:rPr lang="cs-CZ" sz="2800" dirty="0">
                <a:ea typeface="Calibri"/>
              </a:rPr>
              <a:t>- elektřina, voda, plyn</a:t>
            </a:r>
          </a:p>
          <a:p>
            <a:pPr marL="571500" lvl="0" indent="-571500" algn="just">
              <a:spcBef>
                <a:spcPts val="1200"/>
              </a:spcBef>
              <a:spcAft>
                <a:spcPts val="1200"/>
              </a:spcAft>
              <a:buFont typeface="+mj-lt"/>
              <a:buAutoNum type="romanUcPeriod"/>
            </a:pPr>
            <a:r>
              <a:rPr lang="cs-CZ" sz="2800" u="sng" dirty="0" smtClean="0">
                <a:ea typeface="Calibri"/>
              </a:rPr>
              <a:t>závady, opravy a rekonstrukce</a:t>
            </a:r>
            <a:endParaRPr lang="cs-CZ" sz="2800" u="sng" dirty="0">
              <a:ea typeface="Calibri"/>
            </a:endParaRPr>
          </a:p>
          <a:p>
            <a:pPr marL="571500" lvl="0" indent="-571500" algn="just">
              <a:spcBef>
                <a:spcPts val="1200"/>
              </a:spcBef>
              <a:spcAft>
                <a:spcPts val="1200"/>
              </a:spcAft>
              <a:buFont typeface="+mj-lt"/>
              <a:buAutoNum type="romanUcPeriod"/>
            </a:pPr>
            <a:r>
              <a:rPr lang="cs-CZ" sz="2800" u="sng" dirty="0" smtClean="0">
                <a:ea typeface="Calibri"/>
              </a:rPr>
              <a:t>související </a:t>
            </a:r>
            <a:r>
              <a:rPr lang="cs-CZ" sz="2800" u="sng" dirty="0">
                <a:ea typeface="Calibri"/>
              </a:rPr>
              <a:t>dokumenty </a:t>
            </a:r>
            <a:r>
              <a:rPr lang="cs-CZ" sz="2800" dirty="0">
                <a:ea typeface="Calibri"/>
              </a:rPr>
              <a:t>- záruční listy, pojistky, poplatky, atd</a:t>
            </a:r>
            <a:r>
              <a:rPr lang="cs-CZ" sz="2800" dirty="0" smtClean="0">
                <a:ea typeface="Calibri"/>
              </a:rPr>
              <a:t>.</a:t>
            </a:r>
            <a:endParaRPr lang="cs-CZ" sz="2800" dirty="0">
              <a:ea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079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latin typeface="+mj-lt"/>
              </a:rPr>
              <a:t>I. VŠEOBECNÁ DATA O NEMOVITOSTI</a:t>
            </a:r>
            <a:endParaRPr lang="cs-CZ" sz="3600" dirty="0">
              <a:latin typeface="+mj-lt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67544" y="836712"/>
            <a:ext cx="820891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800" dirty="0" smtClean="0"/>
              <a:t>typ nemovitosti 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800" dirty="0" smtClean="0"/>
              <a:t>adresa</a:t>
            </a:r>
            <a:r>
              <a:rPr lang="cs-CZ" sz="2800" dirty="0"/>
              <a:t>, informace z katastru nemovitostí </a:t>
            </a:r>
            <a:r>
              <a:rPr lang="cs-CZ" sz="2800" dirty="0" smtClean="0"/>
              <a:t>(odkaz </a:t>
            </a:r>
            <a:r>
              <a:rPr lang="cs-CZ" sz="2800" dirty="0"/>
              <a:t>na webové stránky katastru s nejaktuálnějšími informacemi</a:t>
            </a:r>
            <a:r>
              <a:rPr lang="cs-CZ" sz="2800" dirty="0" smtClean="0"/>
              <a:t>)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800" dirty="0" smtClean="0"/>
              <a:t>informace </a:t>
            </a:r>
            <a:r>
              <a:rPr lang="cs-CZ" sz="2800" dirty="0"/>
              <a:t>o </a:t>
            </a:r>
            <a:r>
              <a:rPr lang="cs-CZ" sz="2800" dirty="0" smtClean="0"/>
              <a:t>majitelích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800" dirty="0" smtClean="0"/>
              <a:t>napojení </a:t>
            </a:r>
            <a:r>
              <a:rPr lang="cs-CZ" sz="2800" dirty="0"/>
              <a:t>na inženýrské </a:t>
            </a:r>
            <a:r>
              <a:rPr lang="cs-CZ" sz="2800" dirty="0" smtClean="0"/>
              <a:t>sítě 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800" dirty="0" smtClean="0"/>
              <a:t>fotodokumentace </a:t>
            </a:r>
            <a:r>
              <a:rPr lang="cs-CZ" sz="2800" dirty="0"/>
              <a:t>nemovitosti a soupis zařízení a </a:t>
            </a:r>
            <a:r>
              <a:rPr lang="cs-CZ" sz="2800" dirty="0" smtClean="0"/>
              <a:t>vybavení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800" dirty="0"/>
              <a:t>j</a:t>
            </a:r>
            <a:r>
              <a:rPr lang="cs-CZ" sz="2800" dirty="0" smtClean="0"/>
              <a:t>edná </a:t>
            </a:r>
            <a:r>
              <a:rPr lang="cs-CZ" sz="2800" dirty="0"/>
              <a:t>se o úvodní listy celého programu a jsou zde ty nejzákladnější </a:t>
            </a:r>
            <a:r>
              <a:rPr lang="cs-CZ" sz="2800" dirty="0" smtClean="0"/>
              <a:t>informace</a:t>
            </a:r>
            <a:endParaRPr lang="cs-CZ" sz="2800" dirty="0"/>
          </a:p>
        </p:txBody>
      </p:sp>
    </p:spTree>
    <p:extLst>
      <p:ext uri="{BB962C8B-B14F-4D97-AF65-F5344CB8AC3E}">
        <p14:creationId xmlns="" xmlns:p14="http://schemas.microsoft.com/office/powerpoint/2010/main" val="164595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latin typeface="+mj-lt"/>
              </a:rPr>
              <a:t>Úvodní list programu</a:t>
            </a:r>
            <a:endParaRPr lang="cs-CZ" sz="3600" dirty="0">
              <a:latin typeface="+mj-lt"/>
            </a:endParaRPr>
          </a:p>
        </p:txBody>
      </p:sp>
      <p:pic>
        <p:nvPicPr>
          <p:cNvPr id="5" name="Obrázek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624" r="12820"/>
          <a:stretch/>
        </p:blipFill>
        <p:spPr bwMode="auto">
          <a:xfrm>
            <a:off x="612000" y="1124744"/>
            <a:ext cx="7920000" cy="51119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335735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latin typeface="+mj-lt"/>
              </a:rPr>
              <a:t>Všeobecná data o nemovitosti</a:t>
            </a:r>
            <a:endParaRPr lang="cs-CZ" sz="3600" dirty="0">
              <a:latin typeface="+mj-lt"/>
            </a:endParaRPr>
          </a:p>
        </p:txBody>
      </p:sp>
      <p:pic>
        <p:nvPicPr>
          <p:cNvPr id="4" name="Obrázek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610"/>
          <a:stretch/>
        </p:blipFill>
        <p:spPr bwMode="auto">
          <a:xfrm>
            <a:off x="1043608" y="1197352"/>
            <a:ext cx="7056784" cy="48239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423863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0" y="0"/>
            <a:ext cx="9144000" cy="9772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3400"/>
              </a:lnSpc>
            </a:pPr>
            <a:r>
              <a:rPr lang="pl-PL" sz="3600" dirty="0" smtClean="0">
                <a:latin typeface="+mj-lt"/>
              </a:rPr>
              <a:t>Informace </a:t>
            </a:r>
            <a:r>
              <a:rPr lang="pl-PL" sz="3600" dirty="0">
                <a:latin typeface="+mj-lt"/>
              </a:rPr>
              <a:t>o napojení na sítě technické infrastruktury</a:t>
            </a:r>
          </a:p>
        </p:txBody>
      </p:sp>
      <p:pic>
        <p:nvPicPr>
          <p:cNvPr id="5" name="Obrázek 4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36" y="1197352"/>
            <a:ext cx="7920000" cy="540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6642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latin typeface="+mj-lt"/>
              </a:rPr>
              <a:t>Fotodokumentace objektu, soupis vybavení</a:t>
            </a:r>
            <a:endParaRPr lang="pl-PL" sz="3600" dirty="0">
              <a:latin typeface="+mj-lt"/>
            </a:endParaRPr>
          </a:p>
        </p:txBody>
      </p:sp>
      <p:pic>
        <p:nvPicPr>
          <p:cNvPr id="4" name="Obrázek 3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6" y="1104544"/>
            <a:ext cx="7992888" cy="50383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5133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latin typeface="+mj-lt"/>
              </a:rPr>
              <a:t>II. INFORMACE O POSKYTOVATELÝCH ENERGIÍ</a:t>
            </a:r>
            <a:endParaRPr lang="pl-PL" sz="3600" dirty="0">
              <a:latin typeface="+mj-lt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67544" y="908720"/>
            <a:ext cx="820891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2800" dirty="0" smtClean="0"/>
              <a:t>tato </a:t>
            </a:r>
            <a:r>
              <a:rPr lang="cs-CZ" sz="2800" dirty="0"/>
              <a:t>část plynule navazuje a doplňuje předchozí obecné </a:t>
            </a:r>
            <a:r>
              <a:rPr lang="cs-CZ" sz="2800" dirty="0" smtClean="0"/>
              <a:t>informace</a:t>
            </a:r>
          </a:p>
          <a:p>
            <a:pPr marL="285750" lvl="0" indent="-2857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2800" dirty="0" smtClean="0"/>
              <a:t>konkrétní </a:t>
            </a:r>
            <a:r>
              <a:rPr lang="cs-CZ" sz="2800" dirty="0"/>
              <a:t>poskytovatelé a správci jednotlivých </a:t>
            </a:r>
            <a:r>
              <a:rPr lang="cs-CZ" sz="2800" dirty="0" smtClean="0"/>
              <a:t>sítí</a:t>
            </a:r>
          </a:p>
          <a:p>
            <a:pPr marL="285750" lvl="0" indent="-2857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2800" dirty="0" smtClean="0"/>
              <a:t>podrobnější </a:t>
            </a:r>
            <a:r>
              <a:rPr lang="cs-CZ" sz="2800" dirty="0"/>
              <a:t>informace a kontaktní údaje jako například čísla měřičů, jejich umístění </a:t>
            </a:r>
            <a:r>
              <a:rPr lang="cs-CZ" sz="2800" dirty="0" smtClean="0"/>
              <a:t>atd. </a:t>
            </a:r>
          </a:p>
          <a:p>
            <a:pPr marL="285750" lvl="0" indent="-2857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2800" dirty="0"/>
              <a:t>j</a:t>
            </a:r>
            <a:r>
              <a:rPr lang="cs-CZ" sz="2800" dirty="0" smtClean="0"/>
              <a:t>ednotliví </a:t>
            </a:r>
            <a:r>
              <a:rPr lang="cs-CZ" sz="2800" dirty="0"/>
              <a:t>správci mohou být vloženi z připravené </a:t>
            </a:r>
            <a:r>
              <a:rPr lang="cs-CZ" sz="2800" dirty="0" smtClean="0"/>
              <a:t>databáze a </a:t>
            </a:r>
            <a:r>
              <a:rPr lang="cs-CZ" sz="2800" dirty="0"/>
              <a:t>potřebné informace jsou poté ihned programem </a:t>
            </a:r>
            <a:r>
              <a:rPr lang="cs-CZ" sz="2800" dirty="0" smtClean="0"/>
              <a:t>vyplněny  </a:t>
            </a: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43931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3200" dirty="0"/>
              <a:t>Informace o </a:t>
            </a:r>
            <a:r>
              <a:rPr lang="pl-PL" sz="3200" dirty="0" smtClean="0"/>
              <a:t>poskytovatelých energií </a:t>
            </a:r>
            <a:endParaRPr lang="pl-PL" sz="3200" dirty="0"/>
          </a:p>
        </p:txBody>
      </p:sp>
      <p:pic>
        <p:nvPicPr>
          <p:cNvPr id="3" name="Obrázek 2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955"/>
          <a:stretch>
            <a:fillRect/>
          </a:stretch>
        </p:blipFill>
        <p:spPr>
          <a:xfrm>
            <a:off x="647564" y="937943"/>
            <a:ext cx="7848872" cy="50944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2493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3200" dirty="0" smtClean="0">
                <a:latin typeface="+mj-lt"/>
              </a:rPr>
              <a:t>III. REVIZE A PROHLÍDKY TECHNICKÝCH ZAŘÍZENÍ</a:t>
            </a:r>
            <a:endParaRPr lang="pl-PL" sz="3200" dirty="0">
              <a:latin typeface="+mj-lt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23528" y="825702"/>
            <a:ext cx="848895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cs-CZ" sz="2800" dirty="0" smtClean="0"/>
              <a:t> informace </a:t>
            </a:r>
            <a:r>
              <a:rPr lang="cs-CZ" sz="2800" dirty="0"/>
              <a:t>o všech potřebných revizích technických zařízení nutných u správy malé </a:t>
            </a:r>
            <a:r>
              <a:rPr lang="cs-CZ" sz="2800" dirty="0" smtClean="0"/>
              <a:t>nemovitosti</a:t>
            </a:r>
          </a:p>
          <a:p>
            <a:pPr lvl="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cs-CZ" sz="2800" dirty="0" smtClean="0"/>
              <a:t> program </a:t>
            </a:r>
            <a:r>
              <a:rPr lang="cs-CZ" sz="2800" dirty="0"/>
              <a:t>umí sám pracovat se současným datem </a:t>
            </a:r>
            <a:r>
              <a:rPr lang="cs-CZ" sz="2800" dirty="0" smtClean="0"/>
              <a:t>(Excel zobrazuje </a:t>
            </a:r>
            <a:r>
              <a:rPr lang="cs-CZ" sz="2800" dirty="0"/>
              <a:t>,,dnešní“ datum) </a:t>
            </a:r>
            <a:endParaRPr lang="cs-CZ" sz="2800" dirty="0" smtClean="0"/>
          </a:p>
          <a:p>
            <a:pPr lvl="0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cs-CZ" sz="2800" dirty="0" smtClean="0"/>
              <a:t> po </a:t>
            </a:r>
            <a:r>
              <a:rPr lang="cs-CZ" sz="2800" dirty="0"/>
              <a:t>vyplnění data poslední revize sám </a:t>
            </a:r>
            <a:r>
              <a:rPr lang="cs-CZ" sz="2800" dirty="0" smtClean="0"/>
              <a:t>určí: </a:t>
            </a:r>
          </a:p>
          <a:p>
            <a:pPr lvl="3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cs-CZ" sz="2800" dirty="0" smtClean="0"/>
              <a:t> kdy </a:t>
            </a:r>
            <a:r>
              <a:rPr lang="cs-CZ" sz="2800" dirty="0"/>
              <a:t>má být provedena </a:t>
            </a:r>
            <a:r>
              <a:rPr lang="cs-CZ" sz="2800" dirty="0" smtClean="0"/>
              <a:t>následná</a:t>
            </a:r>
          </a:p>
          <a:p>
            <a:pPr lvl="3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cs-CZ" sz="2800" dirty="0" smtClean="0"/>
              <a:t> kolik </a:t>
            </a:r>
            <a:r>
              <a:rPr lang="cs-CZ" sz="2800" dirty="0"/>
              <a:t>dní zbývá </a:t>
            </a:r>
            <a:endParaRPr lang="cs-CZ" sz="2800" dirty="0" smtClean="0"/>
          </a:p>
          <a:p>
            <a:pPr lvl="3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cs-CZ" sz="2800" dirty="0" smtClean="0"/>
              <a:t> zda je </a:t>
            </a:r>
            <a:r>
              <a:rPr lang="cs-CZ" sz="2800" dirty="0"/>
              <a:t>revize platná či </a:t>
            </a:r>
            <a:r>
              <a:rPr lang="cs-CZ" sz="2800" dirty="0" smtClean="0"/>
              <a:t>nikoliv</a:t>
            </a:r>
            <a:endParaRPr lang="cs-CZ" sz="2800" dirty="0"/>
          </a:p>
          <a:p>
            <a:endParaRPr lang="cs-CZ" sz="2800" dirty="0"/>
          </a:p>
        </p:txBody>
      </p:sp>
    </p:spTree>
    <p:extLst>
      <p:ext uri="{BB962C8B-B14F-4D97-AF65-F5344CB8AC3E}">
        <p14:creationId xmlns="" xmlns:p14="http://schemas.microsoft.com/office/powerpoint/2010/main" val="356657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467544" y="1052736"/>
            <a:ext cx="842493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cs-CZ" sz="3200" dirty="0" smtClean="0"/>
              <a:t> Aplikace technického facility managementu při správě malé nemovitosti</a:t>
            </a:r>
          </a:p>
          <a:p>
            <a:pPr lvl="0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cs-CZ" sz="3200" dirty="0" smtClean="0"/>
              <a:t> Tvorba programu, který by majiteli nemovitosti usnadnil její správu a umožnil účelně a přehledně uspořádat související informace a dokumenty.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latin typeface="+mj-lt"/>
              </a:rPr>
              <a:t>Cíl práce</a:t>
            </a:r>
            <a:endParaRPr lang="cs-CZ" sz="3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3200" dirty="0" smtClean="0">
                <a:latin typeface="+mj-lt"/>
              </a:rPr>
              <a:t>Revize a prohlídky technických zařízení</a:t>
            </a:r>
            <a:endParaRPr lang="pl-PL" sz="3200" dirty="0">
              <a:latin typeface="+mj-lt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23528" y="692696"/>
            <a:ext cx="8488956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 smtClean="0"/>
              <a:t>V PŘÍPADĚ BYTOVÉHO ČI RODINNÉHO DOMU SE REVIZE TÝKAJÍ ZEJMÉNA:</a:t>
            </a:r>
            <a:endParaRPr lang="cs-CZ" sz="2800" i="1" dirty="0"/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800" dirty="0" smtClean="0"/>
              <a:t>elektroinstalací</a:t>
            </a:r>
            <a:endParaRPr lang="cs-CZ" sz="2800" dirty="0"/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800" dirty="0" smtClean="0"/>
              <a:t>výtahů</a:t>
            </a:r>
            <a:endParaRPr lang="cs-CZ" sz="2800" dirty="0"/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800" dirty="0" smtClean="0"/>
              <a:t>plynoinstalací</a:t>
            </a:r>
            <a:endParaRPr lang="cs-CZ" sz="2800" dirty="0"/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800" dirty="0" smtClean="0"/>
              <a:t>komínové techniky </a:t>
            </a:r>
            <a:endParaRPr lang="cs-CZ" sz="2800" dirty="0"/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800" dirty="0"/>
              <a:t>televizních a rozhlasových </a:t>
            </a:r>
            <a:r>
              <a:rPr lang="cs-CZ" sz="2800" dirty="0" smtClean="0"/>
              <a:t>antén</a:t>
            </a:r>
            <a:endParaRPr lang="cs-CZ" sz="2800" dirty="0"/>
          </a:p>
          <a:p>
            <a:pPr marL="457200" lvl="0" indent="-4572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2800" dirty="0" smtClean="0"/>
              <a:t>hromosvodů</a:t>
            </a:r>
          </a:p>
          <a:p>
            <a:pPr lvl="0"/>
            <a:r>
              <a:rPr lang="cs-CZ" sz="2800" dirty="0"/>
              <a:t>Lhůty pro provádění prohlídek a revizí těchto zařízení jsou zpravidla uvedeny v příslušné normě.</a:t>
            </a:r>
          </a:p>
        </p:txBody>
      </p:sp>
    </p:spTree>
    <p:extLst>
      <p:ext uri="{BB962C8B-B14F-4D97-AF65-F5344CB8AC3E}">
        <p14:creationId xmlns="" xmlns:p14="http://schemas.microsoft.com/office/powerpoint/2010/main" val="406318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05" y="93200"/>
            <a:ext cx="3541639" cy="4117883"/>
          </a:xfrm>
          <a:prstGeom prst="rect">
            <a:avLst/>
          </a:prstGeom>
        </p:spPr>
      </p:pic>
      <p:pic>
        <p:nvPicPr>
          <p:cNvPr id="5" name="Obrázek 4" descr="Výřez obrazovky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87612"/>
            <a:ext cx="4176464" cy="4068888"/>
          </a:xfrm>
          <a:prstGeom prst="rect">
            <a:avLst/>
          </a:prstGeom>
        </p:spPr>
      </p:pic>
      <p:pic>
        <p:nvPicPr>
          <p:cNvPr id="6" name="Obrázek 5" descr="Výřez obrazovky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084" b="5668"/>
          <a:stretch/>
        </p:blipFill>
        <p:spPr>
          <a:xfrm>
            <a:off x="2267744" y="4381924"/>
            <a:ext cx="4239319" cy="23594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7319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8640"/>
            <a:ext cx="5904656" cy="4441555"/>
          </a:xfrm>
          <a:prstGeom prst="rect">
            <a:avLst/>
          </a:prstGeom>
        </p:spPr>
      </p:pic>
      <p:pic>
        <p:nvPicPr>
          <p:cNvPr id="6" name="Obrázek 5" descr="Výřez obrazovky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9" t="6115" r="1199"/>
          <a:stretch>
            <a:fillRect/>
          </a:stretch>
        </p:blipFill>
        <p:spPr>
          <a:xfrm>
            <a:off x="1547664" y="4581128"/>
            <a:ext cx="5904656" cy="22322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4333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3200" dirty="0"/>
              <a:t>Revize a prohlídky technických zařízení</a:t>
            </a:r>
          </a:p>
        </p:txBody>
      </p:sp>
      <p:pic>
        <p:nvPicPr>
          <p:cNvPr id="3" name="Obrázek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2651"/>
          <a:stretch/>
        </p:blipFill>
        <p:spPr>
          <a:xfrm>
            <a:off x="1655676" y="697682"/>
            <a:ext cx="5832648" cy="2299270"/>
          </a:xfrm>
          <a:prstGeom prst="rect">
            <a:avLst/>
          </a:prstGeom>
        </p:spPr>
      </p:pic>
      <p:pic>
        <p:nvPicPr>
          <p:cNvPr id="4" name="Obrázek 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00" t="37592" b="2"/>
          <a:stretch/>
        </p:blipFill>
        <p:spPr>
          <a:xfrm>
            <a:off x="1655676" y="2996952"/>
            <a:ext cx="5832648" cy="37444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4027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3200" dirty="0"/>
              <a:t>Revize a prohlídky technických zařízení</a:t>
            </a:r>
          </a:p>
        </p:txBody>
      </p:sp>
      <p:pic>
        <p:nvPicPr>
          <p:cNvPr id="6" name="Obrázek 5" descr="Výřez obrazovk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341" y="935481"/>
            <a:ext cx="6804755" cy="54458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8816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3200" dirty="0" smtClean="0"/>
              <a:t>IV. EVIDENCE SPOTŘEBY TEPLÉ A STUDENÉ VODY</a:t>
            </a:r>
            <a:endParaRPr lang="pl-PL" sz="32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323528" y="1122997"/>
            <a:ext cx="82809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cs-CZ" sz="2800" dirty="0" smtClean="0"/>
              <a:t> části umožňující zápis </a:t>
            </a:r>
            <a:r>
              <a:rPr lang="cs-CZ" sz="2800" dirty="0"/>
              <a:t>spotřeb jednotlivých </a:t>
            </a:r>
            <a:r>
              <a:rPr lang="cs-CZ" sz="2800" dirty="0" smtClean="0"/>
              <a:t>energií</a:t>
            </a:r>
          </a:p>
          <a:p>
            <a:pPr lvl="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cs-CZ" sz="2800" dirty="0" smtClean="0"/>
              <a:t> zobrazení vývoje </a:t>
            </a:r>
            <a:r>
              <a:rPr lang="cs-CZ" sz="2800" dirty="0"/>
              <a:t>spotřeby v </a:t>
            </a:r>
            <a:r>
              <a:rPr lang="cs-CZ" sz="2800" dirty="0" smtClean="0"/>
              <a:t>grafu</a:t>
            </a:r>
          </a:p>
          <a:p>
            <a:pPr lvl="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cs-CZ" sz="2800" dirty="0" smtClean="0"/>
              <a:t> možnost </a:t>
            </a:r>
            <a:r>
              <a:rPr lang="cs-CZ" sz="2800" dirty="0"/>
              <a:t>odečtu dle potřeby (týdně/ měsíčně</a:t>
            </a:r>
            <a:r>
              <a:rPr lang="cs-CZ" sz="2800" dirty="0" smtClean="0"/>
              <a:t>)</a:t>
            </a: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88464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3200" dirty="0" smtClean="0">
                <a:latin typeface="+mj-lt"/>
              </a:rPr>
              <a:t>Evidence spotřeby teplé a studené vody</a:t>
            </a:r>
            <a:endParaRPr lang="pl-PL" sz="3200" dirty="0">
              <a:latin typeface="+mj-lt"/>
            </a:endParaRPr>
          </a:p>
        </p:txBody>
      </p:sp>
      <p:pic>
        <p:nvPicPr>
          <p:cNvPr id="4" name="Obrázek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6677" b="6425"/>
          <a:stretch/>
        </p:blipFill>
        <p:spPr bwMode="auto">
          <a:xfrm>
            <a:off x="611660" y="1052976"/>
            <a:ext cx="7920680" cy="48963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267809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3200" dirty="0" smtClean="0">
                <a:latin typeface="+mj-lt"/>
              </a:rPr>
              <a:t>V. ZÁVADY, OPRAVY A REKONSTRUKCE</a:t>
            </a:r>
            <a:endParaRPr lang="pl-PL" sz="3200" dirty="0">
              <a:latin typeface="+mj-lt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67544" y="1124744"/>
            <a:ext cx="777686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cs-CZ" sz="2800" dirty="0" smtClean="0"/>
              <a:t> možnost </a:t>
            </a:r>
            <a:r>
              <a:rPr lang="cs-CZ" sz="2800" dirty="0"/>
              <a:t>vedení evidence závad </a:t>
            </a:r>
            <a:r>
              <a:rPr lang="cs-CZ" sz="2800" dirty="0" smtClean="0"/>
              <a:t>a</a:t>
            </a:r>
            <a:r>
              <a:rPr lang="cs-CZ" sz="2800" dirty="0"/>
              <a:t> jejich následných </a:t>
            </a:r>
            <a:r>
              <a:rPr lang="cs-CZ" sz="2800" dirty="0" smtClean="0"/>
              <a:t>oprav</a:t>
            </a:r>
          </a:p>
          <a:p>
            <a:pPr lvl="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cs-CZ" sz="2800" dirty="0" smtClean="0"/>
              <a:t> datum zjištění a odstranění závady</a:t>
            </a:r>
          </a:p>
          <a:p>
            <a:pPr lvl="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cs-CZ" sz="2800" dirty="0" smtClean="0"/>
              <a:t> důležité související informace</a:t>
            </a:r>
          </a:p>
          <a:p>
            <a:pPr lvl="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cs-CZ" sz="2800" dirty="0" smtClean="0"/>
              <a:t> jednoduché vložení fotodokumentace závady, případně naskenování dokladů souvisejících s opravou</a:t>
            </a: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40198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3200" dirty="0" smtClean="0">
                <a:latin typeface="+mj-lt"/>
              </a:rPr>
              <a:t>Závady a opravy</a:t>
            </a:r>
            <a:endParaRPr lang="pl-PL" sz="3200" dirty="0">
              <a:latin typeface="+mj-lt"/>
            </a:endParaRPr>
          </a:p>
        </p:txBody>
      </p:sp>
      <p:pic>
        <p:nvPicPr>
          <p:cNvPr id="5" name="Obrázek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9225" b="11581"/>
          <a:stretch/>
        </p:blipFill>
        <p:spPr bwMode="auto">
          <a:xfrm>
            <a:off x="735378" y="1097679"/>
            <a:ext cx="7673244" cy="51396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103682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3200" dirty="0" smtClean="0">
                <a:latin typeface="+mj-lt"/>
              </a:rPr>
              <a:t>Rekonstrukce</a:t>
            </a:r>
            <a:endParaRPr lang="pl-PL" sz="3200" dirty="0">
              <a:latin typeface="+mj-lt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611560" y="1196752"/>
            <a:ext cx="806489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cs-CZ" sz="2800" dirty="0" smtClean="0"/>
              <a:t> pro případ rekonstrukce</a:t>
            </a:r>
            <a:r>
              <a:rPr lang="cs-CZ" sz="2800" dirty="0"/>
              <a:t>, přestavby či jiných větších zásahů do </a:t>
            </a:r>
            <a:r>
              <a:rPr lang="cs-CZ" sz="2800" dirty="0" smtClean="0"/>
              <a:t>budovy</a:t>
            </a:r>
          </a:p>
          <a:p>
            <a:pPr lvl="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cs-CZ" sz="2800" dirty="0" smtClean="0"/>
              <a:t> podobný </a:t>
            </a:r>
            <a:r>
              <a:rPr lang="cs-CZ" sz="2800" dirty="0"/>
              <a:t>způsob jako oprav a </a:t>
            </a:r>
            <a:r>
              <a:rPr lang="cs-CZ" sz="2800" dirty="0" smtClean="0"/>
              <a:t>závad</a:t>
            </a:r>
          </a:p>
          <a:p>
            <a:pPr lvl="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cs-CZ" sz="2800" dirty="0" smtClean="0"/>
              <a:t> možnost podrobného popisu prováděných prací</a:t>
            </a:r>
          </a:p>
          <a:p>
            <a:pPr lvl="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cs-CZ" sz="2800" dirty="0" smtClean="0"/>
              <a:t> samozřejmostí </a:t>
            </a:r>
            <a:r>
              <a:rPr lang="cs-CZ" sz="2800" dirty="0"/>
              <a:t>je možnost vložení </a:t>
            </a:r>
            <a:r>
              <a:rPr lang="cs-CZ" sz="2800" dirty="0" smtClean="0"/>
              <a:t>fotodokumentace nebo projektové dokumentace</a:t>
            </a: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59276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0" y="0"/>
            <a:ext cx="9144000" cy="54123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3400"/>
              </a:lnSpc>
            </a:pPr>
            <a:r>
              <a:rPr lang="pl-PL" sz="3200" dirty="0" smtClean="0">
                <a:latin typeface="+mj-lt"/>
              </a:rPr>
              <a:t>Postup zpracování</a:t>
            </a:r>
            <a:endParaRPr lang="pl-PL" sz="3200" dirty="0">
              <a:latin typeface="+mj-lt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-36512" y="836712"/>
            <a:ext cx="91805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ts val="1200"/>
              </a:spcBef>
              <a:spcAft>
                <a:spcPts val="1200"/>
              </a:spcAft>
              <a:buFont typeface="Calibri" panose="020F0502020204030204" pitchFamily="34" charset="0"/>
              <a:buChar char="→"/>
            </a:pPr>
            <a:r>
              <a:rPr lang="cs-CZ" sz="2800" dirty="0" smtClean="0"/>
              <a:t> Zmapování dané problematiky a vyhledání klíčových oblastí </a:t>
            </a:r>
          </a:p>
          <a:p>
            <a:pPr marL="742950" lvl="1" indent="-285750">
              <a:spcBef>
                <a:spcPts val="1200"/>
              </a:spcBef>
              <a:spcAft>
                <a:spcPts val="1200"/>
              </a:spcAft>
              <a:buFont typeface="Calibri" panose="020F0502020204030204" pitchFamily="34" charset="0"/>
              <a:buChar char="→"/>
            </a:pPr>
            <a:r>
              <a:rPr lang="cs-CZ" sz="2800" dirty="0" smtClean="0"/>
              <a:t> Přehledné členění dílčích částí</a:t>
            </a:r>
          </a:p>
          <a:p>
            <a:pPr marL="742950" lvl="1" indent="-28575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Calibri" panose="020F0502020204030204" pitchFamily="34" charset="0"/>
              <a:buChar char="→"/>
            </a:pPr>
            <a:r>
              <a:rPr lang="cs-CZ" sz="2800" dirty="0" smtClean="0"/>
              <a:t> Tvorba datové základny pro MS Excel</a:t>
            </a:r>
          </a:p>
          <a:p>
            <a:pPr marL="742950" lvl="1" indent="-28575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Calibri" panose="020F0502020204030204" pitchFamily="34" charset="0"/>
              <a:buChar char="→"/>
            </a:pPr>
            <a:r>
              <a:rPr lang="cs-CZ" sz="2800" dirty="0" smtClean="0"/>
              <a:t> Použití vzorců, filtrů a funkcí</a:t>
            </a:r>
          </a:p>
          <a:p>
            <a:pPr marL="742950" lvl="1" indent="-28575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Calibri" panose="020F0502020204030204" pitchFamily="34" charset="0"/>
              <a:buChar char="→"/>
            </a:pPr>
            <a:r>
              <a:rPr lang="cs-CZ" sz="2800" dirty="0" smtClean="0"/>
              <a:t> Zpracování programu jako celku s možností výstupu v podobě tištěného dokumentu </a:t>
            </a: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96406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0" y="0"/>
            <a:ext cx="9144000" cy="54123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3400"/>
              </a:lnSpc>
            </a:pPr>
            <a:r>
              <a:rPr lang="pl-PL" sz="3200" dirty="0" smtClean="0">
                <a:latin typeface="+mj-lt"/>
              </a:rPr>
              <a:t>Rekonstrukce</a:t>
            </a:r>
            <a:endParaRPr lang="pl-PL" sz="3200" dirty="0">
              <a:latin typeface="+mj-lt"/>
            </a:endParaRPr>
          </a:p>
        </p:txBody>
      </p:sp>
      <p:pic>
        <p:nvPicPr>
          <p:cNvPr id="3" name="Obrázek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961" b="32663"/>
          <a:stretch/>
        </p:blipFill>
        <p:spPr bwMode="auto">
          <a:xfrm>
            <a:off x="611560" y="836712"/>
            <a:ext cx="7632848" cy="5040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150702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0" y="0"/>
            <a:ext cx="9144000" cy="54123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3400"/>
              </a:lnSpc>
            </a:pPr>
            <a:r>
              <a:rPr lang="pl-PL" sz="3200" dirty="0" smtClean="0">
                <a:latin typeface="+mj-lt"/>
              </a:rPr>
              <a:t>Rekonstrukce</a:t>
            </a:r>
            <a:endParaRPr lang="pl-PL" sz="3200" dirty="0">
              <a:latin typeface="+mj-lt"/>
            </a:endParaRPr>
          </a:p>
        </p:txBody>
      </p:sp>
      <p:pic>
        <p:nvPicPr>
          <p:cNvPr id="4" name="Obrázek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29" b="4758"/>
          <a:stretch/>
        </p:blipFill>
        <p:spPr bwMode="auto">
          <a:xfrm>
            <a:off x="683568" y="865833"/>
            <a:ext cx="7704856" cy="51263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88669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3200" dirty="0" smtClean="0">
                <a:latin typeface="+mj-lt"/>
              </a:rPr>
              <a:t>VI. EVIDENCE DŮLEŽITÝCH DOKUMENTŮ</a:t>
            </a:r>
            <a:endParaRPr lang="pl-PL" sz="3200" dirty="0">
              <a:latin typeface="+mj-lt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23528" y="620688"/>
            <a:ext cx="835292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800" dirty="0" smtClean="0"/>
          </a:p>
          <a:p>
            <a:pPr lvl="0">
              <a:buFont typeface="Wingdings" pitchFamily="2" charset="2"/>
              <a:buChar char="§"/>
            </a:pPr>
            <a:r>
              <a:rPr lang="cs-CZ" sz="2800" dirty="0" smtClean="0"/>
              <a:t> možnost jednoduchého </a:t>
            </a:r>
            <a:r>
              <a:rPr lang="cs-CZ" sz="2800" dirty="0"/>
              <a:t>vkládání </a:t>
            </a:r>
            <a:r>
              <a:rPr lang="cs-CZ" sz="2800" dirty="0" smtClean="0"/>
              <a:t>různých dokumentů </a:t>
            </a:r>
          </a:p>
          <a:p>
            <a:pPr lvl="2">
              <a:buFontTx/>
              <a:buChar char="-"/>
            </a:pPr>
            <a:r>
              <a:rPr lang="cs-CZ" sz="2800" dirty="0" smtClean="0"/>
              <a:t> záruční listy</a:t>
            </a:r>
          </a:p>
          <a:p>
            <a:pPr lvl="2">
              <a:buFontTx/>
              <a:buChar char="-"/>
            </a:pPr>
            <a:r>
              <a:rPr lang="cs-CZ" sz="2800" dirty="0" smtClean="0"/>
              <a:t> smlouvy</a:t>
            </a:r>
          </a:p>
          <a:p>
            <a:pPr lvl="2">
              <a:buFontTx/>
              <a:buChar char="-"/>
            </a:pPr>
            <a:r>
              <a:rPr lang="cs-CZ" sz="2800" dirty="0" smtClean="0"/>
              <a:t> další důležité dokumenty</a:t>
            </a: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29151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3200" dirty="0" smtClean="0">
                <a:latin typeface="+mj-lt"/>
              </a:rPr>
              <a:t>Závěr</a:t>
            </a:r>
            <a:endParaRPr lang="pl-PL" sz="3200" dirty="0">
              <a:latin typeface="+mj-lt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79512" y="640913"/>
            <a:ext cx="9036496" cy="629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400" b="1" dirty="0" smtClean="0"/>
              <a:t>Výhody: </a:t>
            </a:r>
          </a:p>
          <a:p>
            <a:pPr marL="342900" lvl="0" indent="-342900">
              <a:buFontTx/>
              <a:buChar char="-"/>
            </a:pPr>
            <a:r>
              <a:rPr lang="cs-CZ" sz="2400" dirty="0" smtClean="0"/>
              <a:t>jednoduché ovládání a práce s daty</a:t>
            </a:r>
          </a:p>
          <a:p>
            <a:pPr marL="342900" lvl="0" indent="-342900">
              <a:buFontTx/>
              <a:buChar char="-"/>
            </a:pPr>
            <a:r>
              <a:rPr lang="cs-CZ" sz="2400" dirty="0" smtClean="0"/>
              <a:t>přehlednost, funkčnost </a:t>
            </a:r>
          </a:p>
          <a:p>
            <a:pPr marL="342900" lvl="0" indent="-342900">
              <a:buFontTx/>
              <a:buChar char="-"/>
            </a:pPr>
            <a:r>
              <a:rPr lang="cs-CZ" sz="2400" dirty="0" smtClean="0"/>
              <a:t>nízké pořizovací náklady</a:t>
            </a:r>
          </a:p>
          <a:p>
            <a:pPr marL="342900" lvl="0" indent="-342900">
              <a:buFontTx/>
              <a:buChar char="-"/>
            </a:pPr>
            <a:r>
              <a:rPr lang="cs-CZ" sz="2400" dirty="0" smtClean="0"/>
              <a:t>možnost přizpůsobení obsahu dle požadavků uživatele</a:t>
            </a:r>
          </a:p>
          <a:p>
            <a:pPr marL="342900" lvl="0" indent="-342900">
              <a:buFontTx/>
              <a:buChar char="-"/>
            </a:pPr>
            <a:r>
              <a:rPr lang="cs-CZ" sz="2400" dirty="0" smtClean="0"/>
              <a:t>rychlé vytvoření tištěné podoby – souhrnné informace o nemovitosti</a:t>
            </a:r>
            <a:endParaRPr lang="cs-CZ" sz="2400" b="1" dirty="0"/>
          </a:p>
          <a:p>
            <a:pPr lvl="0">
              <a:spcBef>
                <a:spcPts val="600"/>
              </a:spcBef>
            </a:pPr>
            <a:r>
              <a:rPr lang="cs-CZ" sz="2400" b="1" dirty="0" smtClean="0"/>
              <a:t>Nevýhody: </a:t>
            </a:r>
          </a:p>
          <a:p>
            <a:pPr marL="342900" lvl="0" indent="-342900">
              <a:buFontTx/>
              <a:buChar char="-"/>
            </a:pPr>
            <a:r>
              <a:rPr lang="cs-CZ" sz="2400" dirty="0" smtClean="0"/>
              <a:t>omezené využití </a:t>
            </a:r>
          </a:p>
          <a:p>
            <a:pPr marL="342900" lvl="0" indent="-342900">
              <a:buFontTx/>
              <a:buChar char="-"/>
            </a:pPr>
            <a:r>
              <a:rPr lang="cs-CZ" sz="2400" dirty="0" smtClean="0"/>
              <a:t>nemožnost rozšíření nad rámec možností tab. editoru</a:t>
            </a:r>
          </a:p>
          <a:p>
            <a:pPr marL="342900" lvl="0" indent="-342900">
              <a:buFontTx/>
              <a:buChar char="-"/>
            </a:pPr>
            <a:r>
              <a:rPr lang="cs-CZ" sz="2400" dirty="0" smtClean="0"/>
              <a:t>nebezpečí chyb při vkládání dat </a:t>
            </a:r>
          </a:p>
          <a:p>
            <a:pPr lvl="0"/>
            <a:endParaRPr lang="cs-CZ" sz="2400" dirty="0"/>
          </a:p>
          <a:p>
            <a:pPr lvl="0"/>
            <a:r>
              <a:rPr lang="cs-CZ" sz="2400" b="1" dirty="0" smtClean="0"/>
              <a:t>Potenciál do budoucna: </a:t>
            </a:r>
          </a:p>
          <a:p>
            <a:pPr marL="342900" lvl="0" indent="-342900">
              <a:buFontTx/>
              <a:buChar char="-"/>
            </a:pPr>
            <a:r>
              <a:rPr lang="cs-CZ" sz="2400" dirty="0" smtClean="0"/>
              <a:t>možnost vytvořit další položky – daně, pojistky, apod.</a:t>
            </a:r>
          </a:p>
          <a:p>
            <a:pPr marL="342900" lvl="0" indent="-342900">
              <a:buFontTx/>
              <a:buChar char="-"/>
            </a:pPr>
            <a:r>
              <a:rPr lang="cs-CZ" sz="2400" dirty="0" smtClean="0"/>
              <a:t>správa osobního automobilu – povinné ručení, STK, servis</a:t>
            </a:r>
          </a:p>
          <a:p>
            <a:pPr marL="342900" lvl="0" indent="-342900">
              <a:buFontTx/>
              <a:buChar char="-"/>
            </a:pPr>
            <a:r>
              <a:rPr lang="cs-CZ" sz="2400" dirty="0" smtClean="0"/>
              <a:t>vytvoření webové aplikace pro možnost využití online</a:t>
            </a:r>
          </a:p>
          <a:p>
            <a:pPr marL="342900" lvl="0" indent="-342900">
              <a:buFontTx/>
              <a:buChar char="-"/>
            </a:pPr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00886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331640" y="2274838"/>
            <a:ext cx="63367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200" dirty="0" smtClean="0"/>
              <a:t>Děkuji za Vaši pozornost.</a:t>
            </a:r>
            <a:endParaRPr lang="cs-CZ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3200" dirty="0" smtClean="0">
                <a:latin typeface="+mj-lt"/>
              </a:rPr>
              <a:t>Doplňující dotazy: </a:t>
            </a:r>
            <a:endParaRPr lang="pl-PL" sz="3200" dirty="0">
              <a:latin typeface="+mj-lt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79512" y="888390"/>
            <a:ext cx="878497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cs-CZ" sz="2400" dirty="0" smtClean="0"/>
              <a:t>Jak by bylo možné tento program rozšířit, o jaké další kategorie?</a:t>
            </a:r>
          </a:p>
          <a:p>
            <a:pPr marL="342900" lvl="0" indent="-34290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cs-CZ" sz="2400" dirty="0" smtClean="0"/>
              <a:t>Existují alternativní počítačové aplikace pro zpracování obdobného systému facility managementu? </a:t>
            </a:r>
          </a:p>
          <a:p>
            <a:pPr marL="342900" lvl="0" indent="-34290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cs-CZ" sz="2400" dirty="0" smtClean="0"/>
              <a:t>Popište inteligentní domy s důrazem na facility management. </a:t>
            </a:r>
          </a:p>
          <a:p>
            <a:pPr marL="342900" lvl="0" indent="-34290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cs-CZ" sz="2400" dirty="0" smtClean="0"/>
              <a:t>Byl by rozdíl v domácí správě u zděného domu a dřevostavby? </a:t>
            </a:r>
          </a:p>
          <a:p>
            <a:pPr marL="342900" lvl="0" indent="-34290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cs-CZ" sz="2400" dirty="0" smtClean="0"/>
              <a:t>Je možné v současné informační době zabezpečit přes </a:t>
            </a:r>
            <a:r>
              <a:rPr lang="cs-CZ" sz="2400" dirty="0" err="1" smtClean="0"/>
              <a:t>wifi</a:t>
            </a:r>
            <a:r>
              <a:rPr lang="cs-CZ" sz="2400" dirty="0" smtClean="0"/>
              <a:t> síť posílání zpráv z např. elektroměrů, plynoměrů a topných těles? </a:t>
            </a:r>
          </a:p>
        </p:txBody>
      </p:sp>
    </p:spTree>
    <p:extLst>
      <p:ext uri="{BB962C8B-B14F-4D97-AF65-F5344CB8AC3E}">
        <p14:creationId xmlns="" xmlns:p14="http://schemas.microsoft.com/office/powerpoint/2010/main" val="200886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539552" y="909875"/>
            <a:ext cx="806489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200" b="1" dirty="0" smtClean="0"/>
              <a:t>Životní cyklus stavby 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cs-CZ" sz="2800" dirty="0" smtClean="0"/>
              <a:t> Předinvestiční fáze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cs-CZ" sz="2800" dirty="0"/>
              <a:t> </a:t>
            </a:r>
            <a:r>
              <a:rPr lang="cs-CZ" sz="2800" dirty="0" smtClean="0"/>
              <a:t>Investiční fáze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cs-CZ" sz="2800" dirty="0"/>
              <a:t> </a:t>
            </a:r>
            <a:r>
              <a:rPr lang="cs-CZ" sz="2800" dirty="0" smtClean="0"/>
              <a:t>Realizace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cs-CZ" sz="2800" dirty="0"/>
              <a:t> </a:t>
            </a:r>
            <a:r>
              <a:rPr lang="cs-CZ" sz="2800" b="1" dirty="0" smtClean="0"/>
              <a:t>Fáze užívání </a:t>
            </a:r>
            <a:r>
              <a:rPr lang="cs-CZ" sz="2800" dirty="0" smtClean="0"/>
              <a:t> - nejdůležitější z hlediska správy a údržby</a:t>
            </a:r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latin typeface="+mj-lt"/>
              </a:rPr>
              <a:t>Teoretická východiska</a:t>
            </a:r>
            <a:endParaRPr lang="cs-CZ" sz="3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539552" y="909875"/>
            <a:ext cx="806489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Možnost ovlivnění výše nákladů v průběhu životního cyklu stavby</a:t>
            </a:r>
            <a:r>
              <a:rPr lang="cs-CZ" sz="2800" b="1" dirty="0" smtClean="0"/>
              <a:t> </a:t>
            </a:r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latin typeface="+mj-lt"/>
              </a:rPr>
              <a:t>Teoretická východiska</a:t>
            </a:r>
            <a:endParaRPr lang="cs-CZ" sz="3600" dirty="0">
              <a:latin typeface="+mj-lt"/>
            </a:endParaRPr>
          </a:p>
        </p:txBody>
      </p:sp>
      <p:pic>
        <p:nvPicPr>
          <p:cNvPr id="4" name="obrázek 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313" t="18767" r="28396" b="23158"/>
          <a:stretch/>
        </p:blipFill>
        <p:spPr bwMode="auto">
          <a:xfrm>
            <a:off x="1115616" y="1988840"/>
            <a:ext cx="6815470" cy="44225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043608" y="6411433"/>
            <a:ext cx="43924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z</a:t>
            </a:r>
            <a:r>
              <a:rPr lang="cs-CZ" sz="1400" dirty="0" smtClean="0"/>
              <a:t>droj</a:t>
            </a:r>
            <a:r>
              <a:rPr lang="cs-CZ" sz="1400" dirty="0"/>
              <a:t>: vlastní zakreslení (upraveno dle Tománková , 2008)</a:t>
            </a:r>
          </a:p>
        </p:txBody>
      </p:sp>
    </p:spTree>
    <p:extLst>
      <p:ext uri="{BB962C8B-B14F-4D97-AF65-F5344CB8AC3E}">
        <p14:creationId xmlns="" xmlns:p14="http://schemas.microsoft.com/office/powerpoint/2010/main" val="165403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539552" y="836712"/>
            <a:ext cx="806489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Změny hodnoty </a:t>
            </a:r>
            <a:r>
              <a:rPr lang="cs-CZ" sz="2800" b="1" dirty="0"/>
              <a:t>stavebního objektu v jeho životním cyklu</a:t>
            </a:r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latin typeface="+mj-lt"/>
              </a:rPr>
              <a:t>Teoretická východiska</a:t>
            </a:r>
            <a:endParaRPr lang="cs-CZ" sz="3600" dirty="0">
              <a:latin typeface="+mj-lt"/>
            </a:endParaRPr>
          </a:p>
        </p:txBody>
      </p:sp>
      <p:pic>
        <p:nvPicPr>
          <p:cNvPr id="5" name="obrázek 5" descr="http://www.tzb-info.cz/docu/clanky/0101/010136o9.png"/>
          <p:cNvPicPr/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59" y="1844824"/>
            <a:ext cx="6372708" cy="434689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bdélník 7"/>
          <p:cNvSpPr/>
          <p:nvPr/>
        </p:nvSpPr>
        <p:spPr>
          <a:xfrm>
            <a:off x="1303259" y="6257544"/>
            <a:ext cx="1944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zdroj: Podmanický, </a:t>
            </a:r>
            <a:r>
              <a:rPr lang="cs-CZ" sz="1400" dirty="0" smtClean="0"/>
              <a:t>2015</a:t>
            </a:r>
            <a:endParaRPr lang="cs-CZ" sz="1400" b="1" dirty="0"/>
          </a:p>
        </p:txBody>
      </p:sp>
    </p:spTree>
    <p:extLst>
      <p:ext uri="{BB962C8B-B14F-4D97-AF65-F5344CB8AC3E}">
        <p14:creationId xmlns="" xmlns:p14="http://schemas.microsoft.com/office/powerpoint/2010/main" val="411919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latin typeface="+mj-lt"/>
              </a:rPr>
              <a:t>Teoretická východiska</a:t>
            </a:r>
            <a:endParaRPr lang="cs-CZ" sz="3600" dirty="0">
              <a:latin typeface="+mj-lt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39552" y="980728"/>
            <a:ext cx="806489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/>
              <a:t>Technický facility management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cs-CZ" sz="2800" dirty="0" smtClean="0"/>
              <a:t> Zahrnuje komplexní technickou správu, údržbu a obnovu  nemovitosti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cs-CZ" sz="2800" dirty="0" smtClean="0"/>
              <a:t> Nabízí možnosti prodloužení životnosti stavby a pomáhá šetřit náklady na její provoz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cs-CZ" sz="2800" dirty="0"/>
              <a:t> </a:t>
            </a:r>
            <a:r>
              <a:rPr lang="cs-CZ" sz="2800" dirty="0" smtClean="0"/>
              <a:t>Zajišťuje bezproblémový chod technických zařízení: vodovod, kanalizace, topení, elektroinstalace, bezpečnostní systémy, atd. 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89049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latin typeface="+mj-lt"/>
              </a:rPr>
              <a:t>Analýza problému</a:t>
            </a:r>
            <a:endParaRPr lang="cs-CZ" sz="3600" dirty="0">
              <a:latin typeface="+mj-lt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39552" y="980728"/>
            <a:ext cx="806489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Možnosti řešení problematiky správy a údržby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cs-CZ" sz="2800" dirty="0" smtClean="0"/>
              <a:t> Svěření celkové péče o objekt externímu subjektu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cs-CZ" sz="2800" dirty="0" smtClean="0"/>
              <a:t> Zakoupení speciálního softwaru pro evidenci a správu důležitých informací 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cs-CZ" sz="2800" dirty="0"/>
              <a:t> </a:t>
            </a:r>
            <a:r>
              <a:rPr lang="cs-CZ" sz="2800" b="1" dirty="0" smtClean="0"/>
              <a:t>Správa domu svépomocí </a:t>
            </a:r>
            <a:endParaRPr lang="cs-CZ" b="1" dirty="0"/>
          </a:p>
        </p:txBody>
      </p:sp>
    </p:spTree>
    <p:extLst>
      <p:ext uri="{BB962C8B-B14F-4D97-AF65-F5344CB8AC3E}">
        <p14:creationId xmlns="" xmlns:p14="http://schemas.microsoft.com/office/powerpoint/2010/main" val="220011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latin typeface="+mj-lt"/>
              </a:rPr>
              <a:t>Vlastní návrh řešení</a:t>
            </a:r>
            <a:endParaRPr lang="cs-CZ" sz="3600" dirty="0">
              <a:latin typeface="+mj-lt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47540" y="836712"/>
            <a:ext cx="8064896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cs-CZ" sz="3200" b="1" dirty="0" smtClean="0"/>
              <a:t>Program pro evidenci a technickou správu majetku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cs-CZ" sz="2800" dirty="0" smtClean="0"/>
              <a:t> usnadnění správy nemovitosti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cs-CZ" sz="2800" dirty="0"/>
              <a:t> </a:t>
            </a:r>
            <a:r>
              <a:rPr lang="cs-CZ" sz="2800" dirty="0" smtClean="0"/>
              <a:t>uživatelská jednoduchost a přehlednost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cs-CZ" sz="2800" dirty="0"/>
              <a:t> </a:t>
            </a:r>
            <a:r>
              <a:rPr lang="cs-CZ" sz="2800" dirty="0" smtClean="0"/>
              <a:t>nízké pořizovací náklady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cs-CZ" sz="2800" dirty="0"/>
              <a:t> </a:t>
            </a:r>
            <a:r>
              <a:rPr lang="cs-CZ" sz="2800" dirty="0" smtClean="0"/>
              <a:t>uplatnění v oblasti správy rodinného domu nebo bytové jednotky v rámci bytového domu</a:t>
            </a:r>
          </a:p>
          <a:p>
            <a:pPr>
              <a:lnSpc>
                <a:spcPct val="150000"/>
              </a:lnSpc>
            </a:pP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5328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9939</TotalTime>
  <Words>848</Words>
  <Application>Microsoft Office PowerPoint</Application>
  <PresentationFormat>Předvádění na obrazovce (4:3)</PresentationFormat>
  <Paragraphs>170</Paragraphs>
  <Slides>35</Slides>
  <Notes>33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6" baseType="lpstr">
      <vt:lpstr>Motiv sady Office</vt:lpstr>
      <vt:lpstr>Aplikace facility managementu na domácí správu nemovitosti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Daniela</dc:creator>
  <cp:lastModifiedBy>Daniela</cp:lastModifiedBy>
  <cp:revision>223</cp:revision>
  <dcterms:created xsi:type="dcterms:W3CDTF">2014-04-15T11:41:15Z</dcterms:created>
  <dcterms:modified xsi:type="dcterms:W3CDTF">2016-06-15T12:56:03Z</dcterms:modified>
</cp:coreProperties>
</file>