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9929B5E-1331-4CBF-8AF0-E1A7AD72A8A4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5C596C-729B-4130-BBA5-795B8BC07747}" type="datetimeFigureOut">
              <a:rPr lang="cs-CZ" smtClean="0"/>
              <a:t>15.6.2016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235981" cy="5133316"/>
          </a:xfrm>
        </p:spPr>
        <p:txBody>
          <a:bodyPr/>
          <a:lstStyle/>
          <a:p>
            <a:r>
              <a:rPr lang="cs-CZ" sz="7900" dirty="0" smtClean="0">
                <a:solidFill>
                  <a:schemeClr val="bg2">
                    <a:lumMod val="50000"/>
                  </a:schemeClr>
                </a:solidFill>
              </a:rPr>
              <a:t>Optimalizace finančních toků ve vybrané společnosti</a:t>
            </a:r>
            <a:endParaRPr lang="cs-CZ" sz="79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589240"/>
            <a:ext cx="7632848" cy="949569"/>
          </a:xfrm>
        </p:spPr>
        <p:txBody>
          <a:bodyPr/>
          <a:lstStyle/>
          <a:p>
            <a:pPr algn="l"/>
            <a:r>
              <a:rPr lang="cs-CZ" dirty="0" smtClean="0"/>
              <a:t>Autor diplomové práce: 	Bc. Kristýna </a:t>
            </a:r>
            <a:r>
              <a:rPr lang="cs-CZ" dirty="0" err="1" smtClean="0"/>
              <a:t>Steinocherová</a:t>
            </a:r>
            <a:r>
              <a:rPr lang="cs-CZ" dirty="0" smtClean="0"/>
              <a:t> </a:t>
            </a:r>
          </a:p>
          <a:p>
            <a:pPr algn="l"/>
            <a:r>
              <a:rPr lang="cs-CZ" dirty="0" smtClean="0"/>
              <a:t>Vedoucí diplomové práce: 	Ing. Jiří Čejka,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38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Dynamické metody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Teorie hierarchického pořádku</a:t>
            </a:r>
          </a:p>
          <a:p>
            <a:pPr lvl="1" algn="just"/>
            <a:r>
              <a:rPr lang="cs-CZ" dirty="0" smtClean="0"/>
              <a:t>Nejpohodlnější struktura pasiv </a:t>
            </a:r>
          </a:p>
          <a:p>
            <a:pPr lvl="1" algn="just"/>
            <a:r>
              <a:rPr lang="cs-CZ" dirty="0" smtClean="0"/>
              <a:t>Nejdůležitější je využití zisku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Teorie čtyř dimenzí </a:t>
            </a:r>
            <a:r>
              <a:rPr lang="cs-CZ" dirty="0" err="1" smtClean="0"/>
              <a:t>Brealeyho</a:t>
            </a:r>
            <a:r>
              <a:rPr lang="cs-CZ" dirty="0" smtClean="0"/>
              <a:t> a </a:t>
            </a:r>
            <a:r>
              <a:rPr lang="cs-CZ" dirty="0" err="1" smtClean="0"/>
              <a:t>Myerse</a:t>
            </a:r>
            <a:endParaRPr lang="cs-CZ" dirty="0" smtClean="0"/>
          </a:p>
          <a:p>
            <a:pPr lvl="1" algn="just"/>
            <a:r>
              <a:rPr lang="cs-CZ" dirty="0" smtClean="0"/>
              <a:t>Sestavení optimální finanční struktury je individuální</a:t>
            </a:r>
          </a:p>
          <a:p>
            <a:pPr lvl="1" algn="just"/>
            <a:r>
              <a:rPr lang="cs-CZ" dirty="0" smtClean="0"/>
              <a:t>Daně</a:t>
            </a:r>
          </a:p>
          <a:p>
            <a:pPr lvl="1" algn="just"/>
            <a:r>
              <a:rPr lang="cs-CZ" dirty="0" smtClean="0"/>
              <a:t>Riziko</a:t>
            </a:r>
          </a:p>
          <a:p>
            <a:pPr lvl="1" algn="just"/>
            <a:r>
              <a:rPr lang="cs-CZ" dirty="0" smtClean="0"/>
              <a:t>Typ aktiv</a:t>
            </a:r>
          </a:p>
          <a:p>
            <a:pPr lvl="1" algn="just"/>
            <a:r>
              <a:rPr lang="cs-CZ" dirty="0" smtClean="0"/>
              <a:t>Finanční volnost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Vícekriteriální rozhodování</a:t>
            </a:r>
            <a:b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3500" dirty="0" err="1" smtClean="0">
                <a:solidFill>
                  <a:schemeClr val="bg2">
                    <a:lumMod val="50000"/>
                  </a:schemeClr>
                </a:solidFill>
              </a:rPr>
              <a:t>Fullerův</a:t>
            </a:r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 trojúhelník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Kritéria</a:t>
            </a:r>
          </a:p>
          <a:p>
            <a:pPr lvl="1" algn="just"/>
            <a:r>
              <a:rPr lang="cs-CZ" dirty="0" smtClean="0"/>
              <a:t>K1 – zadlužení společnosti</a:t>
            </a:r>
          </a:p>
          <a:p>
            <a:pPr lvl="1" algn="just"/>
            <a:r>
              <a:rPr lang="cs-CZ" dirty="0" smtClean="0"/>
              <a:t>K2 – rozdíl úrokového daňového štítu a nákladů finanční tísně</a:t>
            </a:r>
          </a:p>
          <a:p>
            <a:pPr lvl="1" algn="just"/>
            <a:r>
              <a:rPr lang="cs-CZ" dirty="0" smtClean="0"/>
              <a:t>K3 – nejpohodlnější struktura pasiv</a:t>
            </a:r>
          </a:p>
          <a:p>
            <a:pPr lvl="1" algn="just"/>
            <a:r>
              <a:rPr lang="cs-CZ" dirty="0" smtClean="0"/>
              <a:t>K4 – dodržování čtyř dimenzí </a:t>
            </a:r>
            <a:r>
              <a:rPr lang="cs-CZ" dirty="0" err="1" smtClean="0"/>
              <a:t>Brealyho</a:t>
            </a:r>
            <a:r>
              <a:rPr lang="cs-CZ" dirty="0" smtClean="0"/>
              <a:t> a </a:t>
            </a:r>
            <a:r>
              <a:rPr lang="cs-CZ" dirty="0" err="1" smtClean="0"/>
              <a:t>Myerse</a:t>
            </a:r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875" y="3726224"/>
            <a:ext cx="5357866" cy="310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Vícekriteriální rozhodování</a:t>
            </a:r>
            <a:b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Metoda váženého součtu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Maximalizace užitku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8735"/>
            <a:ext cx="8274749" cy="326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9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42088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Děkuji za pozornost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5301208"/>
            <a:ext cx="7467600" cy="4419600"/>
          </a:xfrm>
        </p:spPr>
        <p:txBody>
          <a:bodyPr>
            <a:normAutofit/>
          </a:bodyPr>
          <a:lstStyle/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6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Dotazy oponenta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Jaký druh podniku je Vámi zpracovávaná společnost Plotové centrum? Kolik konkurentů (a jakých) má v České republice?</a:t>
            </a:r>
          </a:p>
          <a:p>
            <a:pPr algn="just"/>
            <a:r>
              <a:rPr lang="cs-CZ" dirty="0" smtClean="0"/>
              <a:t>Jak náročné bylo získání podrobných zdrojových výkazů od vedení společnosti?</a:t>
            </a:r>
          </a:p>
          <a:p>
            <a:pPr algn="just"/>
            <a:r>
              <a:rPr lang="cs-CZ" dirty="0" smtClean="0"/>
              <a:t>V práci píšete, že optimalizací finančních toků získáte správný poměr vlastních a cizích zdrojů kapitálu. Jaký poměr je podle Vás optimální pro firmy podobné velikosti a oboru, jako je Vámi zpracovávaná firma?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09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Dotazy oponenta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Otázka k Obr. 13 na str. 41 – graf čistého peněžního toku vztahujícího se k investiční činnosti: Odkud jste odvodila procentní hodnoty meziročního zvýšení o 350 % a snížení o 430 %, o kterých se zmiňujete v poslední větě kapitoly 4.2.2?</a:t>
            </a:r>
          </a:p>
          <a:p>
            <a:pPr algn="just"/>
            <a:r>
              <a:rPr lang="cs-CZ" dirty="0" smtClean="0"/>
              <a:t>V kap. 4.2.3 na str. 42 v poslední větě píšete o manažerech společnosti. Nenalezl jsem žádné manažery v organizační struktuře firmy v kap. 4.1.2. Dokážete tento rozpor objasnit?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0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Dotazy oponenta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Otázka k Obr. 37 na str. 80 – znázornění vývoje EVA </a:t>
            </a:r>
            <a:r>
              <a:rPr lang="cs-CZ" dirty="0" err="1" smtClean="0"/>
              <a:t>equity</a:t>
            </a:r>
            <a:r>
              <a:rPr lang="cs-CZ" dirty="0" smtClean="0"/>
              <a:t>: Odkud jste odvodila procentní rozdíl 276 % uvedený v textu pod grafem? </a:t>
            </a:r>
          </a:p>
          <a:p>
            <a:pPr algn="just"/>
            <a:r>
              <a:rPr lang="cs-CZ" dirty="0" smtClean="0"/>
              <a:t>V kap. 5.1 při definici varianty V2 uvádíte, že ji nepovažujete a reálnou.  Jaké jsou podle Vás příčiny nejlepšího pořadí této varianty v metodě váženého součtu (Tab. 49)</a:t>
            </a:r>
          </a:p>
          <a:p>
            <a:pPr algn="just"/>
            <a:r>
              <a:rPr lang="cs-CZ" dirty="0" smtClean="0"/>
              <a:t>Na základě čeho jste stanovila jako optimální variantu č. 4, jak uvádíte na konci závěru? Jaká byla kriteriální funkce a jaká byla její hodnota?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Cíl práce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r>
              <a:rPr lang="cs-CZ" dirty="0" smtClean="0"/>
              <a:t>Cílem práce je návrh optimalizace finančních toků ve vybrané společnosti. Dojde k analýze současně používaného modelu (z hlediska účetnictví) a na základě nových moderních přístupů se navrhne možnost optimalizace.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1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Představení společnosti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r>
              <a:rPr lang="cs-CZ" dirty="0" smtClean="0"/>
              <a:t>Plotové centrum spol. s.r.o.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Založena: 9.10.2002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Motto: VIZITKA NAŠÍ PRÁCE = PLOT = VIZITKA VAŠEHO DOMU</a:t>
            </a:r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606957"/>
            <a:ext cx="4327129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Celkové cash </a:t>
            </a:r>
            <a:r>
              <a:rPr lang="cs-CZ" sz="3500" dirty="0" err="1" smtClean="0">
                <a:solidFill>
                  <a:schemeClr val="bg2">
                    <a:lumMod val="50000"/>
                  </a:schemeClr>
                </a:solidFill>
              </a:rPr>
              <a:t>flow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r>
              <a:rPr lang="cs-CZ" dirty="0" smtClean="0"/>
              <a:t>Sledované období: 2013-2015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05127"/>
            <a:ext cx="7632848" cy="433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Majetková struktura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00807"/>
            <a:ext cx="3456384" cy="276732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00807"/>
            <a:ext cx="3073785" cy="281482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861048"/>
            <a:ext cx="2766330" cy="290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Finanční struktura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20312"/>
            <a:ext cx="2880320" cy="29520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20312"/>
            <a:ext cx="2994631" cy="300576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38212"/>
            <a:ext cx="3312368" cy="298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Vývoj zisků 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/>
          <a:lstStyle/>
          <a:p>
            <a:pPr algn="just"/>
            <a:r>
              <a:rPr lang="cs-CZ" dirty="0" smtClean="0"/>
              <a:t>EAT – čistý zisk</a:t>
            </a:r>
          </a:p>
          <a:p>
            <a:pPr algn="just"/>
            <a:r>
              <a:rPr lang="cs-CZ" dirty="0" smtClean="0"/>
              <a:t>EBT – zisk před zdaněním</a:t>
            </a:r>
          </a:p>
          <a:p>
            <a:pPr algn="just"/>
            <a:r>
              <a:rPr lang="cs-CZ" dirty="0" smtClean="0"/>
              <a:t>EBIT – zisk před zdaněním a úroky</a:t>
            </a:r>
          </a:p>
          <a:p>
            <a:pPr algn="just"/>
            <a:r>
              <a:rPr lang="cs-CZ" dirty="0" smtClean="0"/>
              <a:t>EBITDA – zisk před zdaněním, úroky a odpisy</a:t>
            </a:r>
            <a:endParaRPr lang="cs-CZ" dirty="0"/>
          </a:p>
          <a:p>
            <a:pPr algn="just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758" y="3717032"/>
            <a:ext cx="5351212" cy="283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1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Optimalizace finančních toků  </a:t>
            </a:r>
            <a:b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Navržené varianty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V1 – zvýšení bankovního úvěru o 2 000 000 Kč s úrokem 5,6 % p. a.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V2 – extrémní zvýšení bankovního úvěru o 6 000 000 Kč s úrokem 10% p. a.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V3 – zvýšení základního kapitálu o 350 000 Kč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V4 – snížení základního kapitálu o 350 000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239000" cy="1143000"/>
          </a:xfrm>
        </p:spPr>
        <p:txBody>
          <a:bodyPr/>
          <a:lstStyle/>
          <a:p>
            <a:pPr algn="ctr"/>
            <a:r>
              <a:rPr lang="cs-CZ" sz="3500" dirty="0" smtClean="0">
                <a:solidFill>
                  <a:schemeClr val="bg2">
                    <a:lumMod val="50000"/>
                  </a:schemeClr>
                </a:solidFill>
              </a:rPr>
              <a:t>Statické metody</a:t>
            </a:r>
            <a:endParaRPr lang="cs-CZ" sz="3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72816"/>
            <a:ext cx="7467600" cy="441960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Tradiční (klasická) teorie kapitálové struktury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Kompromisní teorie kapitálové struktury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955" y="2276873"/>
            <a:ext cx="6307382" cy="169488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473" y="4293096"/>
            <a:ext cx="6351100" cy="193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TM01859868[[fn=Teplo]]</Template>
  <TotalTime>138</TotalTime>
  <Words>486</Words>
  <Application>Microsoft Office PowerPoint</Application>
  <PresentationFormat>Předvádění na obrazovce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Thermal</vt:lpstr>
      <vt:lpstr>Optimalizace finančních toků ve vybrané společnosti</vt:lpstr>
      <vt:lpstr>Cíl práce</vt:lpstr>
      <vt:lpstr>Představení společnosti</vt:lpstr>
      <vt:lpstr>Celkové cash flow</vt:lpstr>
      <vt:lpstr>Majetková struktura</vt:lpstr>
      <vt:lpstr>Finanční struktura</vt:lpstr>
      <vt:lpstr>Vývoj zisků </vt:lpstr>
      <vt:lpstr>Optimalizace finančních toků   Navržené varianty</vt:lpstr>
      <vt:lpstr>Statické metody</vt:lpstr>
      <vt:lpstr>Dynamické metody</vt:lpstr>
      <vt:lpstr>Vícekriteriální rozhodování Fullerův trojúhelník</vt:lpstr>
      <vt:lpstr>Vícekriteriální rozhodování Metoda váženého součtu</vt:lpstr>
      <vt:lpstr>Děkuji za pozornost</vt:lpstr>
      <vt:lpstr>Dotazy oponenta</vt:lpstr>
      <vt:lpstr>Dotazy oponenta</vt:lpstr>
      <vt:lpstr>Dotazy oponenta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finančních toků ve vybrané společnosti</dc:title>
  <dc:creator>Steinocherová Kristýna</dc:creator>
  <cp:lastModifiedBy>Steinocherová Kristýna</cp:lastModifiedBy>
  <cp:revision>13</cp:revision>
  <dcterms:created xsi:type="dcterms:W3CDTF">2016-06-15T14:17:23Z</dcterms:created>
  <dcterms:modified xsi:type="dcterms:W3CDTF">2016-06-15T16:35:33Z</dcterms:modified>
</cp:coreProperties>
</file>