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74" r:id="rId8"/>
    <p:sldId id="275" r:id="rId9"/>
    <p:sldId id="264" r:id="rId10"/>
    <p:sldId id="276" r:id="rId11"/>
    <p:sldId id="269" r:id="rId12"/>
    <p:sldId id="268" r:id="rId13"/>
    <p:sldId id="271" r:id="rId14"/>
    <p:sldId id="263" r:id="rId15"/>
    <p:sldId id="262" r:id="rId16"/>
    <p:sldId id="261" r:id="rId17"/>
    <p:sldId id="26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2" autoAdjust="0"/>
    <p:restoredTop sz="94660"/>
  </p:normalViewPr>
  <p:slideViewPr>
    <p:cSldViewPr>
      <p:cViewPr varScale="1">
        <p:scale>
          <a:sx n="68" d="100"/>
          <a:sy n="68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E9BBE39-AF83-490B-8FF8-6B7DEA2B5317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A79406-B9A7-44A7-8553-7ABD316A51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BE39-AF83-490B-8FF8-6B7DEA2B5317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9406-B9A7-44A7-8553-7ABD316A51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BE39-AF83-490B-8FF8-6B7DEA2B5317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9406-B9A7-44A7-8553-7ABD316A51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9BBE39-AF83-490B-8FF8-6B7DEA2B5317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A79406-B9A7-44A7-8553-7ABD316A51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9BBE39-AF83-490B-8FF8-6B7DEA2B5317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A79406-B9A7-44A7-8553-7ABD316A51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BE39-AF83-490B-8FF8-6B7DEA2B5317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9406-B9A7-44A7-8553-7ABD316A51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BE39-AF83-490B-8FF8-6B7DEA2B5317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9406-B9A7-44A7-8553-7ABD316A51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9BBE39-AF83-490B-8FF8-6B7DEA2B5317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A79406-B9A7-44A7-8553-7ABD316A51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BBE39-AF83-490B-8FF8-6B7DEA2B5317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79406-B9A7-44A7-8553-7ABD316A51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9BBE39-AF83-490B-8FF8-6B7DEA2B5317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A79406-B9A7-44A7-8553-7ABD316A51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9BBE39-AF83-490B-8FF8-6B7DEA2B5317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A79406-B9A7-44A7-8553-7ABD316A51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9BBE39-AF83-490B-8FF8-6B7DEA2B5317}" type="datetimeFigureOut">
              <a:rPr lang="cs-CZ" smtClean="0"/>
              <a:pPr/>
              <a:t>15. 6. 2016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A79406-B9A7-44A7-8553-7ABD316A51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1124744"/>
            <a:ext cx="6172200" cy="259228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Dopravní a logistické zabezpečení evakuace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Bc. Klára Steinocherová</a:t>
            </a:r>
            <a:endParaRPr lang="cs-CZ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Přepravovaná vzdálenost do náhradních zdravotnických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787208" cy="4989168"/>
          </a:xfrm>
        </p:spPr>
        <p:txBody>
          <a:bodyPr/>
          <a:lstStyle/>
          <a:p>
            <a:r>
              <a:rPr lang="cs-CZ" sz="2800" dirty="0" smtClean="0"/>
              <a:t>Celkový čas jízdy vypočten vzorcem:</a:t>
            </a:r>
          </a:p>
          <a:p>
            <a:pPr lvl="1"/>
            <a:r>
              <a:rPr lang="cs-CZ" i="1" dirty="0" smtClean="0"/>
              <a:t>t</a:t>
            </a:r>
            <a:r>
              <a:rPr lang="cs-CZ" dirty="0" smtClean="0"/>
              <a:t>……doba jízdy sanitky ze zdroje do NZZ</a:t>
            </a:r>
          </a:p>
          <a:p>
            <a:pPr lvl="1"/>
            <a:r>
              <a:rPr lang="cs-CZ" i="1" dirty="0" smtClean="0"/>
              <a:t>s</a:t>
            </a:r>
            <a:r>
              <a:rPr lang="cs-CZ" dirty="0" smtClean="0"/>
              <a:t>…...vzdálenost zdroje a cíle NZZ (km)</a:t>
            </a:r>
          </a:p>
          <a:p>
            <a:pPr lvl="1"/>
            <a:r>
              <a:rPr lang="cs-CZ" i="1" dirty="0" smtClean="0"/>
              <a:t>v</a:t>
            </a:r>
            <a:r>
              <a:rPr lang="cs-CZ" dirty="0" smtClean="0"/>
              <a:t>…..průměrná rychlost sanitky (80 km/h)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804248" y="1628800"/>
          <a:ext cx="1666470" cy="402252"/>
        </p:xfrm>
        <a:graphic>
          <a:graphicData uri="http://schemas.openxmlformats.org/presentationml/2006/ole">
            <p:oleObj spid="_x0000_s3074" name="Rovnice" r:id="rId3" imgW="736560" imgH="177480" progId="Equation.3">
              <p:embed/>
            </p:oleObj>
          </a:graphicData>
        </a:graphic>
      </p:graphicFrame>
      <p:pic>
        <p:nvPicPr>
          <p:cNvPr id="5" name="Zástupný symbol pro obsah 3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61048"/>
            <a:ext cx="8712968" cy="233350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Shromaždiště při evakuaci do NZZ (před G centrem)</a:t>
            </a:r>
            <a:endParaRPr lang="cs-CZ" dirty="0"/>
          </a:p>
        </p:txBody>
      </p:sp>
      <p:pic>
        <p:nvPicPr>
          <p:cNvPr id="4" name="Zástupný symbol pro obsah 3" descr="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74212"/>
            <a:ext cx="7776864" cy="506885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Celková doba úkonů a jízdy do NZZ</a:t>
            </a:r>
            <a:endParaRPr lang="cs-CZ" dirty="0"/>
          </a:p>
        </p:txBody>
      </p:sp>
      <p:pic>
        <p:nvPicPr>
          <p:cNvPr id="4" name="Zástupný symbol pro obsah 3" descr="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922823" cy="487840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evakuace do NZZ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NZZ Tábor:</a:t>
            </a:r>
          </a:p>
          <a:p>
            <a:pPr lvl="1"/>
            <a:r>
              <a:rPr lang="cs-CZ" dirty="0" smtClean="0"/>
              <a:t>Sanitní vozy: 9 </a:t>
            </a:r>
          </a:p>
          <a:p>
            <a:r>
              <a:rPr lang="cs-CZ" dirty="0" smtClean="0"/>
              <a:t>NZZ Písek</a:t>
            </a:r>
          </a:p>
          <a:p>
            <a:pPr lvl="1"/>
            <a:r>
              <a:rPr lang="cs-CZ" dirty="0" smtClean="0"/>
              <a:t>Sanitní vozy: 10</a:t>
            </a:r>
          </a:p>
          <a:p>
            <a:pPr lvl="1"/>
            <a:r>
              <a:rPr lang="cs-CZ" dirty="0" smtClean="0"/>
              <a:t>Počet přepravených pacientů: 36</a:t>
            </a:r>
          </a:p>
          <a:p>
            <a:r>
              <a:rPr lang="cs-CZ" dirty="0" smtClean="0"/>
              <a:t>NZZ Jindřichův Hradec</a:t>
            </a:r>
          </a:p>
          <a:p>
            <a:pPr lvl="1"/>
            <a:r>
              <a:rPr lang="cs-CZ" dirty="0" smtClean="0"/>
              <a:t>Sanitní vozy: 7</a:t>
            </a:r>
          </a:p>
          <a:p>
            <a:pPr lvl="1"/>
            <a:r>
              <a:rPr lang="cs-CZ" dirty="0" smtClean="0"/>
              <a:t>Počet přepravených pacientů: 15</a:t>
            </a:r>
          </a:p>
          <a:p>
            <a:r>
              <a:rPr lang="cs-CZ" dirty="0" smtClean="0"/>
              <a:t>NZZ České Budějovice</a:t>
            </a:r>
          </a:p>
          <a:p>
            <a:pPr lvl="1"/>
            <a:r>
              <a:rPr lang="cs-CZ" dirty="0" smtClean="0"/>
              <a:t>Sanitní vozy: 10</a:t>
            </a:r>
          </a:p>
          <a:p>
            <a:pPr lvl="1"/>
            <a:r>
              <a:rPr lang="cs-CZ" dirty="0" smtClean="0"/>
              <a:t>Počet přepravených pacientů: 37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Původní čas evakuace do NZZ: 271 min (4h 31 min)</a:t>
            </a:r>
          </a:p>
          <a:p>
            <a:r>
              <a:rPr lang="cs-CZ" dirty="0" smtClean="0"/>
              <a:t>Nově vypočtený čas evakuace do NZZ: 230 min (3h 50 min)</a:t>
            </a:r>
          </a:p>
          <a:p>
            <a:endParaRPr lang="cs-CZ" dirty="0" smtClean="0"/>
          </a:p>
          <a:p>
            <a:r>
              <a:rPr lang="cs-CZ" dirty="0" smtClean="0"/>
              <a:t>Zvolení NZZ umístěných blíže k evakuované oblasti Nemocnice Tábor, a.s. =&gt; minimalizace času a zefektivnění procesu evakuace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vedoucího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sz="2800" dirty="0" smtClean="0"/>
              <a:t>Budou vaše evakuační opatření realizované? 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Jaké další opatření (která povedou ke zvýšení bezpečnosti a plynulosti evakuace) lze ve zdravotnických zařízeních realizovat? Jedná se obecně o jakékoliv zařízení, prosím o stručnou charakteristiku.</a:t>
            </a:r>
            <a:endParaRPr lang="cs-CZ" sz="2800" dirty="0"/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sz="2800" dirty="0" smtClean="0"/>
              <a:t>V teoretické části popisujete metodu CPM. Jak jste ji při zpracování návrhů využila?</a:t>
            </a:r>
            <a:endParaRPr lang="cs-CZ" sz="2800" dirty="0"/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r>
              <a:rPr lang="cs-CZ" sz="4000" b="1" dirty="0" smtClean="0"/>
              <a:t>DĚKUJI VÁM ZA POZORNOST</a:t>
            </a:r>
            <a:endParaRPr lang="cs-CZ" sz="4000" b="1" dirty="0"/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k řešení dané problematiky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Zájem o danou problematiku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Možnost realizovat a pracovat s aktuální tématikou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Získání nových zkušeností a poznatků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ctr"/>
            <a:r>
              <a:rPr lang="cs-CZ" sz="2800" dirty="0" smtClean="0"/>
              <a:t>Navržení postupu evakuace pacientů umístěných v Nemocnici Tábor, a.s. do náhradních zdravotnických zařízení v co nejkratším čase.</a:t>
            </a:r>
            <a:endParaRPr lang="cs-CZ" sz="2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sz="2800" dirty="0" smtClean="0"/>
              <a:t>Metoda CPM „</a:t>
            </a:r>
            <a:r>
              <a:rPr lang="cs-CZ" sz="2800" dirty="0" err="1" smtClean="0"/>
              <a:t>Critical</a:t>
            </a:r>
            <a:r>
              <a:rPr lang="cs-CZ" sz="2800" dirty="0" smtClean="0"/>
              <a:t> </a:t>
            </a:r>
            <a:r>
              <a:rPr lang="cs-CZ" sz="2800" dirty="0" err="1" smtClean="0"/>
              <a:t>Path</a:t>
            </a:r>
            <a:r>
              <a:rPr lang="cs-CZ" sz="2800" dirty="0" smtClean="0"/>
              <a:t> </a:t>
            </a:r>
            <a:r>
              <a:rPr lang="cs-CZ" sz="2800" dirty="0" err="1" smtClean="0"/>
              <a:t>Method</a:t>
            </a:r>
            <a:r>
              <a:rPr lang="cs-CZ" sz="2800" dirty="0" smtClean="0"/>
              <a:t>“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Ganttův</a:t>
            </a:r>
            <a:r>
              <a:rPr lang="cs-CZ" sz="2800" dirty="0" smtClean="0"/>
              <a:t> diagram</a:t>
            </a:r>
            <a:endParaRPr lang="cs-CZ" sz="2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Nemocnice Tábor, a.s.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787208" cy="4989168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sz="2800" dirty="0" smtClean="0"/>
              <a:t>Vznik v roce 1940</a:t>
            </a:r>
          </a:p>
          <a:p>
            <a:r>
              <a:rPr lang="cs-CZ" sz="2800" dirty="0" smtClean="0"/>
              <a:t>Sídlo: ul. Kapitána Jaroše 1998/10, Tábor</a:t>
            </a:r>
          </a:p>
          <a:p>
            <a:r>
              <a:rPr lang="cs-CZ" sz="2800" dirty="0" smtClean="0"/>
              <a:t>Právní forma: akciová společnost</a:t>
            </a:r>
          </a:p>
          <a:p>
            <a:r>
              <a:rPr lang="cs-CZ" sz="2800" dirty="0" smtClean="0"/>
              <a:t>Podnikání: poskytnutí komplexní zdravotnické služby</a:t>
            </a:r>
          </a:p>
          <a:p>
            <a:r>
              <a:rPr lang="cs-CZ" sz="2800" dirty="0" smtClean="0"/>
              <a:t>Druhá největší nemocnice v Jihočeském kraji</a:t>
            </a:r>
          </a:p>
          <a:p>
            <a:r>
              <a:rPr lang="cs-CZ" sz="2800" dirty="0" smtClean="0"/>
              <a:t>Celková rozloha: 3 644 m</a:t>
            </a:r>
            <a:r>
              <a:rPr lang="cs-CZ" sz="2800" baseline="30000" dirty="0" smtClean="0"/>
              <a:t>2</a:t>
            </a:r>
          </a:p>
          <a:p>
            <a:r>
              <a:rPr lang="cs-CZ" sz="2800" dirty="0" smtClean="0"/>
              <a:t>Tvořena 7 zdravotnickými areály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Pavilon Interních oborů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Aplikace problematiky evakuace pacientů</a:t>
            </a:r>
          </a:p>
          <a:p>
            <a:r>
              <a:rPr lang="cs-CZ" dirty="0" smtClean="0"/>
              <a:t>Nejnovější a nejmodernější budova nemocnice</a:t>
            </a:r>
          </a:p>
          <a:p>
            <a:r>
              <a:rPr lang="cs-CZ" dirty="0" smtClean="0"/>
              <a:t>Celková rozloha: 1 826 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8. podlažní budova:</a:t>
            </a:r>
          </a:p>
          <a:p>
            <a:pPr lvl="2"/>
            <a:r>
              <a:rPr lang="cs-CZ" dirty="0" smtClean="0"/>
              <a:t>Rehabilitační oddělení</a:t>
            </a:r>
          </a:p>
          <a:p>
            <a:pPr lvl="2"/>
            <a:r>
              <a:rPr lang="cs-CZ" dirty="0" smtClean="0"/>
              <a:t>Interní oddělení B + JIP</a:t>
            </a:r>
          </a:p>
          <a:p>
            <a:pPr lvl="2"/>
            <a:r>
              <a:rPr lang="cs-CZ" dirty="0" smtClean="0"/>
              <a:t>Interní oddělení A+C</a:t>
            </a:r>
          </a:p>
          <a:p>
            <a:pPr lvl="2"/>
            <a:r>
              <a:rPr lang="cs-CZ" dirty="0" smtClean="0"/>
              <a:t>Ambulance JIP + odborná ambulance</a:t>
            </a:r>
          </a:p>
          <a:p>
            <a:pPr lvl="2"/>
            <a:r>
              <a:rPr lang="cs-CZ" dirty="0" smtClean="0"/>
              <a:t>Dětské oddělení</a:t>
            </a:r>
          </a:p>
          <a:p>
            <a:pPr lvl="2"/>
            <a:r>
              <a:rPr lang="cs-CZ" dirty="0" smtClean="0"/>
              <a:t>Neurologie</a:t>
            </a:r>
          </a:p>
          <a:p>
            <a:pPr lvl="2"/>
            <a:r>
              <a:rPr lang="cs-CZ" dirty="0" smtClean="0"/>
              <a:t>Plicní oddělení</a:t>
            </a:r>
          </a:p>
          <a:p>
            <a:pPr lvl="2"/>
            <a:r>
              <a:rPr lang="cs-CZ" dirty="0" smtClean="0"/>
              <a:t>IT oddělení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Nemocnice Tábor, a.s.</a:t>
            </a:r>
            <a:endParaRPr lang="cs-CZ" dirty="0"/>
          </a:p>
        </p:txBody>
      </p:sp>
      <p:pic>
        <p:nvPicPr>
          <p:cNvPr id="8" name="Zástupný symbol pro obsah 7" descr="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621608" cy="5373216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Evakuace Nemocnice Tábor, a.s.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sz="2800" dirty="0" smtClean="0"/>
              <a:t>Celkový počet evakuovaných pacientů: 108 (z toho 88 pacientů přepraveno do NZZ)</a:t>
            </a:r>
          </a:p>
          <a:p>
            <a:r>
              <a:rPr lang="cs-CZ" sz="2800" dirty="0" smtClean="0"/>
              <a:t>Shromaždiště osob a majetku</a:t>
            </a:r>
          </a:p>
          <a:p>
            <a:r>
              <a:rPr lang="cs-CZ" sz="2800" dirty="0" smtClean="0"/>
              <a:t>Osoby podílející se na evakuaci:</a:t>
            </a:r>
          </a:p>
          <a:p>
            <a:pPr lvl="1"/>
            <a:r>
              <a:rPr lang="cs-CZ" sz="2400" dirty="0" smtClean="0"/>
              <a:t>Policie ČR</a:t>
            </a:r>
          </a:p>
          <a:p>
            <a:pPr lvl="1"/>
            <a:r>
              <a:rPr lang="cs-CZ" sz="2400" dirty="0" smtClean="0"/>
              <a:t>Hasičský záchranný sbor</a:t>
            </a:r>
          </a:p>
          <a:p>
            <a:pPr lvl="1"/>
            <a:r>
              <a:rPr lang="cs-CZ" sz="2400" dirty="0" smtClean="0"/>
              <a:t>Zdravotní záchranná služba</a:t>
            </a:r>
          </a:p>
          <a:p>
            <a:r>
              <a:rPr lang="cs-CZ" sz="2800" dirty="0" smtClean="0"/>
              <a:t>Zajištění dopravních prostředků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Náhradní zdravotnická zařízení</a:t>
            </a:r>
            <a:endParaRPr lang="cs-CZ" dirty="0"/>
          </a:p>
        </p:txBody>
      </p:sp>
      <p:pic>
        <p:nvPicPr>
          <p:cNvPr id="4" name="Zástupný symbol pro obsah 3" descr="Bez názvu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35290" y="1434312"/>
            <a:ext cx="7381126" cy="503951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414</Words>
  <Application>Microsoft Office PowerPoint</Application>
  <PresentationFormat>Předvádění na obrazovce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Arkýř</vt:lpstr>
      <vt:lpstr>Rovnice</vt:lpstr>
      <vt:lpstr>Dopravní a logistické zabezpečení evakuace</vt:lpstr>
      <vt:lpstr>Důvody k řešení dané problematiky</vt:lpstr>
      <vt:lpstr>Cíl práce</vt:lpstr>
      <vt:lpstr>Použité metody</vt:lpstr>
      <vt:lpstr>Nemocnice Tábor, a.s.</vt:lpstr>
      <vt:lpstr>Pavilon Interních oborů</vt:lpstr>
      <vt:lpstr>Nemocnice Tábor, a.s.</vt:lpstr>
      <vt:lpstr>Evakuace Nemocnice Tábor, a.s.</vt:lpstr>
      <vt:lpstr>Náhradní zdravotnická zařízení</vt:lpstr>
      <vt:lpstr>Přepravovaná vzdálenost do náhradních zdravotnických zařízení</vt:lpstr>
      <vt:lpstr>Shromaždiště při evakuaci do NZZ (před G centrem)</vt:lpstr>
      <vt:lpstr>Celková doba úkonů a jízdy do NZZ</vt:lpstr>
      <vt:lpstr>Proces evakuace do NZZ</vt:lpstr>
      <vt:lpstr>Závěr</vt:lpstr>
      <vt:lpstr>Otázky vedoucího práce</vt:lpstr>
      <vt:lpstr>Otázky oponenta</vt:lpstr>
      <vt:lpstr>Snímek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Dopravní a logistické zabezpečení evakuace</dc:title>
  <dc:creator>Klára Steinocherová</dc:creator>
  <cp:lastModifiedBy>Klára Steinocherová</cp:lastModifiedBy>
  <cp:revision>37</cp:revision>
  <dcterms:created xsi:type="dcterms:W3CDTF">2016-06-15T12:47:58Z</dcterms:created>
  <dcterms:modified xsi:type="dcterms:W3CDTF">2016-06-15T15:26:05Z</dcterms:modified>
</cp:coreProperties>
</file>