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sldIdLst>
    <p:sldId id="256" r:id="rId2"/>
    <p:sldId id="257" r:id="rId3"/>
    <p:sldId id="271" r:id="rId4"/>
    <p:sldId id="258" r:id="rId5"/>
    <p:sldId id="260" r:id="rId6"/>
    <p:sldId id="261" r:id="rId7"/>
    <p:sldId id="272" r:id="rId8"/>
    <p:sldId id="262" r:id="rId9"/>
    <p:sldId id="264" r:id="rId10"/>
    <p:sldId id="265" r:id="rId11"/>
    <p:sldId id="266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Čertická Ivana" initials="Č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3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zivatel\Dropbox\Diplomka\graf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4844\Dropbox\Diplomka\grafy%2018.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zivatel\Dropbox\Diplomka\Diplomka%2018.4.2016\grafy%2018.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zivatel\Dropbox\Diplomka\Diplomka%2018.4.2016\grafy%2018.4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zivatel\Dropbox\Diplomka\Diplomka%2018.4.2016\grafy%2018.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cs-CZ" sz="1400">
                <a:latin typeface="Times New Roman" panose="02020603050405020304" pitchFamily="18" charset="0"/>
                <a:cs typeface="Times New Roman" panose="02020603050405020304" pitchFamily="18" charset="0"/>
              </a:rPr>
              <a:t>Daňové</a:t>
            </a:r>
            <a:r>
              <a:rPr lang="cs-CZ" sz="1400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zvýhodnění ve vybraných státech EU</a:t>
            </a:r>
            <a:endParaRPr lang="cs-CZ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529022814455884"/>
          <c:y val="0.13521015755383517"/>
          <c:w val="0.63746618211185135"/>
          <c:h val="0.6946622848614511"/>
        </c:manualLayout>
      </c:layout>
      <c:lineChart>
        <c:grouping val="standard"/>
        <c:varyColors val="0"/>
        <c:ser>
          <c:idx val="1"/>
          <c:order val="0"/>
          <c:tx>
            <c:strRef>
              <c:f>List7!$A$3</c:f>
              <c:strCache>
                <c:ptCount val="1"/>
                <c:pt idx="0">
                  <c:v>Česká republika</c:v>
                </c:pt>
              </c:strCache>
            </c:strRef>
          </c:tx>
          <c:cat>
            <c:numRef>
              <c:f>List7!$B$2:$P$2</c:f>
              <c:numCache>
                <c:formatCode>General</c:formatCode>
                <c:ptCount val="1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</c:numCache>
            </c:numRef>
          </c:cat>
          <c:val>
            <c:numRef>
              <c:f>List7!$B$3:$P$3</c:f>
              <c:numCache>
                <c:formatCode>0%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0.25</c:v>
                </c:pt>
                <c:pt idx="4">
                  <c:v>0.25</c:v>
                </c:pt>
                <c:pt idx="5">
                  <c:v>0.25</c:v>
                </c:pt>
                <c:pt idx="6">
                  <c:v>0.5</c:v>
                </c:pt>
                <c:pt idx="7">
                  <c:v>0.5</c:v>
                </c:pt>
                <c:pt idx="8">
                  <c:v>0.5</c:v>
                </c:pt>
                <c:pt idx="9">
                  <c:v>0.75</c:v>
                </c:pt>
                <c:pt idx="10">
                  <c:v>0.75</c:v>
                </c:pt>
                <c:pt idx="11">
                  <c:v>0.9</c:v>
                </c:pt>
                <c:pt idx="12">
                  <c:v>0.9</c:v>
                </c:pt>
                <c:pt idx="13">
                  <c:v>0.9</c:v>
                </c:pt>
                <c:pt idx="14">
                  <c:v>0.9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8B1-4C0A-A7DE-F6C176521D9E}"/>
            </c:ext>
          </c:extLst>
        </c:ser>
        <c:ser>
          <c:idx val="2"/>
          <c:order val="1"/>
          <c:tx>
            <c:strRef>
              <c:f>List7!$A$4</c:f>
              <c:strCache>
                <c:ptCount val="1"/>
                <c:pt idx="0">
                  <c:v>Slovensko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List7!$B$2:$P$2</c:f>
              <c:numCache>
                <c:formatCode>General</c:formatCode>
                <c:ptCount val="1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</c:numCache>
            </c:numRef>
          </c:cat>
          <c:val>
            <c:numRef>
              <c:f>List7!$B$4:$P$4</c:f>
              <c:numCache>
                <c:formatCode>0%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0.5</c:v>
                </c:pt>
                <c:pt idx="6">
                  <c:v>0.5</c:v>
                </c:pt>
                <c:pt idx="7">
                  <c:v>0.5</c:v>
                </c:pt>
                <c:pt idx="8">
                  <c:v>0.5</c:v>
                </c:pt>
                <c:pt idx="9">
                  <c:v>0.5</c:v>
                </c:pt>
                <c:pt idx="10">
                  <c:v>0.5</c:v>
                </c:pt>
                <c:pt idx="11">
                  <c:v>0.5</c:v>
                </c:pt>
                <c:pt idx="12">
                  <c:v>0.5</c:v>
                </c:pt>
                <c:pt idx="13">
                  <c:v>0.5</c:v>
                </c:pt>
                <c:pt idx="14">
                  <c:v>0.5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8B1-4C0A-A7DE-F6C176521D9E}"/>
            </c:ext>
          </c:extLst>
        </c:ser>
        <c:ser>
          <c:idx val="3"/>
          <c:order val="2"/>
          <c:tx>
            <c:strRef>
              <c:f>List7!$A$5</c:f>
              <c:strCache>
                <c:ptCount val="1"/>
                <c:pt idx="0">
                  <c:v>Rakousko nedoprovázená KP</c:v>
                </c:pt>
              </c:strCache>
            </c:strRef>
          </c:tx>
          <c:cat>
            <c:numRef>
              <c:f>List7!$B$2:$P$2</c:f>
              <c:numCache>
                <c:formatCode>General</c:formatCode>
                <c:ptCount val="1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</c:numCache>
            </c:numRef>
          </c:cat>
          <c:val>
            <c:numRef>
              <c:f>List7!$B$5:$P$5</c:f>
              <c:numCache>
                <c:formatCode>0%</c:formatCode>
                <c:ptCount val="1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8B1-4C0A-A7DE-F6C176521D9E}"/>
            </c:ext>
          </c:extLst>
        </c:ser>
        <c:ser>
          <c:idx val="4"/>
          <c:order val="3"/>
          <c:tx>
            <c:strRef>
              <c:f>List7!$A$6</c:f>
              <c:strCache>
                <c:ptCount val="1"/>
                <c:pt idx="0">
                  <c:v>Německo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pPr>
              <a:ln>
                <a:solidFill>
                  <a:srgbClr val="FFFF00"/>
                </a:solidFill>
              </a:ln>
            </c:spPr>
          </c:marker>
          <c:cat>
            <c:numRef>
              <c:f>List7!$B$2:$P$2</c:f>
              <c:numCache>
                <c:formatCode>General</c:formatCode>
                <c:ptCount val="1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</c:numCache>
            </c:numRef>
          </c:cat>
          <c:val>
            <c:numRef>
              <c:f>List7!$B$6:$P$6</c:f>
              <c:numCache>
                <c:formatCode>0%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0.25</c:v>
                </c:pt>
                <c:pt idx="4">
                  <c:v>0.25</c:v>
                </c:pt>
                <c:pt idx="5">
                  <c:v>0.25</c:v>
                </c:pt>
                <c:pt idx="6">
                  <c:v>0.5</c:v>
                </c:pt>
                <c:pt idx="7">
                  <c:v>0.5</c:v>
                </c:pt>
                <c:pt idx="8">
                  <c:v>0.5</c:v>
                </c:pt>
                <c:pt idx="9">
                  <c:v>0.75</c:v>
                </c:pt>
                <c:pt idx="10">
                  <c:v>0.75</c:v>
                </c:pt>
                <c:pt idx="11">
                  <c:v>0.75</c:v>
                </c:pt>
                <c:pt idx="12">
                  <c:v>0.75</c:v>
                </c:pt>
                <c:pt idx="13">
                  <c:v>0.75</c:v>
                </c:pt>
                <c:pt idx="14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68B1-4C0A-A7DE-F6C176521D9E}"/>
            </c:ext>
          </c:extLst>
        </c:ser>
        <c:ser>
          <c:idx val="5"/>
          <c:order val="4"/>
          <c:tx>
            <c:strRef>
              <c:f>List7!$A$7</c:f>
              <c:strCache>
                <c:ptCount val="1"/>
                <c:pt idx="0">
                  <c:v>Polsko</c:v>
                </c:pt>
              </c:strCache>
            </c:strRef>
          </c:tx>
          <c:cat>
            <c:numRef>
              <c:f>List7!$B$2:$P$2</c:f>
              <c:numCache>
                <c:formatCode>General</c:formatCode>
                <c:ptCount val="1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</c:numCache>
            </c:numRef>
          </c:cat>
          <c:val>
            <c:numRef>
              <c:f>List7!$B$7:$P$7</c:f>
              <c:numCache>
                <c:formatCode>0%</c:formatCode>
                <c:ptCount val="15"/>
                <c:pt idx="0">
                  <c:v>0</c:v>
                </c:pt>
                <c:pt idx="1">
                  <c:v>0.25</c:v>
                </c:pt>
                <c:pt idx="2">
                  <c:v>0.25</c:v>
                </c:pt>
                <c:pt idx="3">
                  <c:v>0.25</c:v>
                </c:pt>
                <c:pt idx="4">
                  <c:v>0.5</c:v>
                </c:pt>
                <c:pt idx="5">
                  <c:v>0.5</c:v>
                </c:pt>
                <c:pt idx="6">
                  <c:v>0.75</c:v>
                </c:pt>
                <c:pt idx="7">
                  <c:v>0.75</c:v>
                </c:pt>
                <c:pt idx="8">
                  <c:v>0.75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68B1-4C0A-A7DE-F6C176521D9E}"/>
            </c:ext>
          </c:extLst>
        </c:ser>
        <c:ser>
          <c:idx val="6"/>
          <c:order val="5"/>
          <c:tx>
            <c:strRef>
              <c:f>List7!$A$8</c:f>
              <c:strCache>
                <c:ptCount val="1"/>
                <c:pt idx="0">
                  <c:v>Chorvatsko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numRef>
              <c:f>List7!$B$2:$P$2</c:f>
              <c:numCache>
                <c:formatCode>General</c:formatCode>
                <c:ptCount val="1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</c:numCache>
            </c:numRef>
          </c:cat>
          <c:val>
            <c:numRef>
              <c:f>List7!$B$8:$P$8</c:f>
              <c:numCache>
                <c:formatCode>0%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68B1-4C0A-A7DE-F6C176521D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874624"/>
        <c:axId val="110876928"/>
      </c:lineChart>
      <c:catAx>
        <c:axId val="1108746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Počet</a:t>
                </a:r>
                <a:r>
                  <a:rPr lang="cs-CZ" baseline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jízd ve zdaňovacím období</a:t>
                </a:r>
                <a:endParaRPr lang="cs-CZ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</a:ln>
          <a:effectLst/>
        </c:spPr>
        <c:txPr>
          <a:bodyPr/>
          <a:lstStyle/>
          <a:p>
            <a:pPr>
              <a:defRPr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cs-CZ"/>
          </a:p>
        </c:txPr>
        <c:crossAx val="110876928"/>
        <c:crosses val="autoZero"/>
        <c:auto val="1"/>
        <c:lblAlgn val="ctr"/>
        <c:lblOffset val="100"/>
        <c:noMultiLvlLbl val="0"/>
      </c:catAx>
      <c:valAx>
        <c:axId val="1108769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Daňové zvýhodnění</a:t>
                </a:r>
                <a:r>
                  <a:rPr lang="cs-CZ" baseline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 %</a:t>
                </a:r>
                <a:endParaRPr lang="cs-CZ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cs-CZ"/>
          </a:p>
        </c:txPr>
        <c:crossAx val="110874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771367521367518"/>
          <c:y val="0.15138166552710322"/>
          <c:w val="0.2051923076923077"/>
          <c:h val="0.74242778476219884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400">
                <a:latin typeface="Times New Roman" panose="02020603050405020304" pitchFamily="18" charset="0"/>
                <a:cs typeface="Times New Roman" panose="02020603050405020304" pitchFamily="18" charset="0"/>
              </a:rPr>
              <a:t>Objemy</a:t>
            </a:r>
            <a:r>
              <a:rPr lang="cs-CZ" sz="1400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přepravy ve vybraných státech</a:t>
            </a:r>
            <a:endParaRPr lang="cs-CZ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List9!$A$3</c:f>
              <c:strCache>
                <c:ptCount val="1"/>
                <c:pt idx="0">
                  <c:v>Česká republika</c:v>
                </c:pt>
              </c:strCache>
            </c:strRef>
          </c:tx>
          <c:invertIfNegative val="0"/>
          <c:val>
            <c:numRef>
              <c:f>List9!$B$3</c:f>
              <c:numCache>
                <c:formatCode>#,##0</c:formatCode>
                <c:ptCount val="1"/>
                <c:pt idx="0">
                  <c:v>6818000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CE-4798-9785-BD3E5B81FC68}"/>
            </c:ext>
          </c:extLst>
        </c:ser>
        <c:ser>
          <c:idx val="1"/>
          <c:order val="1"/>
          <c:tx>
            <c:strRef>
              <c:f>List9!$A$4</c:f>
              <c:strCache>
                <c:ptCount val="1"/>
                <c:pt idx="0">
                  <c:v>Slovensko</c:v>
                </c:pt>
              </c:strCache>
            </c:strRef>
          </c:tx>
          <c:invertIfNegative val="0"/>
          <c:val>
            <c:numRef>
              <c:f>List9!$B$4</c:f>
              <c:numCache>
                <c:formatCode>#,##0</c:formatCode>
                <c:ptCount val="1"/>
                <c:pt idx="0">
                  <c:v>2074966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7CE-4798-9785-BD3E5B81FC68}"/>
            </c:ext>
          </c:extLst>
        </c:ser>
        <c:ser>
          <c:idx val="2"/>
          <c:order val="2"/>
          <c:tx>
            <c:strRef>
              <c:f>List9!$A$5</c:f>
              <c:strCache>
                <c:ptCount val="1"/>
                <c:pt idx="0">
                  <c:v>Rakousko</c:v>
                </c:pt>
              </c:strCache>
            </c:strRef>
          </c:tx>
          <c:invertIfNegative val="0"/>
          <c:val>
            <c:numRef>
              <c:f>List9!$B$5</c:f>
              <c:numCache>
                <c:formatCode>#,##0</c:formatCode>
                <c:ptCount val="1"/>
                <c:pt idx="0">
                  <c:v>22900000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7CE-4798-9785-BD3E5B81FC68}"/>
            </c:ext>
          </c:extLst>
        </c:ser>
        <c:ser>
          <c:idx val="3"/>
          <c:order val="3"/>
          <c:tx>
            <c:strRef>
              <c:f>List9!$A$6</c:f>
              <c:strCache>
                <c:ptCount val="1"/>
                <c:pt idx="0">
                  <c:v>Německo</c:v>
                </c:pt>
              </c:strCache>
            </c:strRef>
          </c:tx>
          <c:invertIfNegative val="0"/>
          <c:val>
            <c:numRef>
              <c:f>List9!$B$6</c:f>
              <c:numCache>
                <c:formatCode>#,##0</c:formatCode>
                <c:ptCount val="1"/>
                <c:pt idx="0">
                  <c:v>81000000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7CE-4798-9785-BD3E5B81FC68}"/>
            </c:ext>
          </c:extLst>
        </c:ser>
        <c:ser>
          <c:idx val="4"/>
          <c:order val="4"/>
          <c:tx>
            <c:strRef>
              <c:f>List9!$A$7</c:f>
              <c:strCache>
                <c:ptCount val="1"/>
                <c:pt idx="0">
                  <c:v>Polsko</c:v>
                </c:pt>
              </c:strCache>
            </c:strRef>
          </c:tx>
          <c:invertIfNegative val="0"/>
          <c:val>
            <c:numRef>
              <c:f>List9!$B$7</c:f>
              <c:numCache>
                <c:formatCode>#,##0</c:formatCode>
                <c:ptCount val="1"/>
                <c:pt idx="0">
                  <c:v>15526000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7CE-4798-9785-BD3E5B81FC68}"/>
            </c:ext>
          </c:extLst>
        </c:ser>
        <c:ser>
          <c:idx val="5"/>
          <c:order val="5"/>
          <c:tx>
            <c:strRef>
              <c:f>List9!$A$8</c:f>
              <c:strCache>
                <c:ptCount val="1"/>
                <c:pt idx="0">
                  <c:v>Chorvatsko</c:v>
                </c:pt>
              </c:strCache>
            </c:strRef>
          </c:tx>
          <c:invertIfNegative val="0"/>
          <c:val>
            <c:numRef>
              <c:f>List9!$B$8</c:f>
              <c:numCache>
                <c:formatCode>#,##0</c:formatCode>
                <c:ptCount val="1"/>
                <c:pt idx="0">
                  <c:v>827684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7CE-4798-9785-BD3E5B81FC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2328448"/>
        <c:axId val="111214976"/>
        <c:axId val="0"/>
      </c:bar3DChart>
      <c:catAx>
        <c:axId val="15232844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cs-CZ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Rok 2009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111214976"/>
        <c:crosses val="autoZero"/>
        <c:auto val="1"/>
        <c:lblAlgn val="ctr"/>
        <c:lblOffset val="100"/>
        <c:noMultiLvlLbl val="0"/>
      </c:catAx>
      <c:valAx>
        <c:axId val="11121497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5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cs-CZ" sz="105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Objemy</a:t>
                </a:r>
                <a:r>
                  <a:rPr lang="cs-CZ" sz="1050" baseline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přepravy v </a:t>
                </a:r>
                <a:r>
                  <a:rPr lang="cs-CZ" sz="105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tun</a:t>
                </a:r>
                <a:r>
                  <a:rPr lang="cs-CZ" sz="1050" baseline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ách</a:t>
                </a:r>
                <a:endParaRPr lang="cs-CZ" sz="105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cs-CZ"/>
          </a:p>
        </c:txPr>
        <c:crossAx val="15232844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cs-CZ" sz="1400">
                <a:latin typeface="Times New Roman" panose="02020603050405020304" pitchFamily="18" charset="0"/>
                <a:cs typeface="Times New Roman" panose="02020603050405020304" pitchFamily="18" charset="0"/>
              </a:rPr>
              <a:t>Výše daňového</a:t>
            </a:r>
            <a:r>
              <a:rPr lang="cs-CZ" sz="1400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zvýhodnění při 75 jízdách</a:t>
            </a:r>
            <a:endParaRPr lang="cs-CZ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List11!$B$3</c:f>
              <c:strCache>
                <c:ptCount val="1"/>
                <c:pt idx="0">
                  <c:v>Výše daňové povinnosti v EUR</c:v>
                </c:pt>
              </c:strCache>
            </c:strRef>
          </c:tx>
          <c:invertIfNegative val="0"/>
          <c:cat>
            <c:strRef>
              <c:f>List11!$A$4:$A$9</c:f>
              <c:strCache>
                <c:ptCount val="6"/>
                <c:pt idx="0">
                  <c:v>Česká republika</c:v>
                </c:pt>
                <c:pt idx="1">
                  <c:v>Slovensko</c:v>
                </c:pt>
                <c:pt idx="2">
                  <c:v>Rakousko</c:v>
                </c:pt>
                <c:pt idx="3">
                  <c:v>Německo</c:v>
                </c:pt>
                <c:pt idx="4">
                  <c:v>Polsko</c:v>
                </c:pt>
                <c:pt idx="5">
                  <c:v>Chorvatsko</c:v>
                </c:pt>
              </c:strCache>
            </c:strRef>
          </c:cat>
          <c:val>
            <c:numRef>
              <c:f>List11!$B$4:$B$9</c:f>
              <c:numCache>
                <c:formatCode>General</c:formatCode>
                <c:ptCount val="6"/>
                <c:pt idx="0">
                  <c:v>1630</c:v>
                </c:pt>
                <c:pt idx="1">
                  <c:v>2172</c:v>
                </c:pt>
                <c:pt idx="2">
                  <c:v>888</c:v>
                </c:pt>
                <c:pt idx="3">
                  <c:v>556</c:v>
                </c:pt>
                <c:pt idx="4">
                  <c:v>372</c:v>
                </c:pt>
                <c:pt idx="5">
                  <c:v>808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98-45A5-B83E-C3CA226E7009}"/>
            </c:ext>
          </c:extLst>
        </c:ser>
        <c:ser>
          <c:idx val="1"/>
          <c:order val="1"/>
          <c:tx>
            <c:strRef>
              <c:f>List11!$C$3</c:f>
              <c:strCache>
                <c:ptCount val="1"/>
                <c:pt idx="0">
                  <c:v>Výše daňového zvýhodnění v EUR</c:v>
                </c:pt>
              </c:strCache>
            </c:strRef>
          </c:tx>
          <c:invertIfNegative val="0"/>
          <c:cat>
            <c:strRef>
              <c:f>List11!$A$4:$A$9</c:f>
              <c:strCache>
                <c:ptCount val="6"/>
                <c:pt idx="0">
                  <c:v>Česká republika</c:v>
                </c:pt>
                <c:pt idx="1">
                  <c:v>Slovensko</c:v>
                </c:pt>
                <c:pt idx="2">
                  <c:v>Rakousko</c:v>
                </c:pt>
                <c:pt idx="3">
                  <c:v>Německo</c:v>
                </c:pt>
                <c:pt idx="4">
                  <c:v>Polsko</c:v>
                </c:pt>
                <c:pt idx="5">
                  <c:v>Chorvatsko</c:v>
                </c:pt>
              </c:strCache>
            </c:strRef>
          </c:cat>
          <c:val>
            <c:numRef>
              <c:f>List11!$C$4:$C$9</c:f>
              <c:numCache>
                <c:formatCode>General</c:formatCode>
                <c:ptCount val="6"/>
                <c:pt idx="0">
                  <c:v>1223</c:v>
                </c:pt>
                <c:pt idx="1">
                  <c:v>1086</c:v>
                </c:pt>
                <c:pt idx="2">
                  <c:v>888</c:v>
                </c:pt>
                <c:pt idx="3">
                  <c:v>278</c:v>
                </c:pt>
                <c:pt idx="4">
                  <c:v>279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C98-45A5-B83E-C3CA226E70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1230336"/>
        <c:axId val="111260800"/>
        <c:axId val="0"/>
      </c:bar3DChart>
      <c:catAx>
        <c:axId val="111230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cs-CZ"/>
          </a:p>
        </c:txPr>
        <c:crossAx val="111260800"/>
        <c:crosses val="autoZero"/>
        <c:auto val="1"/>
        <c:lblAlgn val="ctr"/>
        <c:lblOffset val="100"/>
        <c:noMultiLvlLbl val="0"/>
      </c:catAx>
      <c:valAx>
        <c:axId val="1112608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b="0" dirty="0" smtClean="0"/>
                  <a:t>EUR</a:t>
                </a:r>
                <a:endParaRPr lang="en-US" b="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1230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240376194436853"/>
          <c:y val="0.41869288130072002"/>
          <c:w val="0.21899581227711434"/>
          <c:h val="0.17215654128930899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400" b="1" i="0" baseline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Výše daňového zvýhodnění při 120 jízdách</a:t>
            </a:r>
            <a:endParaRPr lang="cs-CZ" sz="140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List13!$B$4</c:f>
              <c:strCache>
                <c:ptCount val="1"/>
                <c:pt idx="0">
                  <c:v>Výše daňové povinnosti v EUR</c:v>
                </c:pt>
              </c:strCache>
            </c:strRef>
          </c:tx>
          <c:invertIfNegative val="0"/>
          <c:cat>
            <c:strRef>
              <c:f>List13!$A$5:$A$10</c:f>
              <c:strCache>
                <c:ptCount val="6"/>
                <c:pt idx="0">
                  <c:v>Česká republika</c:v>
                </c:pt>
                <c:pt idx="1">
                  <c:v>Slovensko</c:v>
                </c:pt>
                <c:pt idx="2">
                  <c:v>Rakousko</c:v>
                </c:pt>
                <c:pt idx="3">
                  <c:v>Německo</c:v>
                </c:pt>
                <c:pt idx="4">
                  <c:v>Polsko</c:v>
                </c:pt>
                <c:pt idx="5">
                  <c:v>Chorvatsko</c:v>
                </c:pt>
              </c:strCache>
            </c:strRef>
          </c:cat>
          <c:val>
            <c:numRef>
              <c:f>List13!$B$5:$B$10</c:f>
              <c:numCache>
                <c:formatCode>General</c:formatCode>
                <c:ptCount val="6"/>
                <c:pt idx="0">
                  <c:v>1630</c:v>
                </c:pt>
                <c:pt idx="1">
                  <c:v>2172</c:v>
                </c:pt>
                <c:pt idx="2">
                  <c:v>888</c:v>
                </c:pt>
                <c:pt idx="3">
                  <c:v>556</c:v>
                </c:pt>
                <c:pt idx="4">
                  <c:v>372</c:v>
                </c:pt>
                <c:pt idx="5">
                  <c:v>808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055-4F02-A2E7-16FF930BF794}"/>
            </c:ext>
          </c:extLst>
        </c:ser>
        <c:ser>
          <c:idx val="1"/>
          <c:order val="1"/>
          <c:tx>
            <c:strRef>
              <c:f>List13!$C$4</c:f>
              <c:strCache>
                <c:ptCount val="1"/>
                <c:pt idx="0">
                  <c:v>Výše daňového zvýhodnění v EUR</c:v>
                </c:pt>
              </c:strCache>
            </c:strRef>
          </c:tx>
          <c:invertIfNegative val="0"/>
          <c:cat>
            <c:strRef>
              <c:f>List13!$A$5:$A$10</c:f>
              <c:strCache>
                <c:ptCount val="6"/>
                <c:pt idx="0">
                  <c:v>Česká republika</c:v>
                </c:pt>
                <c:pt idx="1">
                  <c:v>Slovensko</c:v>
                </c:pt>
                <c:pt idx="2">
                  <c:v>Rakousko</c:v>
                </c:pt>
                <c:pt idx="3">
                  <c:v>Německo</c:v>
                </c:pt>
                <c:pt idx="4">
                  <c:v>Polsko</c:v>
                </c:pt>
                <c:pt idx="5">
                  <c:v>Chorvatsko</c:v>
                </c:pt>
              </c:strCache>
            </c:strRef>
          </c:cat>
          <c:val>
            <c:numRef>
              <c:f>List13!$C$5:$C$10</c:f>
              <c:numCache>
                <c:formatCode>General</c:formatCode>
                <c:ptCount val="6"/>
                <c:pt idx="0">
                  <c:v>1467</c:v>
                </c:pt>
                <c:pt idx="1">
                  <c:v>1086</c:v>
                </c:pt>
                <c:pt idx="2">
                  <c:v>888</c:v>
                </c:pt>
                <c:pt idx="3">
                  <c:v>417</c:v>
                </c:pt>
                <c:pt idx="4">
                  <c:v>372</c:v>
                </c:pt>
                <c:pt idx="5">
                  <c:v>808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055-4F02-A2E7-16FF930BF7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1031040"/>
        <c:axId val="111032576"/>
        <c:axId val="0"/>
      </c:bar3DChart>
      <c:catAx>
        <c:axId val="111031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1032576"/>
        <c:crosses val="autoZero"/>
        <c:auto val="1"/>
        <c:lblAlgn val="ctr"/>
        <c:lblOffset val="100"/>
        <c:noMultiLvlLbl val="0"/>
      </c:catAx>
      <c:valAx>
        <c:axId val="1110325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b="0"/>
                  <a:t>EUR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1031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428308766493414"/>
          <c:y val="0.43200530235658346"/>
          <c:w val="0.21618343707556018"/>
          <c:h val="0.19663572375242236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400" b="1" i="0" baseline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Výše daňového zvýhodnění při 33 jízdách</a:t>
            </a:r>
            <a:endParaRPr lang="cs-CZ" sz="140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772627866173034E-2"/>
          <c:y val="0.10720886975508774"/>
          <c:w val="0.68042890129324973"/>
          <c:h val="0.6941447204691887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List12!$B$4</c:f>
              <c:strCache>
                <c:ptCount val="1"/>
                <c:pt idx="0">
                  <c:v>Výše daňové povinnosti v EUR</c:v>
                </c:pt>
              </c:strCache>
            </c:strRef>
          </c:tx>
          <c:invertIfNegative val="0"/>
          <c:cat>
            <c:strRef>
              <c:f>List12!$A$5:$A$10</c:f>
              <c:strCache>
                <c:ptCount val="6"/>
                <c:pt idx="0">
                  <c:v>Česká republika</c:v>
                </c:pt>
                <c:pt idx="1">
                  <c:v>Slovensko</c:v>
                </c:pt>
                <c:pt idx="2">
                  <c:v>Rakousko</c:v>
                </c:pt>
                <c:pt idx="3">
                  <c:v>Německo</c:v>
                </c:pt>
                <c:pt idx="4">
                  <c:v>Polsko</c:v>
                </c:pt>
                <c:pt idx="5">
                  <c:v>Chorvatsko</c:v>
                </c:pt>
              </c:strCache>
            </c:strRef>
          </c:cat>
          <c:val>
            <c:numRef>
              <c:f>List12!$B$5:$B$10</c:f>
              <c:numCache>
                <c:formatCode>General</c:formatCode>
                <c:ptCount val="6"/>
                <c:pt idx="0">
                  <c:v>1353</c:v>
                </c:pt>
                <c:pt idx="1">
                  <c:v>1452</c:v>
                </c:pt>
                <c:pt idx="2">
                  <c:v>593</c:v>
                </c:pt>
                <c:pt idx="3">
                  <c:v>556</c:v>
                </c:pt>
                <c:pt idx="4">
                  <c:v>202</c:v>
                </c:pt>
                <c:pt idx="5">
                  <c:v>657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576-45C8-AA09-F789D77607BA}"/>
            </c:ext>
          </c:extLst>
        </c:ser>
        <c:ser>
          <c:idx val="1"/>
          <c:order val="1"/>
          <c:tx>
            <c:strRef>
              <c:f>List12!$C$4</c:f>
              <c:strCache>
                <c:ptCount val="1"/>
                <c:pt idx="0">
                  <c:v>Výše daňového zvýhodnění v EUR</c:v>
                </c:pt>
              </c:strCache>
            </c:strRef>
          </c:tx>
          <c:invertIfNegative val="0"/>
          <c:cat>
            <c:strRef>
              <c:f>List12!$A$5:$A$10</c:f>
              <c:strCache>
                <c:ptCount val="6"/>
                <c:pt idx="0">
                  <c:v>Česká republika</c:v>
                </c:pt>
                <c:pt idx="1">
                  <c:v>Slovensko</c:v>
                </c:pt>
                <c:pt idx="2">
                  <c:v>Rakousko</c:v>
                </c:pt>
                <c:pt idx="3">
                  <c:v>Německo</c:v>
                </c:pt>
                <c:pt idx="4">
                  <c:v>Polsko</c:v>
                </c:pt>
                <c:pt idx="5">
                  <c:v>Chorvatsko</c:v>
                </c:pt>
              </c:strCache>
            </c:strRef>
          </c:cat>
          <c:val>
            <c:numRef>
              <c:f>List12!$C$5:$C$10</c:f>
              <c:numCache>
                <c:formatCode>General</c:formatCode>
                <c:ptCount val="6"/>
                <c:pt idx="0">
                  <c:v>1353</c:v>
                </c:pt>
                <c:pt idx="1">
                  <c:v>0</c:v>
                </c:pt>
                <c:pt idx="2">
                  <c:v>593</c:v>
                </c:pt>
                <c:pt idx="3">
                  <c:v>202</c:v>
                </c:pt>
                <c:pt idx="4">
                  <c:v>50.5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576-45C8-AA09-F789D77607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1073152"/>
        <c:axId val="111074688"/>
        <c:axId val="0"/>
      </c:bar3DChart>
      <c:catAx>
        <c:axId val="111073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cs-CZ"/>
          </a:p>
        </c:txPr>
        <c:crossAx val="111074688"/>
        <c:crosses val="autoZero"/>
        <c:auto val="1"/>
        <c:lblAlgn val="ctr"/>
        <c:lblOffset val="100"/>
        <c:noMultiLvlLbl val="0"/>
      </c:catAx>
      <c:valAx>
        <c:axId val="1110746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/>
                  <a:t>EUR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11073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382092680392867"/>
          <c:y val="0.33938919886669794"/>
          <c:w val="0.21125367952109425"/>
          <c:h val="0.27431505755780949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0A032-8B10-4853-8154-93FAA90DFB9A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C8311-3DA9-4F48-91A7-BBE967D67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15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6EB8E87D-7305-4E57-B4DB-F21E45FCEB09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D0BE1262-C97D-4184-ABBF-D3B2A422DEA7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071145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E87D-7305-4E57-B4DB-F21E45FCEB09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E1262-C97D-4184-ABBF-D3B2A422D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769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E87D-7305-4E57-B4DB-F21E45FCEB09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E1262-C97D-4184-ABBF-D3B2A422D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664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E87D-7305-4E57-B4DB-F21E45FCEB09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E1262-C97D-4184-ABBF-D3B2A422D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649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E87D-7305-4E57-B4DB-F21E45FCEB09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E1262-C97D-4184-ABBF-D3B2A422D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222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E87D-7305-4E57-B4DB-F21E45FCEB09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E1262-C97D-4184-ABBF-D3B2A422D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08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E87D-7305-4E57-B4DB-F21E45FCEB09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E1262-C97D-4184-ABBF-D3B2A422D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412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E87D-7305-4E57-B4DB-F21E45FCEB09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E1262-C97D-4184-ABBF-D3B2A422D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882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E87D-7305-4E57-B4DB-F21E45FCEB09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E1262-C97D-4184-ABBF-D3B2A422D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34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6EB8E87D-7305-4E57-B4DB-F21E45FCEB09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D0BE1262-C97D-4184-ABBF-D3B2A422D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994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E87D-7305-4E57-B4DB-F21E45FCEB09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D0BE1262-C97D-4184-ABBF-D3B2A422D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90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E87D-7305-4E57-B4DB-F21E45FCEB09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E1262-C97D-4184-ABBF-D3B2A422D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15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E87D-7305-4E57-B4DB-F21E45FCEB09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E1262-C97D-4184-ABBF-D3B2A422D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049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E87D-7305-4E57-B4DB-F21E45FCEB09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E1262-C97D-4184-ABBF-D3B2A422D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088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E87D-7305-4E57-B4DB-F21E45FCEB09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E1262-C97D-4184-ABBF-D3B2A422D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23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E87D-7305-4E57-B4DB-F21E45FCEB09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E1262-C97D-4184-ABBF-D3B2A422D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24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E87D-7305-4E57-B4DB-F21E45FCEB09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E1262-C97D-4184-ABBF-D3B2A422D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14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EB8E87D-7305-4E57-B4DB-F21E45FCEB09}" type="datetimeFigureOut">
              <a:rPr lang="cs-CZ" smtClean="0"/>
              <a:t>15.6.2016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0BE1262-C97D-4184-ABBF-D3B2A422D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6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043535"/>
          </a:xfrm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>Vysoká škola technická a ekonomická v Českých Budějovicích</a:t>
            </a:r>
            <a:br>
              <a:rPr lang="cs-CZ" sz="22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4400" b="1" dirty="0" smtClean="0"/>
              <a:t>Analýza podpory rozvoje kombinované přepravy v rámci daně z motorových vozidel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953000"/>
            <a:ext cx="7776864" cy="1219200"/>
          </a:xfrm>
        </p:spPr>
        <p:txBody>
          <a:bodyPr>
            <a:noAutofit/>
          </a:bodyPr>
          <a:lstStyle/>
          <a:p>
            <a:pPr algn="l"/>
            <a:r>
              <a:rPr lang="cs-CZ" sz="2100" dirty="0" smtClean="0"/>
              <a:t>Autor diplomové práce: Bc. Eva Slabší</a:t>
            </a:r>
          </a:p>
          <a:p>
            <a:pPr algn="l"/>
            <a:r>
              <a:rPr lang="cs-CZ" sz="2100" dirty="0" smtClean="0"/>
              <a:t>Vedoucí diplomové práce: Ing. Lenka </a:t>
            </a:r>
            <a:r>
              <a:rPr lang="cs-CZ" sz="2100" dirty="0" err="1" smtClean="0"/>
              <a:t>Ližbetinová</a:t>
            </a:r>
            <a:r>
              <a:rPr lang="cs-CZ" sz="2100" dirty="0" smtClean="0"/>
              <a:t>, Ph.D.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46204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653536" cy="18002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/>
              <a:t>3. </a:t>
            </a:r>
            <a:r>
              <a:rPr lang="cs-CZ" sz="2800" dirty="0"/>
              <a:t>v</a:t>
            </a:r>
            <a:r>
              <a:rPr lang="cs-CZ" sz="2800" dirty="0" smtClean="0"/>
              <a:t>ýzkumná </a:t>
            </a:r>
            <a:r>
              <a:rPr lang="cs-CZ" sz="2800" dirty="0"/>
              <a:t>otázka - Jaká je výše daňového zvýhodnění ve vybraných státech Evropské </a:t>
            </a:r>
            <a:r>
              <a:rPr lang="cs-CZ" sz="2800" dirty="0" smtClean="0"/>
              <a:t>unie uvedená na konkrétním případě?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9493317"/>
              </p:ext>
            </p:extLst>
          </p:nvPr>
        </p:nvGraphicFramePr>
        <p:xfrm>
          <a:off x="539552" y="1990724"/>
          <a:ext cx="7992888" cy="4102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873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2" y="217875"/>
            <a:ext cx="7704667" cy="1770965"/>
          </a:xfrm>
        </p:spPr>
        <p:txBody>
          <a:bodyPr/>
          <a:lstStyle/>
          <a:p>
            <a:r>
              <a:rPr lang="cs-CZ" dirty="0" smtClean="0"/>
              <a:t>Návrhy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2" y="2013212"/>
            <a:ext cx="7704667" cy="3888432"/>
          </a:xfrm>
        </p:spPr>
        <p:txBody>
          <a:bodyPr>
            <a:normAutofit/>
          </a:bodyPr>
          <a:lstStyle/>
          <a:p>
            <a:r>
              <a:rPr lang="cs-CZ" dirty="0" smtClean="0"/>
              <a:t>Slovensko</a:t>
            </a:r>
          </a:p>
          <a:p>
            <a:pPr marL="0" lvl="0" indent="0">
              <a:buNone/>
            </a:pPr>
            <a:r>
              <a:rPr lang="cs-CZ" dirty="0" smtClean="0"/>
              <a:t>		Od </a:t>
            </a:r>
            <a:r>
              <a:rPr lang="cs-CZ" dirty="0"/>
              <a:t>25 do 50 jízd, dosahuje sleva 25 % daně.</a:t>
            </a:r>
          </a:p>
          <a:p>
            <a:pPr marL="0" lvl="0" indent="0">
              <a:buNone/>
            </a:pPr>
            <a:r>
              <a:rPr lang="cs-CZ" dirty="0" smtClean="0"/>
              <a:t>		Od </a:t>
            </a:r>
            <a:r>
              <a:rPr lang="cs-CZ" dirty="0"/>
              <a:t>51 do 90 jízd, dosahuje sleva 50 % daně.</a:t>
            </a:r>
          </a:p>
          <a:p>
            <a:pPr marL="0" lvl="0" indent="0">
              <a:buNone/>
            </a:pPr>
            <a:r>
              <a:rPr lang="cs-CZ" dirty="0" smtClean="0"/>
              <a:t>		Od </a:t>
            </a:r>
            <a:r>
              <a:rPr lang="cs-CZ" dirty="0"/>
              <a:t>91 do 130 jízd, dosahuje sleva 75 % daně.</a:t>
            </a:r>
          </a:p>
          <a:p>
            <a:pPr marL="0" lvl="0" indent="0">
              <a:buNone/>
            </a:pPr>
            <a:r>
              <a:rPr lang="cs-CZ" dirty="0" smtClean="0"/>
              <a:t>		Více </a:t>
            </a:r>
            <a:r>
              <a:rPr lang="cs-CZ" dirty="0"/>
              <a:t>než 130 jízd, dosahuje sleva 90 % daně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Chorvatsko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dirty="0"/>
              <a:t>50% slevu při počtu jízd </a:t>
            </a:r>
            <a:r>
              <a:rPr lang="cs-CZ" dirty="0" smtClean="0"/>
              <a:t>40.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45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060848"/>
            <a:ext cx="8229600" cy="16002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82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83568"/>
          </a:xfrm>
        </p:spPr>
        <p:txBody>
          <a:bodyPr>
            <a:normAutofit fontScale="90000"/>
          </a:bodyPr>
          <a:lstStyle/>
          <a:p>
            <a:r>
              <a:rPr lang="cs-CZ" sz="4800" dirty="0" smtClean="0"/>
              <a:t>Otázky vedoucí diplomové práce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cs-CZ" dirty="0" smtClean="0"/>
              <a:t>Jak hodnotíte daňové zvýhodnění uplatňované v ČR.</a:t>
            </a:r>
          </a:p>
          <a:p>
            <a:endParaRPr lang="cs-CZ" dirty="0" smtClean="0"/>
          </a:p>
          <a:p>
            <a:r>
              <a:rPr lang="cs-CZ" dirty="0" smtClean="0"/>
              <a:t>V kterých státech je pro dopravce nejvýhodnější sleva na dani při použití vozidla pro kombinovanou dopravu a je v těchto státech zároveň i nejvýhodnější snížená sazba daně? </a:t>
            </a:r>
          </a:p>
          <a:p>
            <a:endParaRPr lang="cs-CZ" dirty="0"/>
          </a:p>
          <a:p>
            <a:r>
              <a:rPr lang="cs-CZ" dirty="0" smtClean="0"/>
              <a:t>Jsou tyto podmínky stejné pro doprovázenou i nedoprovázenou kombinovanou přepravu?</a:t>
            </a:r>
          </a:p>
        </p:txBody>
      </p:sp>
    </p:spTree>
    <p:extLst>
      <p:ext uri="{BB962C8B-B14F-4D97-AF65-F5344CB8AC3E}">
        <p14:creationId xmlns:p14="http://schemas.microsoft.com/office/powerpoint/2010/main" val="491543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600200"/>
          </a:xfrm>
        </p:spPr>
        <p:txBody>
          <a:bodyPr/>
          <a:lstStyle/>
          <a:p>
            <a:r>
              <a:rPr lang="cs-CZ" dirty="0" smtClean="0"/>
              <a:t>Otázky oponenta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8895" y="2276872"/>
            <a:ext cx="8229600" cy="2880320"/>
          </a:xfrm>
        </p:spPr>
        <p:txBody>
          <a:bodyPr/>
          <a:lstStyle/>
          <a:p>
            <a:r>
              <a:rPr lang="cs-CZ" dirty="0" smtClean="0"/>
              <a:t>Prosím </a:t>
            </a:r>
            <a:r>
              <a:rPr lang="cs-CZ" dirty="0" err="1" smtClean="0"/>
              <a:t>vysvetlite</a:t>
            </a:r>
            <a:r>
              <a:rPr lang="cs-CZ" dirty="0" smtClean="0"/>
              <a:t> pojmy základ dane a </a:t>
            </a:r>
            <a:r>
              <a:rPr lang="cs-CZ" dirty="0" err="1" smtClean="0"/>
              <a:t>sadzba</a:t>
            </a:r>
            <a:r>
              <a:rPr lang="cs-CZ" dirty="0" smtClean="0"/>
              <a:t> dane.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93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916832"/>
            <a:ext cx="7859216" cy="4209331"/>
          </a:xfrm>
        </p:spPr>
        <p:txBody>
          <a:bodyPr/>
          <a:lstStyle/>
          <a:p>
            <a:r>
              <a:rPr lang="cs-CZ" dirty="0"/>
              <a:t>Cílem diplomové práce je analyzovat podporu pro rozvoj kombinované přepravy z hlediska zvýhodnění dopravců na dani z motorových vozidel v České republice a vybraných státech Evropské unie. Na základě zjištěných údajů bude zhodnoceno zvýhodnění na konkrétním případě.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01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otázky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2132856"/>
            <a:ext cx="7704667" cy="3332816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 smtClean="0"/>
              <a:t>Jaká je výše daňového zvýhodnění ve vybraných státech Evropské unie?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Jaká je výše objemů přepravy ve vybraných státech Evropské unie?</a:t>
            </a:r>
            <a:endParaRPr lang="cs-CZ" dirty="0"/>
          </a:p>
          <a:p>
            <a:endParaRPr lang="cs-CZ" dirty="0"/>
          </a:p>
          <a:p>
            <a:r>
              <a:rPr lang="cs-CZ" dirty="0"/>
              <a:t>Jaká je výše daňového zvýhodnění ve vybraných státech Evropské </a:t>
            </a:r>
            <a:r>
              <a:rPr lang="cs-CZ" dirty="0" smtClean="0"/>
              <a:t>unie uvedená na konkrétním případě?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5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348880"/>
            <a:ext cx="7704667" cy="3332816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Představení vybraných států Evropské unie – Česká republika, Slovensko, Rakousko, Německo, Polsko, Chorvatsko.</a:t>
            </a:r>
          </a:p>
          <a:p>
            <a:endParaRPr lang="cs-CZ" dirty="0" smtClean="0"/>
          </a:p>
          <a:p>
            <a:r>
              <a:rPr lang="cs-CZ" dirty="0" smtClean="0"/>
              <a:t>Rozvoj kombinované přepravy, vývoj výkonů kombinované přepravy, silniční daň – daňové zvýhodnění.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529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656184"/>
          </a:xfrm>
        </p:spPr>
        <p:txBody>
          <a:bodyPr/>
          <a:lstStyle/>
          <a:p>
            <a:r>
              <a:rPr lang="cs-CZ" sz="2800" dirty="0" smtClean="0"/>
              <a:t>1. výzkumná otázka - Jaká je výše daňového zvýhodnění ve vybraných státech Evropské unie?</a:t>
            </a: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9474417"/>
              </p:ext>
            </p:extLst>
          </p:nvPr>
        </p:nvGraphicFramePr>
        <p:xfrm>
          <a:off x="457200" y="1916832"/>
          <a:ext cx="8291264" cy="4209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2404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97552" cy="1600200"/>
          </a:xfrm>
        </p:spPr>
        <p:txBody>
          <a:bodyPr/>
          <a:lstStyle/>
          <a:p>
            <a:r>
              <a:rPr lang="cs-CZ" sz="2800" dirty="0"/>
              <a:t>2</a:t>
            </a:r>
            <a:r>
              <a:rPr lang="cs-CZ" sz="2800" dirty="0" smtClean="0"/>
              <a:t>. </a:t>
            </a:r>
            <a:r>
              <a:rPr lang="cs-CZ" sz="2800" dirty="0"/>
              <a:t>v</a:t>
            </a:r>
            <a:r>
              <a:rPr lang="cs-CZ" sz="2800" dirty="0" smtClean="0"/>
              <a:t>ýzkumná </a:t>
            </a:r>
            <a:r>
              <a:rPr lang="cs-CZ" sz="2800" dirty="0"/>
              <a:t>otázka - Jaká je výše </a:t>
            </a:r>
            <a:r>
              <a:rPr lang="cs-CZ" sz="2800" dirty="0" smtClean="0"/>
              <a:t>objemů přepravy ve vybraných státech Evropské unie?</a:t>
            </a: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0763657"/>
              </p:ext>
            </p:extLst>
          </p:nvPr>
        </p:nvGraphicFramePr>
        <p:xfrm>
          <a:off x="457200" y="1772816"/>
          <a:ext cx="8229600" cy="4353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1953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603647"/>
          </a:xfrm>
        </p:spPr>
        <p:txBody>
          <a:bodyPr/>
          <a:lstStyle/>
          <a:p>
            <a:r>
              <a:rPr lang="cs-CZ" dirty="0" smtClean="0"/>
              <a:t>Firma Kombi a. s.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2060848"/>
            <a:ext cx="7704667" cy="3938968"/>
          </a:xfrm>
        </p:spPr>
        <p:txBody>
          <a:bodyPr>
            <a:normAutofit/>
          </a:bodyPr>
          <a:lstStyle/>
          <a:p>
            <a:r>
              <a:rPr lang="cs-CZ" dirty="0" smtClean="0"/>
              <a:t>Tahač a kontejnerový návěs, celková přípustná hmotnost 40 t s 5 nápravami, emisní třída Euro 5.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Souprava je využita při 75 a 120 jízdách.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Nákladní automobil na kontejner, celková přípustná hmotnost 26 t se 3 nápravami, emisní třída Euro 3.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Nákladní automobil je využit při 33 jízdách.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561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25544" cy="18002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/>
              <a:t>3. </a:t>
            </a:r>
            <a:r>
              <a:rPr lang="cs-CZ" sz="2800" dirty="0"/>
              <a:t>v</a:t>
            </a:r>
            <a:r>
              <a:rPr lang="cs-CZ" sz="2800" dirty="0" smtClean="0"/>
              <a:t>ýzkumná </a:t>
            </a:r>
            <a:r>
              <a:rPr lang="cs-CZ" sz="2800" dirty="0"/>
              <a:t>otázka - Jaká je výše daňového zvýhodnění ve vybraných státech Evropské </a:t>
            </a:r>
            <a:r>
              <a:rPr lang="cs-CZ" sz="2800" dirty="0" smtClean="0"/>
              <a:t>unie uvedená na konkrétním případě?</a:t>
            </a:r>
            <a:endParaRPr lang="cs-CZ" sz="2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9369859"/>
              </p:ext>
            </p:extLst>
          </p:nvPr>
        </p:nvGraphicFramePr>
        <p:xfrm>
          <a:off x="611560" y="1916832"/>
          <a:ext cx="7992888" cy="412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2733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653536" cy="18002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/>
              <a:t>3. </a:t>
            </a:r>
            <a:r>
              <a:rPr lang="cs-CZ" sz="2800" dirty="0"/>
              <a:t>v</a:t>
            </a:r>
            <a:r>
              <a:rPr lang="cs-CZ" sz="2800" dirty="0" smtClean="0"/>
              <a:t>ýzkumná </a:t>
            </a:r>
            <a:r>
              <a:rPr lang="cs-CZ" sz="2800" dirty="0"/>
              <a:t>otázka - Jaká je výše daňového zvýhodnění ve vybraných státech Evropské </a:t>
            </a:r>
            <a:r>
              <a:rPr lang="cs-CZ" sz="2800" dirty="0" smtClean="0"/>
              <a:t>unie uvedená na konkrétním případě?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272725"/>
              </p:ext>
            </p:extLst>
          </p:nvPr>
        </p:nvGraphicFramePr>
        <p:xfrm>
          <a:off x="539552" y="1988840"/>
          <a:ext cx="7992888" cy="3999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693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506</TotalTime>
  <Words>380</Words>
  <Application>Microsoft Office PowerPoint</Application>
  <PresentationFormat>Předvádění na obrazovce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Paralaxa</vt:lpstr>
      <vt:lpstr>    Vysoká škola technická a ekonomická v Českých Budějovicích    Analýza podpory rozvoje kombinované přepravy v rámci daně z motorových vozidel  </vt:lpstr>
      <vt:lpstr>Cíl diplomové práce</vt:lpstr>
      <vt:lpstr>Výzkumné otázky </vt:lpstr>
      <vt:lpstr>Aplikační část</vt:lpstr>
      <vt:lpstr>1. výzkumná otázka - Jaká je výše daňového zvýhodnění ve vybraných státech Evropské unie?</vt:lpstr>
      <vt:lpstr>2. výzkumná otázka - Jaká je výše objemů přepravy ve vybraných státech Evropské unie?</vt:lpstr>
      <vt:lpstr>Firma Kombi a. s.</vt:lpstr>
      <vt:lpstr>3. výzkumná otázka - Jaká je výše daňového zvýhodnění ve vybraných státech Evropské unie uvedená na konkrétním případě?</vt:lpstr>
      <vt:lpstr>3. výzkumná otázka - Jaká je výše daňového zvýhodnění ve vybraných státech Evropské unie uvedená na konkrétním případě?</vt:lpstr>
      <vt:lpstr>3. výzkumná otázka - Jaká je výše daňového zvýhodnění ve vybraných státech Evropské unie uvedená na konkrétním případě?</vt:lpstr>
      <vt:lpstr>Návrhy opatření</vt:lpstr>
      <vt:lpstr>Děkuji za pozornost</vt:lpstr>
      <vt:lpstr>Otázky vedoucí diplomové práce</vt:lpstr>
      <vt:lpstr>Otázky oponenta diplomové práce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 Analýza podpory rozvoje kombinované přepravy v rámci daně z motorových vozidel</dc:title>
  <dc:creator>uzivatel</dc:creator>
  <cp:lastModifiedBy>uzivatel</cp:lastModifiedBy>
  <cp:revision>43</cp:revision>
  <dcterms:created xsi:type="dcterms:W3CDTF">2016-06-08T08:16:22Z</dcterms:created>
  <dcterms:modified xsi:type="dcterms:W3CDTF">2016-06-15T13:00:43Z</dcterms:modified>
</cp:coreProperties>
</file>