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9" r:id="rId6"/>
    <p:sldId id="263" r:id="rId7"/>
    <p:sldId id="264" r:id="rId8"/>
    <p:sldId id="265" r:id="rId9"/>
    <p:sldId id="266" r:id="rId10"/>
    <p:sldId id="270" r:id="rId11"/>
    <p:sldId id="267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60" r:id="rId20"/>
    <p:sldId id="261" r:id="rId21"/>
    <p:sldId id="25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&#352;TE\magistr\Diplomka\&#268;S&#218;\z&#225;soby%20ropy%202008%20-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pPr>
            <a:r>
              <a:rPr lang="cs-CZ">
                <a:solidFill>
                  <a:srgbClr val="0070C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Dodávky ropy ropovody DRUŽBA a IKL v letech 2000 - 2014 (v tis. tun)</a:t>
            </a:r>
          </a:p>
          <a:p>
            <a:pPr>
              <a:defRPr>
                <a:solidFill>
                  <a:srgbClr val="0070C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pPr>
            <a:endParaRPr lang="cs-CZ">
              <a:solidFill>
                <a:srgbClr val="0070C0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c:rich>
      </c:tx>
      <c:layout>
        <c:manualLayout>
          <c:xMode val="edge"/>
          <c:yMode val="edge"/>
          <c:x val="0.14528018486424032"/>
          <c:y val="2.173913043478260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List2!$P$1</c:f>
              <c:strCache>
                <c:ptCount val="1"/>
                <c:pt idx="0">
                  <c:v>Družba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List2!$O$2:$O$16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List2!$P$2:$P$16</c:f>
              <c:numCache>
                <c:formatCode>General</c:formatCode>
                <c:ptCount val="15"/>
                <c:pt idx="0">
                  <c:v>3739</c:v>
                </c:pt>
                <c:pt idx="1">
                  <c:v>3828</c:v>
                </c:pt>
                <c:pt idx="2">
                  <c:v>3996</c:v>
                </c:pt>
                <c:pt idx="3">
                  <c:v>4370</c:v>
                </c:pt>
                <c:pt idx="4">
                  <c:v>4669</c:v>
                </c:pt>
                <c:pt idx="5">
                  <c:v>5203</c:v>
                </c:pt>
                <c:pt idx="6">
                  <c:v>5429</c:v>
                </c:pt>
                <c:pt idx="7">
                  <c:v>4804</c:v>
                </c:pt>
                <c:pt idx="8">
                  <c:v>5018</c:v>
                </c:pt>
                <c:pt idx="9">
                  <c:v>5278</c:v>
                </c:pt>
                <c:pt idx="10">
                  <c:v>4883</c:v>
                </c:pt>
                <c:pt idx="11">
                  <c:v>4025</c:v>
                </c:pt>
                <c:pt idx="12">
                  <c:v>3071</c:v>
                </c:pt>
                <c:pt idx="13">
                  <c:v>4010</c:v>
                </c:pt>
                <c:pt idx="14">
                  <c:v>3850</c:v>
                </c:pt>
              </c:numCache>
            </c:numRef>
          </c:val>
        </c:ser>
        <c:ser>
          <c:idx val="1"/>
          <c:order val="1"/>
          <c:tx>
            <c:strRef>
              <c:f>List2!$Q$1</c:f>
              <c:strCache>
                <c:ptCount val="1"/>
                <c:pt idx="0">
                  <c:v>IKL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List2!$O$2:$O$16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List2!$Q$2:$Q$16</c:f>
              <c:numCache>
                <c:formatCode>General</c:formatCode>
                <c:ptCount val="15"/>
                <c:pt idx="0">
                  <c:v>2043</c:v>
                </c:pt>
                <c:pt idx="1">
                  <c:v>2174</c:v>
                </c:pt>
                <c:pt idx="2">
                  <c:v>2135</c:v>
                </c:pt>
                <c:pt idx="3">
                  <c:v>2047</c:v>
                </c:pt>
                <c:pt idx="4">
                  <c:v>2118</c:v>
                </c:pt>
                <c:pt idx="5">
                  <c:v>2720</c:v>
                </c:pt>
                <c:pt idx="6">
                  <c:v>2537</c:v>
                </c:pt>
                <c:pt idx="7">
                  <c:v>2577</c:v>
                </c:pt>
                <c:pt idx="8">
                  <c:v>3297</c:v>
                </c:pt>
                <c:pt idx="9">
                  <c:v>2175</c:v>
                </c:pt>
                <c:pt idx="10">
                  <c:v>3100</c:v>
                </c:pt>
                <c:pt idx="11">
                  <c:v>3033</c:v>
                </c:pt>
                <c:pt idx="12">
                  <c:v>4101</c:v>
                </c:pt>
                <c:pt idx="13">
                  <c:v>2635</c:v>
                </c:pt>
                <c:pt idx="14">
                  <c:v>3626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0928000"/>
        <c:axId val="170929536"/>
      </c:barChart>
      <c:catAx>
        <c:axId val="1709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0070C0"/>
                </a:solidFill>
              </a:defRPr>
            </a:pPr>
            <a:endParaRPr lang="cs-CZ"/>
          </a:p>
        </c:txPr>
        <c:crossAx val="170929536"/>
        <c:crosses val="autoZero"/>
        <c:auto val="1"/>
        <c:lblAlgn val="ctr"/>
        <c:lblOffset val="100"/>
        <c:noMultiLvlLbl val="0"/>
      </c:catAx>
      <c:valAx>
        <c:axId val="170929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endParaRPr lang="cs-CZ"/>
          </a:p>
        </c:txPr>
        <c:crossAx val="170928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441152776694993"/>
          <c:y val="0.14900060849734487"/>
          <c:w val="0.58318733920636157"/>
          <c:h val="0.60386452520658007"/>
        </c:manualLayout>
      </c:layout>
      <c:lineChart>
        <c:grouping val="standard"/>
        <c:varyColors val="0"/>
        <c:ser>
          <c:idx val="0"/>
          <c:order val="0"/>
          <c:tx>
            <c:v>Cena za 1 barel ropy v USD</c:v>
          </c:tx>
          <c:spPr>
            <a:ln w="76200" cap="flat" cmpd="sng" algn="ctr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cat>
            <c:numRef>
              <c:f>List2!$A$15:$A$36</c:f>
              <c:numCache>
                <c:formatCode>m/d/yyyy</c:formatCode>
                <c:ptCount val="22"/>
                <c:pt idx="0">
                  <c:v>42430</c:v>
                </c:pt>
                <c:pt idx="1">
                  <c:v>42431</c:v>
                </c:pt>
                <c:pt idx="2">
                  <c:v>42432</c:v>
                </c:pt>
                <c:pt idx="3">
                  <c:v>42433</c:v>
                </c:pt>
                <c:pt idx="4">
                  <c:v>42436</c:v>
                </c:pt>
                <c:pt idx="5">
                  <c:v>42437</c:v>
                </c:pt>
                <c:pt idx="6">
                  <c:v>42438</c:v>
                </c:pt>
                <c:pt idx="7">
                  <c:v>42439</c:v>
                </c:pt>
                <c:pt idx="8">
                  <c:v>42440</c:v>
                </c:pt>
                <c:pt idx="9">
                  <c:v>42443</c:v>
                </c:pt>
                <c:pt idx="10">
                  <c:v>42444</c:v>
                </c:pt>
                <c:pt idx="11">
                  <c:v>42445</c:v>
                </c:pt>
                <c:pt idx="12">
                  <c:v>42446</c:v>
                </c:pt>
                <c:pt idx="13">
                  <c:v>42447</c:v>
                </c:pt>
                <c:pt idx="14">
                  <c:v>42450</c:v>
                </c:pt>
                <c:pt idx="15">
                  <c:v>42451</c:v>
                </c:pt>
                <c:pt idx="16">
                  <c:v>42452</c:v>
                </c:pt>
                <c:pt idx="17">
                  <c:v>42453</c:v>
                </c:pt>
                <c:pt idx="18">
                  <c:v>42457</c:v>
                </c:pt>
                <c:pt idx="19">
                  <c:v>42458</c:v>
                </c:pt>
                <c:pt idx="20">
                  <c:v>42459</c:v>
                </c:pt>
                <c:pt idx="21">
                  <c:v>42460</c:v>
                </c:pt>
              </c:numCache>
            </c:numRef>
          </c:cat>
          <c:val>
            <c:numRef>
              <c:f>List2!$B$15:$B$36</c:f>
              <c:numCache>
                <c:formatCode>General</c:formatCode>
                <c:ptCount val="22"/>
                <c:pt idx="0">
                  <c:v>34.369999999999997</c:v>
                </c:pt>
                <c:pt idx="1">
                  <c:v>34.85</c:v>
                </c:pt>
                <c:pt idx="2">
                  <c:v>34.69</c:v>
                </c:pt>
                <c:pt idx="3">
                  <c:v>36.28</c:v>
                </c:pt>
                <c:pt idx="4">
                  <c:v>37.99</c:v>
                </c:pt>
                <c:pt idx="5">
                  <c:v>36.28</c:v>
                </c:pt>
                <c:pt idx="6">
                  <c:v>38.270000000000003</c:v>
                </c:pt>
                <c:pt idx="7">
                  <c:v>37.94</c:v>
                </c:pt>
                <c:pt idx="8">
                  <c:v>38.549999999999997</c:v>
                </c:pt>
                <c:pt idx="9">
                  <c:v>37.369999999999997</c:v>
                </c:pt>
                <c:pt idx="10">
                  <c:v>36.72</c:v>
                </c:pt>
                <c:pt idx="11">
                  <c:v>38.6</c:v>
                </c:pt>
                <c:pt idx="12">
                  <c:v>40.33</c:v>
                </c:pt>
                <c:pt idx="13">
                  <c:v>39.35</c:v>
                </c:pt>
                <c:pt idx="14">
                  <c:v>39.39</c:v>
                </c:pt>
                <c:pt idx="15">
                  <c:v>41.24</c:v>
                </c:pt>
                <c:pt idx="16">
                  <c:v>39.76</c:v>
                </c:pt>
                <c:pt idx="17">
                  <c:v>39.590000000000003</c:v>
                </c:pt>
                <c:pt idx="18">
                  <c:v>39.369999999999997</c:v>
                </c:pt>
                <c:pt idx="19">
                  <c:v>38.549999999999997</c:v>
                </c:pt>
                <c:pt idx="20">
                  <c:v>38.270000000000003</c:v>
                </c:pt>
                <c:pt idx="21">
                  <c:v>38.15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980096"/>
        <c:axId val="170981632"/>
      </c:lineChart>
      <c:dateAx>
        <c:axId val="1709800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endParaRPr lang="cs-CZ"/>
          </a:p>
        </c:txPr>
        <c:crossAx val="170981632"/>
        <c:crosses val="autoZero"/>
        <c:auto val="1"/>
        <c:lblOffset val="100"/>
        <c:baseTimeUnit val="days"/>
      </c:dateAx>
      <c:valAx>
        <c:axId val="170981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cs-CZ" sz="1400">
                    <a:solidFill>
                      <a:srgbClr val="0070C0"/>
                    </a:solidFill>
                  </a:rPr>
                  <a:t>Cena v USD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70C0"/>
                </a:solidFill>
              </a:defRPr>
            </a:pPr>
            <a:endParaRPr lang="cs-CZ"/>
          </a:p>
        </c:txPr>
        <c:crossAx val="1709800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4611559447185283"/>
          <c:y val="0.35759364014516237"/>
          <c:w val="0.22974413346846495"/>
          <c:h val="0.29358874328517742"/>
        </c:manualLayout>
      </c:layout>
      <c:overlay val="0"/>
      <c:txPr>
        <a:bodyPr/>
        <a:lstStyle/>
        <a:p>
          <a:pPr>
            <a:defRPr sz="1400" b="1">
              <a:solidFill>
                <a:srgbClr val="0070C0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E3E3-79C1-40CA-A8A8-18B1D7652B6D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89662-5470-49BB-B70C-38558092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9662-5470-49BB-B70C-385580929E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86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85DC097-1156-4E18-95D0-43780AA12722}" type="datetimeFigureOut">
              <a:rPr lang="cs-CZ" smtClean="0"/>
              <a:t>15. 6. 2016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85AE4D-6202-40A8-88FE-E881B046F795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230124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Logistika ropy v České republice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8064224" cy="1368152"/>
          </a:xfrm>
        </p:spPr>
        <p:txBody>
          <a:bodyPr/>
          <a:lstStyle/>
          <a:p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Autorka DP: Bc. Jana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Rusfelová</a:t>
            </a:r>
            <a:endParaRPr lang="cs-CZ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Vedoucí DP: Ing. Robert Zeman, Ph.D.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744968614"/>
              </p:ext>
            </p:extLst>
          </p:nvPr>
        </p:nvGraphicFramePr>
        <p:xfrm>
          <a:off x="539552" y="836712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1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Strategické zásoby ropy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Centrální tankoviště v Nelahozevsi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90 dnů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16 nádrží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1 550 000 m</a:t>
            </a:r>
            <a:r>
              <a:rPr lang="cs-CZ" baseline="300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Cena ropy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48650457"/>
              </p:ext>
            </p:extLst>
          </p:nvPr>
        </p:nvGraphicFramePr>
        <p:xfrm>
          <a:off x="1187624" y="1772816"/>
          <a:ext cx="6336703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5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919864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Výstavba nového ropovodu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lternativa k omezení dodávek z ropovodu Družba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760640" cy="3342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6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áze výstavby:</a:t>
            </a:r>
          </a:p>
          <a:p>
            <a:pPr lvl="6"/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říprava </a:t>
            </a: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projektu</a:t>
            </a:r>
          </a:p>
          <a:p>
            <a:pPr lvl="6"/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ajištění </a:t>
            </a: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pozemků</a:t>
            </a:r>
          </a:p>
          <a:p>
            <a:pPr lvl="6"/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amotná výstavba</a:t>
            </a:r>
          </a:p>
          <a:p>
            <a:pPr marL="1380744" lvl="6" indent="0">
              <a:buNone/>
            </a:pPr>
            <a:endParaRPr lang="cs-CZ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98 kilometrů</a:t>
            </a:r>
          </a:p>
          <a:p>
            <a:pPr marL="0" indent="0">
              <a:buClr>
                <a:schemeClr val="accent4"/>
              </a:buClr>
              <a:buNone/>
            </a:pPr>
            <a:endParaRPr lang="cs-CZ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7,644 miliard Kč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„Projekt společného zájmu Evropské unie“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Výstavba 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Kladné stránky výstavby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nížení závislosti na ropovodu Družba</a:t>
            </a:r>
          </a:p>
          <a:p>
            <a:pPr marL="0" indent="0">
              <a:buClr>
                <a:schemeClr val="accent4"/>
              </a:buClr>
              <a:buNone/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kologické zajištění ropy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apojení na stávající ropovod</a:t>
            </a:r>
          </a:p>
          <a:p>
            <a:pPr>
              <a:buClr>
                <a:schemeClr val="accent4"/>
              </a:buClr>
            </a:pPr>
            <a:endParaRPr lang="cs-CZ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ožnost obrácení směru toku ropy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3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Záporné stránky výstavby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č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asová náročnost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nižování spotřeby ropy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rotesty obyvatel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9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Závěrečné shrnutí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opovody Družba a IKL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odavatelé ropy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trategické zásoby ropy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ýstavba nového ropovodu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Otázka od vedoucího práce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Představuje zavádění elektromobilů vážnou hrozbu pro ropný průmysl?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Obsah 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MERO ČR, a.s.</a:t>
            </a: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Síť ropovodů v Evropě</a:t>
            </a:r>
          </a:p>
          <a:p>
            <a:pPr lvl="1"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Ropovod Družba</a:t>
            </a:r>
          </a:p>
          <a:p>
            <a:pPr lvl="1"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Ropovod 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IKL</a:t>
            </a: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Dodavatelé ropy</a:t>
            </a: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Strategické zásoby ropy</a:t>
            </a: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Cena ropy</a:t>
            </a: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Výstavba nového ropovodu</a:t>
            </a: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Závěrečné shrnutí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1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Otázky od oponenta práce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Podle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Vášho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názoru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prečo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dochádza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k postupnému poklesu dovozu ropy do ČR v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sledovanom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období?</a:t>
            </a:r>
          </a:p>
          <a:p>
            <a:pPr marL="0" indent="0">
              <a:buClr>
                <a:schemeClr val="accent4"/>
              </a:buClr>
              <a:buNone/>
            </a:pPr>
            <a:endParaRPr lang="cs-CZ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Neuvažovali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ste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s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alternatívny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návrhom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zabezpečenia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dodávok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ropy do ČR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cez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ropovod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Adria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ktorý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je napojený na ropovod Družba v SR, teda bez možnosti </a:t>
            </a:r>
            <a:r>
              <a:rPr lang="cs-CZ" dirty="0" err="1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budovania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nového ropovodu?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2952328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Děkuji Vám za pozornost.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Cíl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Cílem diplomové práce je analyzovat spotřebu ropy v České republice, analyzovat dodavatele ropy, stávající logistické zabezpečení, zpracovat návrhy na řešení logistického zabezpečení, provést zhodnocení navrhovaného řešení v oblasti technické a ekonomické.</a:t>
            </a:r>
          </a:p>
          <a:p>
            <a:pPr marL="0" indent="0" algn="just">
              <a:buClr>
                <a:schemeClr val="accent4"/>
              </a:buCl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5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MERO ČR, a.s.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znik 1. ledna 1994</a:t>
            </a:r>
          </a:p>
          <a:p>
            <a:pPr marL="36576" indent="0">
              <a:buClr>
                <a:schemeClr val="accent4"/>
              </a:buClr>
              <a:buNone/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ediný vlastník a provozovatel ropovodů na území České republiky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ajišťování strategických zásob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65303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7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1263" cy="99412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Síť ropovodů v Evropě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6362"/>
            <a:ext cx="835292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Ropovod Družba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5 500 kilometrů</a:t>
            </a:r>
          </a:p>
          <a:p>
            <a:pPr marL="36576" indent="0">
              <a:buClr>
                <a:schemeClr val="accent4"/>
              </a:buClr>
              <a:buNone/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1961 – 1972</a:t>
            </a:r>
          </a:p>
          <a:p>
            <a:pPr marL="36576" indent="0">
              <a:buClr>
                <a:schemeClr val="accent4"/>
              </a:buClr>
              <a:buNone/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505,7 kilometrů</a:t>
            </a:r>
          </a:p>
          <a:p>
            <a:pPr marL="36576" indent="0">
              <a:buClr>
                <a:schemeClr val="accent4"/>
              </a:buClr>
              <a:buNone/>
            </a:pPr>
            <a:endParaRPr lang="cs-CZ" dirty="0" smtClean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9 milionů tun ropy</a:t>
            </a: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Ropovod IKL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13. března 1996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Ingolstadt – Kralupy nad Vltavou – Litvínov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168,6 kilometrů</a:t>
            </a:r>
          </a:p>
          <a:p>
            <a:endParaRPr lang="cs-CZ" dirty="0"/>
          </a:p>
          <a:p>
            <a:pPr marL="36576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688"/>
            <a:ext cx="8064896" cy="53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Dodavatelé ropy do ČR</a:t>
            </a:r>
            <a:endParaRPr lang="cs-CZ" sz="54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7 milionů tun ropy ročně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</a:t>
            </a: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lavní dodavatelé:</a:t>
            </a:r>
          </a:p>
          <a:p>
            <a:pPr lvl="2"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Ázerbájdžán, </a:t>
            </a:r>
          </a:p>
          <a:p>
            <a:pPr lvl="2"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Kazachstán, </a:t>
            </a:r>
          </a:p>
          <a:p>
            <a:pPr lvl="2"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Rusko</a:t>
            </a:r>
          </a:p>
          <a:p>
            <a:pPr>
              <a:buClr>
                <a:schemeClr val="accent4"/>
              </a:buClr>
            </a:pPr>
            <a:endParaRPr lang="cs-CZ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cs-CZ" dirty="0" smtClean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Alžírsko, Írán, Nigérie, Norsko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866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1013</TotalTime>
  <Words>348</Words>
  <Application>Microsoft Office PowerPoint</Application>
  <PresentationFormat>Předvádění na obrazovce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Lití písma</vt:lpstr>
      <vt:lpstr>Logistika ropy v České republice</vt:lpstr>
      <vt:lpstr>Obsah </vt:lpstr>
      <vt:lpstr>Cíl</vt:lpstr>
      <vt:lpstr>MERO ČR, a.s.</vt:lpstr>
      <vt:lpstr>Síť ropovodů v Evropě</vt:lpstr>
      <vt:lpstr>Ropovod Družba</vt:lpstr>
      <vt:lpstr>Ropovod IKL</vt:lpstr>
      <vt:lpstr>Prezentace aplikace PowerPoint</vt:lpstr>
      <vt:lpstr>Dodavatelé ropy do ČR</vt:lpstr>
      <vt:lpstr>Prezentace aplikace PowerPoint</vt:lpstr>
      <vt:lpstr>Strategické zásoby ropy</vt:lpstr>
      <vt:lpstr>Prezentace aplikace PowerPoint</vt:lpstr>
      <vt:lpstr>Cena ropy</vt:lpstr>
      <vt:lpstr>Výstavba nového ropovodu</vt:lpstr>
      <vt:lpstr>Výstavba </vt:lpstr>
      <vt:lpstr>Kladné stránky výstavby</vt:lpstr>
      <vt:lpstr>Záporné stránky výstavby</vt:lpstr>
      <vt:lpstr>Závěrečné shrnutí</vt:lpstr>
      <vt:lpstr>Otázka od vedoucího práce</vt:lpstr>
      <vt:lpstr>Otázky od oponenta práce</vt:lpstr>
      <vt:lpstr>Děkuji Vám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Logistika ropy v České republice</dc:title>
  <dc:creator>Janička</dc:creator>
  <cp:lastModifiedBy>Janička</cp:lastModifiedBy>
  <cp:revision>26</cp:revision>
  <dcterms:created xsi:type="dcterms:W3CDTF">2016-06-11T18:11:17Z</dcterms:created>
  <dcterms:modified xsi:type="dcterms:W3CDTF">2016-06-15T15:48:39Z</dcterms:modified>
</cp:coreProperties>
</file>