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7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7" r:id="rId16"/>
    <p:sldId id="275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42"/>
  <c:chart>
    <c:title>
      <c:tx>
        <c:rich>
          <a:bodyPr/>
          <a:lstStyle/>
          <a:p>
            <a:pPr>
              <a:defRPr/>
            </a:pPr>
            <a:r>
              <a:rPr lang="cs-CZ"/>
              <a:t>% podíl na dřevařškém trhu v České republice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explosion val="25"/>
          <c:dPt>
            <c:idx val="0"/>
            <c:explosion val="54"/>
          </c:dPt>
          <c:dLbls>
            <c:dLblPos val="outEnd"/>
            <c:showPercent val="1"/>
            <c:showLeaderLines val="1"/>
          </c:dLbls>
          <c:cat>
            <c:strRef>
              <c:f>List1!$A$2:$A$9</c:f>
              <c:strCache>
                <c:ptCount val="8"/>
                <c:pt idx="0">
                  <c:v>JAF HOLZ spol., s.r.o.</c:v>
                </c:pt>
                <c:pt idx="1">
                  <c:v>DEMOS TRADE</c:v>
                </c:pt>
                <c:pt idx="2">
                  <c:v>ASKO</c:v>
                </c:pt>
                <c:pt idx="3">
                  <c:v>ORLIMEX CZ</c:v>
                </c:pt>
                <c:pt idx="4">
                  <c:v>DEK TRADE</c:v>
                </c:pt>
                <c:pt idx="5">
                  <c:v>Dřevo TRUST</c:v>
                </c:pt>
                <c:pt idx="6">
                  <c:v>DDL Lukavec</c:v>
                </c:pt>
                <c:pt idx="7">
                  <c:v>ostatní menší konkurence</c:v>
                </c:pt>
              </c:strCache>
            </c:strRef>
          </c:cat>
          <c:val>
            <c:numRef>
              <c:f>List1!$B$2:$B$9</c:f>
              <c:numCache>
                <c:formatCode>0.00%</c:formatCode>
                <c:ptCount val="8"/>
                <c:pt idx="0">
                  <c:v>0.23</c:v>
                </c:pt>
                <c:pt idx="1">
                  <c:v>0.11000000000000019</c:v>
                </c:pt>
                <c:pt idx="2">
                  <c:v>0.13</c:v>
                </c:pt>
                <c:pt idx="3">
                  <c:v>0.1</c:v>
                </c:pt>
                <c:pt idx="4">
                  <c:v>0.16000000000000139</c:v>
                </c:pt>
                <c:pt idx="5">
                  <c:v>0.12000000000000002</c:v>
                </c:pt>
                <c:pt idx="6">
                  <c:v>9.0000000000000066E-2</c:v>
                </c:pt>
                <c:pt idx="7">
                  <c:v>6.0000000000000775E-2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8950425284814343"/>
          <c:y val="0.23995632566543218"/>
          <c:w val="0.29593551767348181"/>
          <c:h val="0.71054609515409362"/>
        </c:manualLayout>
      </c:layout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63A5C26-BD13-473E-A592-8C97867A55CC}" type="datetimeFigureOut">
              <a:rPr lang="cs-CZ" smtClean="0"/>
              <a:pPr/>
              <a:t>9.6.2016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50EFF42-1DCA-4445-A510-FF188095B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5C26-BD13-473E-A592-8C97867A55CC}" type="datetimeFigureOut">
              <a:rPr lang="cs-CZ" smtClean="0"/>
              <a:pPr/>
              <a:t>9.6.2016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FF42-1DCA-4445-A510-FF188095B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5C26-BD13-473E-A592-8C97867A55CC}" type="datetimeFigureOut">
              <a:rPr lang="cs-CZ" smtClean="0"/>
              <a:pPr/>
              <a:t>9.6.2016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FF42-1DCA-4445-A510-FF188095B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3A5C26-BD13-473E-A592-8C97867A55CC}" type="datetimeFigureOut">
              <a:rPr lang="cs-CZ" smtClean="0"/>
              <a:pPr/>
              <a:t>9.6.2016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0EFF42-1DCA-4445-A510-FF188095B1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63A5C26-BD13-473E-A592-8C97867A55CC}" type="datetimeFigureOut">
              <a:rPr lang="cs-CZ" smtClean="0"/>
              <a:pPr/>
              <a:t>9.6.2016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50EFF42-1DCA-4445-A510-FF188095B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5C26-BD13-473E-A592-8C97867A55CC}" type="datetimeFigureOut">
              <a:rPr lang="cs-CZ" smtClean="0"/>
              <a:pPr/>
              <a:t>9.6.2016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FF42-1DCA-4445-A510-FF188095B1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5C26-BD13-473E-A592-8C97867A55CC}" type="datetimeFigureOut">
              <a:rPr lang="cs-CZ" smtClean="0"/>
              <a:pPr/>
              <a:t>9.6.2016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FF42-1DCA-4445-A510-FF188095B1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3A5C26-BD13-473E-A592-8C97867A55CC}" type="datetimeFigureOut">
              <a:rPr lang="cs-CZ" smtClean="0"/>
              <a:pPr/>
              <a:t>9.6.2016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0EFF42-1DCA-4445-A510-FF188095B1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5C26-BD13-473E-A592-8C97867A55CC}" type="datetimeFigureOut">
              <a:rPr lang="cs-CZ" smtClean="0"/>
              <a:pPr/>
              <a:t>9.6.2016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EFF42-1DCA-4445-A510-FF188095B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3A5C26-BD13-473E-A592-8C97867A55CC}" type="datetimeFigureOut">
              <a:rPr lang="cs-CZ" smtClean="0"/>
              <a:pPr/>
              <a:t>9.6.2016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0EFF42-1DCA-4445-A510-FF188095B1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3A5C26-BD13-473E-A592-8C97867A55CC}" type="datetimeFigureOut">
              <a:rPr lang="cs-CZ" smtClean="0"/>
              <a:pPr/>
              <a:t>9.6.2016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0EFF42-1DCA-4445-A510-FF188095B1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3A5C26-BD13-473E-A592-8C97867A55CC}" type="datetimeFigureOut">
              <a:rPr lang="cs-CZ" smtClean="0"/>
              <a:pPr/>
              <a:t>9.6.2016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0EFF42-1DCA-4445-A510-FF188095B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1124744"/>
            <a:ext cx="6172200" cy="1894362"/>
          </a:xfrm>
        </p:spPr>
        <p:txBody>
          <a:bodyPr>
            <a:noAutofit/>
          </a:bodyPr>
          <a:lstStyle/>
          <a:p>
            <a:r>
              <a:rPr lang="cs-CZ" sz="4000" dirty="0" smtClean="0"/>
              <a:t>Optimalizace logistických procesů ve vybrané společnosti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Bc. Marek Říha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Vedoucí práce:  prof. Ing. František Němec,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r>
              <a:rPr lang="cs-CZ" dirty="0" smtClean="0"/>
              <a:t>Oponent práce: Ing. Lenka Černá, PhD.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 smtClean="0"/>
              <a:t>Vyhodnocení analýz ABC/XYZ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27584" y="2887682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dirty="0" smtClean="0"/>
              <a:t>1. AX - vysoký podíl na tržbě a celkovém prodeji společnosti, 	zároveň 	je možné jednoduše řídit stav zásob  </a:t>
            </a:r>
          </a:p>
          <a:p>
            <a:pPr marL="342900" indent="-342900"/>
            <a:endParaRPr lang="cs-CZ" dirty="0" smtClean="0"/>
          </a:p>
          <a:p>
            <a:r>
              <a:rPr lang="cs-CZ" dirty="0" smtClean="0"/>
              <a:t>2. BX - středně významný podíl na tržbě a prodeji společnosti, 	nicméně hrozí pravděpodobnými sezónními výkyvy</a:t>
            </a:r>
          </a:p>
          <a:p>
            <a:endParaRPr lang="cs-CZ" dirty="0" smtClean="0"/>
          </a:p>
          <a:p>
            <a:r>
              <a:rPr lang="cs-CZ" dirty="0" smtClean="0"/>
              <a:t>3. BY - středně významný podíl na tržbě a prodeji společnosti, 	nicméně jeho spotřeba není tak konstantní</a:t>
            </a:r>
          </a:p>
          <a:p>
            <a:endParaRPr lang="cs-CZ" dirty="0" smtClean="0"/>
          </a:p>
          <a:p>
            <a:r>
              <a:rPr lang="cs-CZ" dirty="0" smtClean="0"/>
              <a:t>4. CY - nízký podíl na tržbě a prodeji společnosti a řízení zásob je 	zde zbytečné až dokonce nemožné</a:t>
            </a:r>
          </a:p>
          <a:p>
            <a:endParaRPr lang="cs-CZ" dirty="0" smtClean="0"/>
          </a:p>
          <a:p>
            <a:r>
              <a:rPr lang="cs-CZ" dirty="0" smtClean="0"/>
              <a:t>5. CZ - nízký podíl na tržbě a prodeji společnosti, a navíc jejich 	časový interval spotřeby je 30 dní a více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</p:nvPr>
        </p:nvGraphicFramePr>
        <p:xfrm>
          <a:off x="323528" y="908720"/>
          <a:ext cx="8044914" cy="1601336"/>
        </p:xfrm>
        <a:graphic>
          <a:graphicData uri="http://schemas.openxmlformats.org/drawingml/2006/table">
            <a:tbl>
              <a:tblPr/>
              <a:tblGrid>
                <a:gridCol w="2010805"/>
                <a:gridCol w="2010805"/>
                <a:gridCol w="2011652"/>
                <a:gridCol w="2011652"/>
              </a:tblGrid>
              <a:tr h="4003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X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Z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4003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A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1,2,3,4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B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5,6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7,8,9,10,11,12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C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13,14,15,16,17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 dirty="0">
                          <a:latin typeface="Times New Roman"/>
                          <a:ea typeface="Calibri"/>
                        </a:rPr>
                        <a:t>18,19,20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 smtClean="0"/>
              <a:t>Návrhy na optimalizaci v řízení zásob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 fontScale="92500" lnSpcReduction="10000"/>
          </a:bodyPr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pravidelné ověřování určené výše pojistné zásoby na skladě a její přizpůsobování momentálnímu stavu zásob,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časově pravidelné vyhodnocování ukazatelů obrátky zásob a prezentace zjištěných výsledků a následných návrhů řešení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samotná analýza obrátky zásob,</a:t>
            </a:r>
          </a:p>
          <a:p>
            <a:pPr lvl="0"/>
            <a:endParaRPr lang="cs-CZ" dirty="0" smtClean="0"/>
          </a:p>
          <a:p>
            <a:r>
              <a:rPr lang="cs-CZ" dirty="0" smtClean="0"/>
              <a:t>udržovaní a zdokonalování dodavatelské kázně</a:t>
            </a:r>
          </a:p>
          <a:p>
            <a:endParaRPr lang="cs-CZ" dirty="0" smtClean="0"/>
          </a:p>
          <a:p>
            <a:r>
              <a:rPr lang="cs-CZ" dirty="0" smtClean="0"/>
              <a:t>nedostatečná nebo minimální obrátka u jednotlivých zásob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Návrhy na optimalizaci v hodnocení dodavatelů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220072" y="1556792"/>
            <a:ext cx="34563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široká základna dodavatelů</a:t>
            </a:r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je třeba budovat kvalitní dodavatelské vztahy</a:t>
            </a:r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vždy se najde nějaký špatný dodavatel </a:t>
            </a:r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rastr pro hodnocení dodavatelů </a:t>
            </a:r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možnost převést i do elektronické podoby</a:t>
            </a:r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23528" y="1340769"/>
          <a:ext cx="4812000" cy="5108063"/>
        </p:xfrm>
        <a:graphic>
          <a:graphicData uri="http://schemas.openxmlformats.org/drawingml/2006/table">
            <a:tbl>
              <a:tblPr/>
              <a:tblGrid>
                <a:gridCol w="753333"/>
                <a:gridCol w="753333"/>
                <a:gridCol w="681778"/>
                <a:gridCol w="681778"/>
                <a:gridCol w="681778"/>
                <a:gridCol w="681778"/>
                <a:gridCol w="578222"/>
              </a:tblGrid>
              <a:tr h="381911"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 dirty="0">
                          <a:latin typeface="Times New Roman"/>
                          <a:ea typeface="Calibri"/>
                        </a:rPr>
                        <a:t>Faktory</a:t>
                      </a:r>
                      <a:endParaRPr lang="cs-CZ" sz="800" dirty="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špatná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podprůměrná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průměrná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nadprůměrná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dobrá 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95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1 bod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2 body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3 body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4 body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5 bodů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81911">
                <a:tc rowSpan="2">
                  <a:txBody>
                    <a:bodyPr/>
                    <a:lstStyle/>
                    <a:p>
                      <a:pPr marL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 dirty="0">
                          <a:latin typeface="Times New Roman"/>
                          <a:ea typeface="Calibri"/>
                        </a:rPr>
                        <a:t>Cena</a:t>
                      </a:r>
                      <a:endParaRPr lang="cs-CZ" sz="800" dirty="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Cenová hladina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Cenová úroveň je podstatně vyšší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Cenová úroveň je až o 25% vyšší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Průměrná úroveň cen je srovnatelná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Cenová úroveň je až o 25 % nižší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Cenová úroveń je výrazně nižší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Slevy 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Dodavatel nespokytuje žádné slevy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Dodavatel poskytuje slevu při určitém odběru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Dodavatel poskytuje slevy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867">
                <a:tc rowSpan="2">
                  <a:txBody>
                    <a:bodyPr/>
                    <a:lstStyle/>
                    <a:p>
                      <a:pPr marL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Spolehlivost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Dodržování termínů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Dodávky zboží a materiálu mají obvykle zpoždění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Výpadky v dodávkách jsou časté (bez oznámení)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Výpadky jsou občasné (ovšem se stanovením náhradního času)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Dodávky jsou téměř vždy splněny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Dodávky jsou plněny stoprocentně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Kompletnost dodávky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Dodávka nebývá kompletní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Dodávka je kompletní v 90% případů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Dodávky jsou pokaždé kompletní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867">
                <a:tc>
                  <a:txBody>
                    <a:bodyPr/>
                    <a:lstStyle/>
                    <a:p>
                      <a:pPr marL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Kvalita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Kvalita zboží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Dodané zboží je nekvalitní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Zboží je většinou nekvalitní a dokumntace nedostačující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Zboží je obvykle kvalitní, avšak dokumentace nikoliv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Zboží je většinou kvalitní i s potřebnou dokumentací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Zboží je vždy kvalitní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867">
                <a:tc rowSpan="2">
                  <a:txBody>
                    <a:bodyPr/>
                    <a:lstStyle/>
                    <a:p>
                      <a:pPr marL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Spolupráce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Úroveň komunikace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Komunikace není téměř žádná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Komunikace je minimální a informace nepřesné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Komunikace je dostačující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Komunikace je téměř bezproblémová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Komunikace s dodavatelem je výborná bez problému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08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Pružnost dodavatele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Dodavatel se nepřizpůsobuje změnám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Pdodavatel se občas přizpůsobuje a občas ne (malá pružnost)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Dodavatel reaguje pozitivně na veškeřé změny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433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Plat. Podmínky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Pouze hotově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Splatnost 14 dní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Splatnost 30 dní 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Splatnost 45 dní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Splatnost více než 45 dní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867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Times New Roman"/>
                          <a:ea typeface="Calibri"/>
                        </a:rPr>
                        <a:t>Reklamace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Reklamace neřeší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Reklamace jsou řešeny se zpožděním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Reklamace jsou řešeny v přijatelném termínu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>
                          <a:latin typeface="Times New Roman"/>
                          <a:ea typeface="Calibri"/>
                        </a:rPr>
                        <a:t>Reklamace jsou řešeny okamžitě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600" i="1" dirty="0">
                          <a:latin typeface="Times New Roman"/>
                          <a:ea typeface="Calibri"/>
                        </a:rPr>
                        <a:t>Reklamace se dosud nevyskytla</a:t>
                      </a:r>
                      <a:endParaRPr lang="cs-CZ" sz="800" dirty="0">
                        <a:latin typeface="Times New Roman"/>
                        <a:ea typeface="Calibri"/>
                      </a:endParaRPr>
                    </a:p>
                  </a:txBody>
                  <a:tcPr marL="48000" marR="4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Návrh optimalizace – snížení nákladů na dopravu zvoleného zboží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r>
              <a:rPr lang="cs-CZ" dirty="0" smtClean="0"/>
              <a:t>možnost úspory nákladů na dopravu v případě objednání většího množství jednotlivého zboží</a:t>
            </a:r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11560" y="2348880"/>
          <a:ext cx="7560840" cy="288032"/>
        </p:xfrm>
        <a:graphic>
          <a:graphicData uri="http://schemas.openxmlformats.org/drawingml/2006/table">
            <a:tbl>
              <a:tblPr/>
              <a:tblGrid>
                <a:gridCol w="3927302"/>
                <a:gridCol w="3633538"/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Celkem doprava za rok 2015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Calibri"/>
                        </a:rPr>
                        <a:t>3 840 467 ,- Kč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0" y="2850642"/>
          <a:ext cx="7560839" cy="2882616"/>
        </p:xfrm>
        <a:graphic>
          <a:graphicData uri="http://schemas.openxmlformats.org/drawingml/2006/table">
            <a:tbl>
              <a:tblPr/>
              <a:tblGrid>
                <a:gridCol w="3927302"/>
                <a:gridCol w="3633537"/>
              </a:tblGrid>
              <a:tr h="480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Podlahy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246 847 ,- Kč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80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Terasy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193 587 ,- Kč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80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Dveře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287 380 ,- Kč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80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Kování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126 050 ,- Kč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80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Možnost úspory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607 017 ,- Kč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80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Reálná možnost úspory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dirty="0">
                          <a:latin typeface="Times New Roman"/>
                          <a:ea typeface="Calibri"/>
                        </a:rPr>
                        <a:t>350 000 ,- Kč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Návrh optimálního stanovení logistického centra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stanovení pomocí metody těžiště (= metoda souřadnic)</a:t>
            </a:r>
          </a:p>
          <a:p>
            <a:endParaRPr lang="cs-CZ" dirty="0" smtClean="0"/>
          </a:p>
          <a:p>
            <a:r>
              <a:rPr lang="cs-CZ" dirty="0" smtClean="0"/>
              <a:t>centralizované logistické centrum sloužící jako doplňující článek při přepravním procesu</a:t>
            </a:r>
          </a:p>
          <a:p>
            <a:endParaRPr lang="cs-CZ" dirty="0" smtClean="0"/>
          </a:p>
          <a:p>
            <a:r>
              <a:rPr lang="cs-CZ" dirty="0" smtClean="0"/>
              <a:t>omezená přepravní kapacita přepravních prostředků, nesoulad vzdáleností a časů u jednotlivých přeprav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dlouhodobém horizontu úspora nákladů v rámci pohonných hmot, mezd řidičů, úspora časové jednotky (při které se nemusí vracet zpět)</a:t>
            </a:r>
          </a:p>
          <a:p>
            <a:endParaRPr lang="cs-CZ" dirty="0" smtClean="0"/>
          </a:p>
          <a:p>
            <a:r>
              <a:rPr lang="cs-CZ" dirty="0" smtClean="0"/>
              <a:t>následně větší efektivita jednotlivých přepravních procesů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optimálního stanovení logistického centra </a:t>
            </a:r>
            <a:endParaRPr lang="cs-CZ" dirty="0"/>
          </a:p>
        </p:txBody>
      </p:sp>
      <p:pic>
        <p:nvPicPr>
          <p:cNvPr id="4" name="Zástupný symbol pro obsah 3" descr="Bez názvu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772816"/>
            <a:ext cx="3672408" cy="2734057"/>
          </a:xfrm>
        </p:spPr>
      </p:pic>
      <p:pic>
        <p:nvPicPr>
          <p:cNvPr id="5" name="Obrázek 4" descr="Bez názv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1700808"/>
            <a:ext cx="4176464" cy="2601820"/>
          </a:xfrm>
          <a:prstGeom prst="rect">
            <a:avLst/>
          </a:prstGeom>
        </p:spPr>
      </p:pic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9551" y="4725144"/>
          <a:ext cx="7248131" cy="1770126"/>
        </p:xfrm>
        <a:graphic>
          <a:graphicData uri="http://schemas.openxmlformats.org/drawingml/2006/table">
            <a:tbl>
              <a:tblPr/>
              <a:tblGrid>
                <a:gridCol w="1274221"/>
                <a:gridCol w="1142305"/>
                <a:gridCol w="1207539"/>
                <a:gridCol w="1207539"/>
                <a:gridCol w="1208988"/>
                <a:gridCol w="1207539"/>
              </a:tblGrid>
              <a:tr h="2103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Vodňany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150,5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122,5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301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245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Rokycany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115,5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192,5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6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693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1 155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Domašin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199,5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231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997,5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1 155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Brandýs n/L.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210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175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420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350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Česká Třebová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322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182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322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182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Vyškov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455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150,5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1 820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602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Ostrava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357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108,5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1 428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434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∑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24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5 981,5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4 123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209550"/>
          </a:xfrm>
          <a:prstGeom prst="rect">
            <a:avLst/>
          </a:prstGeom>
          <a:noFill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209550"/>
          </a:xfrm>
          <a:prstGeom prst="rect">
            <a:avLst/>
          </a:prstGeom>
          <a:noFill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2875" cy="209550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209550"/>
          </a:xfrm>
          <a:prstGeom prst="rect">
            <a:avLst/>
          </a:prstGeom>
          <a:noFill/>
        </p:spPr>
      </p:pic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209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562074"/>
          </a:xfrm>
        </p:spPr>
        <p:txBody>
          <a:bodyPr/>
          <a:lstStyle/>
          <a:p>
            <a:r>
              <a:rPr lang="cs-CZ" dirty="0" smtClean="0"/>
              <a:t>Příklady zdrojů a použité literatury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620688"/>
            <a:ext cx="8496944" cy="559383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JAFHOLZ. </a:t>
            </a:r>
            <a:r>
              <a:rPr lang="cs-CZ" i="1" dirty="0" smtClean="0"/>
              <a:t>Oficiální web JAFHOLZ </a:t>
            </a:r>
            <a:r>
              <a:rPr lang="cs-CZ" i="1" dirty="0" err="1" smtClean="0"/>
              <a:t>spol</a:t>
            </a:r>
            <a:r>
              <a:rPr lang="cs-CZ" i="1" dirty="0" smtClean="0"/>
              <a:t>, s.r.o.</a:t>
            </a:r>
            <a:r>
              <a:rPr lang="cs-CZ" dirty="0" smtClean="0"/>
              <a:t> [online]. Vyškov: </a:t>
            </a:r>
            <a:r>
              <a:rPr lang="cs-CZ" dirty="0" err="1" smtClean="0"/>
              <a:t>Nitana</a:t>
            </a:r>
            <a:r>
              <a:rPr lang="cs-CZ" dirty="0" smtClean="0"/>
              <a:t>, s.r.o., 2014 [cit. 2016-03-01]. Dostupné z: www.</a:t>
            </a:r>
            <a:r>
              <a:rPr lang="cs-CZ" dirty="0" err="1" smtClean="0"/>
              <a:t>jafholz.cz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PERNICA, P. 2005. </a:t>
            </a:r>
            <a:r>
              <a:rPr lang="cs-CZ" i="1" dirty="0" smtClean="0"/>
              <a:t>Logistika pro 21.stoleti: </a:t>
            </a:r>
            <a:r>
              <a:rPr lang="cs-CZ" i="1" dirty="0" err="1" smtClean="0"/>
              <a:t>Supply</a:t>
            </a:r>
            <a:r>
              <a:rPr lang="cs-CZ" i="1" dirty="0" smtClean="0"/>
              <a:t> </a:t>
            </a:r>
            <a:r>
              <a:rPr lang="cs-CZ" i="1" dirty="0" err="1" smtClean="0"/>
              <a:t>chain</a:t>
            </a:r>
            <a:r>
              <a:rPr lang="cs-CZ" i="1" dirty="0" smtClean="0"/>
              <a:t> management</a:t>
            </a:r>
            <a:r>
              <a:rPr lang="cs-CZ" dirty="0" smtClean="0"/>
              <a:t>. 1. Praha: Radix,spol. s.r.o., ISBN 80-86031-59-4.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ŘEZNÍČEK, B. 1997. </a:t>
            </a:r>
            <a:r>
              <a:rPr lang="cs-CZ" i="1" dirty="0" smtClean="0"/>
              <a:t>Logistika</a:t>
            </a:r>
            <a:r>
              <a:rPr lang="cs-CZ" dirty="0" smtClean="0"/>
              <a:t>. 1. Pardubice:Univerzita Pardubice, ISBN 80-7194-093-3.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SIXTA, J. a M. ŽIŽKA. 2009. </a:t>
            </a:r>
            <a:r>
              <a:rPr lang="cs-CZ" i="1" dirty="0" smtClean="0"/>
              <a:t>Logistika: používané metody</a:t>
            </a:r>
            <a:r>
              <a:rPr lang="cs-CZ" dirty="0" smtClean="0"/>
              <a:t>. 1. Brno: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a.s., ISBN 978-80-251-2563-2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5760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Doplňující otázky vedoucího  a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424936" cy="5565232"/>
          </a:xfrm>
        </p:spPr>
        <p:txBody>
          <a:bodyPr/>
          <a:lstStyle/>
          <a:p>
            <a:endParaRPr lang="cs-CZ" dirty="0" smtClean="0"/>
          </a:p>
          <a:p>
            <a:r>
              <a:rPr lang="da-DK" dirty="0" smtClean="0"/>
              <a:t>Jak </a:t>
            </a:r>
            <a:r>
              <a:rPr lang="da-DK" dirty="0" smtClean="0"/>
              <a:t>se bude řešit konkrétně problém konkurence?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Aký</a:t>
            </a:r>
            <a:r>
              <a:rPr lang="cs-CZ" dirty="0" smtClean="0"/>
              <a:t> technologický systém </a:t>
            </a:r>
            <a:r>
              <a:rPr lang="cs-CZ" dirty="0" err="1" smtClean="0"/>
              <a:t>skladovania</a:t>
            </a:r>
            <a:r>
              <a:rPr lang="cs-CZ" dirty="0" smtClean="0"/>
              <a:t> </a:t>
            </a:r>
            <a:r>
              <a:rPr lang="cs-CZ" dirty="0" err="1" smtClean="0"/>
              <a:t>spoločnosť</a:t>
            </a:r>
            <a:r>
              <a:rPr lang="cs-CZ" dirty="0" smtClean="0"/>
              <a:t> </a:t>
            </a:r>
            <a:r>
              <a:rPr lang="cs-CZ" dirty="0" err="1" smtClean="0"/>
              <a:t>využíva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smtClean="0"/>
              <a:t>Bolo by </a:t>
            </a:r>
            <a:r>
              <a:rPr lang="cs-CZ" dirty="0" err="1" smtClean="0"/>
              <a:t>prínosom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spoločnosť</a:t>
            </a:r>
            <a:r>
              <a:rPr lang="cs-CZ" dirty="0" smtClean="0"/>
              <a:t> JAF HOLZ spol. s r.o. </a:t>
            </a:r>
            <a:r>
              <a:rPr lang="cs-CZ" dirty="0" err="1" smtClean="0"/>
              <a:t>aplikovanie</a:t>
            </a:r>
            <a:r>
              <a:rPr lang="cs-CZ" dirty="0" smtClean="0"/>
              <a:t> metodiky SCM (</a:t>
            </a:r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Chain</a:t>
            </a:r>
            <a:r>
              <a:rPr lang="cs-CZ" dirty="0" smtClean="0"/>
              <a:t> Management - </a:t>
            </a:r>
            <a:r>
              <a:rPr lang="cs-CZ" dirty="0" err="1" smtClean="0"/>
              <a:t>riadenie</a:t>
            </a:r>
            <a:r>
              <a:rPr lang="cs-CZ" dirty="0" smtClean="0"/>
              <a:t> </a:t>
            </a:r>
            <a:r>
              <a:rPr lang="cs-CZ" dirty="0" err="1" smtClean="0"/>
              <a:t>dodávateľského</a:t>
            </a:r>
            <a:r>
              <a:rPr lang="cs-CZ" dirty="0" smtClean="0"/>
              <a:t> </a:t>
            </a:r>
            <a:r>
              <a:rPr lang="cs-CZ" dirty="0" err="1" smtClean="0"/>
              <a:t>reťazca</a:t>
            </a:r>
            <a:r>
              <a:rPr lang="cs-CZ" dirty="0" smtClean="0"/>
              <a:t> od </a:t>
            </a:r>
            <a:r>
              <a:rPr lang="cs-CZ" dirty="0" err="1" smtClean="0"/>
              <a:t>dodávateľov</a:t>
            </a:r>
            <a:r>
              <a:rPr lang="cs-CZ" dirty="0" smtClean="0"/>
              <a:t> až k konečnému zákazní- </a:t>
            </a:r>
            <a:r>
              <a:rPr lang="cs-CZ" dirty="0" err="1" smtClean="0"/>
              <a:t>kovi</a:t>
            </a:r>
            <a:r>
              <a:rPr lang="cs-CZ" dirty="0" smtClean="0"/>
              <a:t>)?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dirty="0" smtClean="0"/>
              <a:t>Prostor na dotazy komise</a:t>
            </a:r>
            <a:endParaRPr lang="cs-CZ" dirty="0"/>
          </a:p>
        </p:txBody>
      </p:sp>
      <p:pic>
        <p:nvPicPr>
          <p:cNvPr id="4" name="Zástupný symbol pro obsah 3" descr="2-question_mark_feather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484784"/>
            <a:ext cx="5016712" cy="45569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91680" y="2564904"/>
            <a:ext cx="5369024" cy="12241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8000" dirty="0" smtClean="0"/>
              <a:t>Děkuji za pozornost</a:t>
            </a:r>
            <a:endParaRPr lang="cs-CZ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496944" cy="576064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cs-CZ" smtClean="0"/>
              <a:t>Cíl práce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Základní údaje o zvolené společnosti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Analýza současné situace společnosti na trhu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Analýza konkurence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Analýza zásob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Analýza řízení zásob pomocí metody ABC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Dodatková analýza XYZ + vyhodnocení obou analýz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Návrhy na optimalizaci řízení zásob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Návrhy na optimalizaci v hodnocení dodavatelů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Návrh optimalizace v rámci snížení nákladů na dopravu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Návrh optimálního stanovení logistického centra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Prostor na dotazy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580926"/>
          </a:xfrm>
        </p:spPr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147248" cy="556523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Cílem práce je navrhnout optimalizaci vybraných logistických procesů u zvolené společnosti a navrhnout řešení jak tyto procesy efektivně řešit.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J8Enve-f29-43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260648"/>
            <a:ext cx="2325638" cy="174755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dirty="0" smtClean="0"/>
              <a:t>Základní údaje o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 smtClean="0"/>
              <a:t>JAFHOLZ spol., s.r.o. </a:t>
            </a:r>
          </a:p>
          <a:p>
            <a:pPr>
              <a:buNone/>
            </a:pP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Vznik 1. 9. 1948, </a:t>
            </a:r>
            <a:r>
              <a:rPr lang="cs-CZ" dirty="0" err="1" smtClean="0"/>
              <a:t>Stockerau</a:t>
            </a:r>
            <a:r>
              <a:rPr lang="cs-CZ" dirty="0" smtClean="0"/>
              <a:t> (Rakousko)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Zakladatelé </a:t>
            </a:r>
            <a:r>
              <a:rPr lang="cs-CZ" dirty="0" err="1" smtClean="0"/>
              <a:t>Johann</a:t>
            </a:r>
            <a:r>
              <a:rPr lang="cs-CZ" dirty="0" smtClean="0"/>
              <a:t> a Anna </a:t>
            </a:r>
            <a:r>
              <a:rPr lang="cs-CZ" dirty="0" err="1" smtClean="0"/>
              <a:t>Frischeis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52 poboček ve 14 evropských zemích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Působí v dřevařském segmentu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7 poboček v ČR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Zaměstnává kolem 300 pracovníků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Několik velkokapacitních skladů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Vlastní možnost dopravy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6864" cy="1012974"/>
          </a:xfrm>
        </p:spPr>
        <p:txBody>
          <a:bodyPr/>
          <a:lstStyle/>
          <a:p>
            <a:r>
              <a:rPr lang="cs-CZ" dirty="0" smtClean="0"/>
              <a:t>Analýza současné situace společnosti na trhu v dřevařském segmentu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844823"/>
          <a:ext cx="7467600" cy="4629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Analýza konkurence + strategická mapa</a:t>
            </a:r>
            <a:endParaRPr lang="cs-CZ" dirty="0"/>
          </a:p>
        </p:txBody>
      </p:sp>
      <p:pic>
        <p:nvPicPr>
          <p:cNvPr id="5" name="Obrázek 4" descr="Bez názv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3645024"/>
            <a:ext cx="3816424" cy="202910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004048" y="1052736"/>
            <a:ext cx="374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1. B </a:t>
            </a:r>
            <a:r>
              <a:rPr lang="cs-CZ" dirty="0" smtClean="0"/>
              <a:t>– DEMOS </a:t>
            </a:r>
            <a:r>
              <a:rPr lang="cs-CZ" dirty="0" err="1" smtClean="0"/>
              <a:t>Trade</a:t>
            </a:r>
            <a:r>
              <a:rPr lang="cs-CZ" dirty="0" smtClean="0"/>
              <a:t> spol., s.r.o.</a:t>
            </a:r>
          </a:p>
          <a:p>
            <a:r>
              <a:rPr lang="cs-CZ" dirty="0" smtClean="0"/>
              <a:t> </a:t>
            </a:r>
          </a:p>
          <a:p>
            <a:r>
              <a:rPr lang="cs-CZ" b="1" dirty="0" smtClean="0"/>
              <a:t>2. A </a:t>
            </a:r>
            <a:r>
              <a:rPr lang="cs-CZ" dirty="0" smtClean="0"/>
              <a:t>– DDL </a:t>
            </a:r>
            <a:r>
              <a:rPr lang="cs-CZ" dirty="0" err="1" smtClean="0"/>
              <a:t>Lukavec</a:t>
            </a:r>
            <a:r>
              <a:rPr lang="cs-CZ" dirty="0" smtClean="0"/>
              <a:t>, KILI</a:t>
            </a:r>
          </a:p>
          <a:p>
            <a:endParaRPr lang="cs-CZ" dirty="0" smtClean="0"/>
          </a:p>
          <a:p>
            <a:r>
              <a:rPr lang="cs-CZ" b="1" dirty="0" smtClean="0"/>
              <a:t>3. D </a:t>
            </a:r>
            <a:r>
              <a:rPr lang="cs-CZ" dirty="0" smtClean="0"/>
              <a:t>– </a:t>
            </a:r>
            <a:r>
              <a:rPr lang="cs-CZ" dirty="0" err="1" smtClean="0"/>
              <a:t>Asko</a:t>
            </a:r>
            <a:r>
              <a:rPr lang="cs-CZ" dirty="0" smtClean="0"/>
              <a:t> spol., a.s.</a:t>
            </a:r>
          </a:p>
          <a:p>
            <a:endParaRPr lang="cs-CZ" dirty="0" smtClean="0"/>
          </a:p>
          <a:p>
            <a:r>
              <a:rPr lang="cs-CZ" b="1" dirty="0" smtClean="0"/>
              <a:t>4. C </a:t>
            </a:r>
            <a:r>
              <a:rPr lang="cs-CZ" dirty="0" smtClean="0"/>
              <a:t>– Dřevo Trust spol., s.r.o.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quarter" idx="1"/>
          </p:nvPr>
        </p:nvGraphicFramePr>
        <p:xfrm>
          <a:off x="323529" y="764704"/>
          <a:ext cx="4392487" cy="5688626"/>
        </p:xfrm>
        <a:graphic>
          <a:graphicData uri="http://schemas.openxmlformats.org/drawingml/2006/table">
            <a:tbl>
              <a:tblPr/>
              <a:tblGrid>
                <a:gridCol w="1820835"/>
                <a:gridCol w="655982"/>
                <a:gridCol w="655982"/>
                <a:gridCol w="655519"/>
                <a:gridCol w="604169"/>
              </a:tblGrid>
              <a:tr h="311331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Times New Roman"/>
                          <a:ea typeface="Calibri"/>
                        </a:rPr>
                        <a:t>Charakteristika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Konkurence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33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A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B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C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D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649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Název společnosti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DDL Lukavec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DEMOS Trade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DŘEVO Trust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ASKO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11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Tržby v mil. Kč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860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2500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1220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1010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Podíl na trhu v %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5,1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15,2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7,3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6,2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Cenová výhoda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Kvalitativní výhoda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Technologie, inovace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Odbytová základna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Distribuce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Výhoda v rámci nákladů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Pozice v rámci nákladů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9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Pozice v rámci odvětví (příští rok)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 dirty="0">
                          <a:latin typeface="Times New Roman"/>
                          <a:ea typeface="Calibri"/>
                        </a:rPr>
                        <a:t>3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Konkurence (současná)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Konkurence (příští rok)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</a:rPr>
                        <a:t>Konkurence (v dalších letech)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 dirty="0">
                          <a:latin typeface="Times New Roman"/>
                          <a:ea typeface="Calibri"/>
                        </a:rPr>
                        <a:t>3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76064"/>
          </a:xfrm>
        </p:spPr>
        <p:txBody>
          <a:bodyPr>
            <a:normAutofit/>
          </a:bodyPr>
          <a:lstStyle/>
          <a:p>
            <a:r>
              <a:rPr lang="cs-CZ" dirty="0" smtClean="0"/>
              <a:t>Analýza zásob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393305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Z vypracované analýzy vyplývá, že situace ve společnosti v rámci zásob byla prozatím nejlepší  v minulém roce 2015, kdy společnost dosahovala nejvyšší hodnoty rychlosti obratu zásob 12,21 dní a nejnižší hodnoty doby obratu zásob 45,2 dní. </a:t>
            </a:r>
            <a:endParaRPr lang="cs-CZ" i="1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</p:nvPr>
        </p:nvGraphicFramePr>
        <p:xfrm>
          <a:off x="611560" y="1268759"/>
          <a:ext cx="7640424" cy="2361417"/>
        </p:xfrm>
        <a:graphic>
          <a:graphicData uri="http://schemas.openxmlformats.org/drawingml/2006/table">
            <a:tbl>
              <a:tblPr/>
              <a:tblGrid>
                <a:gridCol w="2904075"/>
                <a:gridCol w="1609321"/>
                <a:gridCol w="1608510"/>
                <a:gridCol w="1518518"/>
              </a:tblGrid>
              <a:tr h="8334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2013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2014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2015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763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Doba obratu zásob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46,93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47,87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45,2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</a:rPr>
                        <a:t>Rychlost obratu zásob / prac. dny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8,36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Times New Roman"/>
                          <a:ea typeface="Calibri"/>
                        </a:rPr>
                        <a:t>9,68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i="1" dirty="0">
                          <a:latin typeface="Times New Roman"/>
                          <a:ea typeface="Calibri"/>
                        </a:rPr>
                        <a:t>12,21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Analýza řízení zásob pomocí metody ABC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611557" y="980725"/>
          <a:ext cx="5976666" cy="5314521"/>
        </p:xfrm>
        <a:graphic>
          <a:graphicData uri="http://schemas.openxmlformats.org/drawingml/2006/table">
            <a:tbl>
              <a:tblPr/>
              <a:tblGrid>
                <a:gridCol w="568170"/>
                <a:gridCol w="812162"/>
                <a:gridCol w="568170"/>
                <a:gridCol w="486839"/>
                <a:gridCol w="486839"/>
                <a:gridCol w="812162"/>
                <a:gridCol w="730260"/>
                <a:gridCol w="812162"/>
                <a:gridCol w="699902"/>
              </a:tblGrid>
              <a:tr h="258307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Times New Roman"/>
                          <a:ea typeface="Calibri"/>
                        </a:rPr>
                        <a:t>Typ desky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Times New Roman"/>
                          <a:ea typeface="Calibri"/>
                        </a:rPr>
                        <a:t>Technické parametry (mm)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Times New Roman"/>
                          <a:ea typeface="Calibri"/>
                        </a:rPr>
                        <a:t>Koeficient obrátkovosti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Times New Roman"/>
                          <a:ea typeface="Calibri"/>
                        </a:rPr>
                        <a:t>% podíl na celkové spotřebě MDF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Times New Roman"/>
                          <a:ea typeface="Calibri"/>
                        </a:rPr>
                        <a:t>kumulativně % jednotlivé desky ( 2015)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Times New Roman"/>
                          <a:ea typeface="Calibri"/>
                        </a:rPr>
                        <a:t>Klasifikace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248407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Times New Roman"/>
                          <a:ea typeface="Calibri"/>
                        </a:rPr>
                        <a:t>tloušťka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Times New Roman"/>
                          <a:ea typeface="Calibri"/>
                        </a:rPr>
                        <a:t>délka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Times New Roman"/>
                          <a:ea typeface="Calibri"/>
                        </a:rPr>
                        <a:t>šířka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6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1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jedn. laminová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16,39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29,02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29,02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A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248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2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40,00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14,58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18,36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47,38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9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3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Kronospan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2070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12,37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14,65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62,03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4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Kronospan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10,00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2070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9,31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13,39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75,42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5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vodovzdor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2745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1525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8,72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7,51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82,93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B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48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6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8,13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3,91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86,84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33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7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prořez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10,00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1030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7,12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2,78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89,62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8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Kronospan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25,00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2070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6,53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2,44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92,06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9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Kronospan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16,00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2070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5,80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1,74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93,80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33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10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prořez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8,00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1030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5,21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1,38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95,18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8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11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Kronospan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12,00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2070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4,42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1,05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96,23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8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12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16,00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4,08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0,94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97,17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8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13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36,00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3,91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0,69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97,86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latin typeface="Times New Roman"/>
                          <a:ea typeface="Calibri"/>
                        </a:rPr>
                        <a:t>C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48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14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38,00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3,45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0,57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98,43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8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15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12,00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3,07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0,53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98,96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8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16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32,00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2,45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0,45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99,31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8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17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30,00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2,08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0,38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99,69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8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18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25,00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1,85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0,21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99,90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9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19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laminová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16,00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1,65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0,07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99,97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8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20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22,00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0,68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>
                          <a:latin typeface="Times New Roman"/>
                          <a:ea typeface="Calibri"/>
                        </a:rPr>
                        <a:t>0,03</a:t>
                      </a:r>
                      <a:endParaRPr lang="cs-CZ" sz="80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i="1" dirty="0">
                          <a:latin typeface="Times New Roman"/>
                          <a:ea typeface="Calibri"/>
                        </a:rPr>
                        <a:t>100</a:t>
                      </a:r>
                      <a:endParaRPr lang="cs-CZ" sz="800" dirty="0">
                        <a:latin typeface="Times New Roman"/>
                        <a:ea typeface="Calibri"/>
                      </a:endParaRPr>
                    </a:p>
                  </a:txBody>
                  <a:tcPr marL="44773" marR="44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 smtClean="0"/>
              <a:t>XYZ analýza 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755576" y="908720"/>
          <a:ext cx="6120681" cy="5501115"/>
        </p:xfrm>
        <a:graphic>
          <a:graphicData uri="http://schemas.openxmlformats.org/drawingml/2006/table">
            <a:tbl>
              <a:tblPr/>
              <a:tblGrid>
                <a:gridCol w="358838"/>
                <a:gridCol w="1668226"/>
                <a:gridCol w="675461"/>
                <a:gridCol w="676141"/>
                <a:gridCol w="675461"/>
                <a:gridCol w="1163671"/>
                <a:gridCol w="902883"/>
              </a:tblGrid>
              <a:tr h="36268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Calibri"/>
                        </a:rPr>
                        <a:t>Typ desky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Calibri"/>
                        </a:rPr>
                        <a:t>Technické parametry (mm)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Calibri"/>
                        </a:rPr>
                        <a:t>Koeficient obrátkovosti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Calibri"/>
                        </a:rPr>
                        <a:t>Klasifikace 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362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jedn. laminová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16,39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200">
                          <a:latin typeface="Times New Roman"/>
                          <a:ea typeface="Calibri"/>
                        </a:rPr>
                        <a:t>X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177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40,00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14,58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Kronospan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2070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12,37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2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Kronospan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10,00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2070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9,31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2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5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vodovzdor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2745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1525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8,72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7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6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8,13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7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7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prořez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10,00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1030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7,12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200">
                          <a:latin typeface="Times New Roman"/>
                          <a:ea typeface="Calibri"/>
                        </a:rPr>
                        <a:t>Y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362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8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Kronospan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25,00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2070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6,53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2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9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Kronospan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16,00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2070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 dirty="0">
                          <a:latin typeface="Times New Roman"/>
                          <a:ea typeface="Calibri"/>
                        </a:rPr>
                        <a:t>5,80</a:t>
                      </a:r>
                      <a:endParaRPr lang="cs-CZ" sz="1100" dirty="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7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prořez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8,00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1030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5,21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2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11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Kronospan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12,00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2800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2070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4,42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7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12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16,00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4,08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7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13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36,00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3,91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7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14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38,00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3,45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7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15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12,00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3,07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7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16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32,00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2,45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7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17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30,00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2,08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7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18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25,00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1,85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200">
                          <a:latin typeface="Times New Roman"/>
                          <a:ea typeface="Calibri"/>
                        </a:rPr>
                        <a:t>Z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35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19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laminová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16,00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1,65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9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MDF Luhopol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22,00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2750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>
                          <a:latin typeface="Times New Roman"/>
                          <a:ea typeface="Calibri"/>
                        </a:rPr>
                        <a:t>1840</a:t>
                      </a:r>
                      <a:endParaRPr lang="cs-CZ" sz="110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i="1" dirty="0">
                          <a:latin typeface="Times New Roman"/>
                          <a:ea typeface="Calibri"/>
                        </a:rPr>
                        <a:t>0,68</a:t>
                      </a:r>
                      <a:endParaRPr lang="cs-CZ" sz="1100" dirty="0">
                        <a:latin typeface="Times New Roman"/>
                        <a:ea typeface="Calibri"/>
                      </a:endParaRPr>
                    </a:p>
                  </a:txBody>
                  <a:tcPr marL="60655" marR="606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687</TotalTime>
  <Words>1295</Words>
  <Application>Microsoft Office PowerPoint</Application>
  <PresentationFormat>Předvádění na obrazovce (4:3)</PresentationFormat>
  <Paragraphs>638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Optimalizace logistických procesů ve vybrané společnosti</vt:lpstr>
      <vt:lpstr>Obsah prezentace</vt:lpstr>
      <vt:lpstr>Cíl práce</vt:lpstr>
      <vt:lpstr>Základní údaje o společnosti</vt:lpstr>
      <vt:lpstr>Analýza současné situace společnosti na trhu v dřevařském segmentu</vt:lpstr>
      <vt:lpstr>Analýza konkurence + strategická mapa</vt:lpstr>
      <vt:lpstr>Analýza zásob</vt:lpstr>
      <vt:lpstr>Analýza řízení zásob pomocí metody ABC</vt:lpstr>
      <vt:lpstr>XYZ analýza </vt:lpstr>
      <vt:lpstr>Vyhodnocení analýz ABC/XYZ</vt:lpstr>
      <vt:lpstr>Návrhy na optimalizaci v řízení zásob</vt:lpstr>
      <vt:lpstr>Návrhy na optimalizaci v hodnocení dodavatelů</vt:lpstr>
      <vt:lpstr>Návrh optimalizace – snížení nákladů na dopravu zvoleného zboží</vt:lpstr>
      <vt:lpstr>Návrh optimálního stanovení logistického centra </vt:lpstr>
      <vt:lpstr>Návrh optimálního stanovení logistického centra </vt:lpstr>
      <vt:lpstr>Příklady zdrojů a použité literatury</vt:lpstr>
      <vt:lpstr>Doplňující otázky vedoucího  a oponenta</vt:lpstr>
      <vt:lpstr>Prostor na dotazy komise</vt:lpstr>
      <vt:lpstr>Snímek 19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logistických procesů ve vybrané společnosti</dc:title>
  <dc:creator>Marek</dc:creator>
  <cp:lastModifiedBy>Marek</cp:lastModifiedBy>
  <cp:revision>70</cp:revision>
  <dcterms:created xsi:type="dcterms:W3CDTF">2016-05-05T13:05:18Z</dcterms:created>
  <dcterms:modified xsi:type="dcterms:W3CDTF">2016-06-09T16:58:09Z</dcterms:modified>
</cp:coreProperties>
</file>