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74" r:id="rId4"/>
    <p:sldId id="258" r:id="rId5"/>
    <p:sldId id="259" r:id="rId6"/>
    <p:sldId id="260" r:id="rId7"/>
    <p:sldId id="261" r:id="rId8"/>
    <p:sldId id="262" r:id="rId9"/>
    <p:sldId id="263" r:id="rId10"/>
    <p:sldId id="264" r:id="rId11"/>
    <p:sldId id="265" r:id="rId12"/>
    <p:sldId id="269" r:id="rId13"/>
    <p:sldId id="266" r:id="rId14"/>
    <p:sldId id="267" r:id="rId15"/>
    <p:sldId id="270" r:id="rId16"/>
    <p:sldId id="271" r:id="rId17"/>
    <p:sldId id="273" r:id="rId18"/>
    <p:sldId id="272" r:id="rId19"/>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8" autoAdjust="0"/>
    <p:restoredTop sz="94660"/>
  </p:normalViewPr>
  <p:slideViewPr>
    <p:cSldViewPr snapToGrid="0">
      <p:cViewPr varScale="1">
        <p:scale>
          <a:sx n="116" d="100"/>
          <a:sy n="116" d="100"/>
        </p:scale>
        <p:origin x="-144"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cs-CZ" smtClean="0"/>
              <a:t>Kliknutím lze upravit styl.</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fld id="{80FB6CAA-D22E-4D31-BF38-CF4C88190A88}" type="datetimeFigureOut">
              <a:rPr lang="cs-CZ" smtClean="0"/>
              <a:pPr/>
              <a:t>13.6.2016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C6115615-9D50-4211-892D-825DCE1EA4BA}" type="slidenum">
              <a:rPr lang="cs-CZ" smtClean="0"/>
              <a:pPr/>
              <a:t>‹#›</a:t>
            </a:fld>
            <a:endParaRPr lang="cs-CZ"/>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087261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Kliknutím lze upravit styly předlohy textu.</a:t>
            </a:r>
          </a:p>
        </p:txBody>
      </p:sp>
      <p:sp>
        <p:nvSpPr>
          <p:cNvPr id="3" name="Date Placeholder 2"/>
          <p:cNvSpPr>
            <a:spLocks noGrp="1"/>
          </p:cNvSpPr>
          <p:nvPr>
            <p:ph type="dt" sz="half" idx="10"/>
          </p:nvPr>
        </p:nvSpPr>
        <p:spPr/>
        <p:txBody>
          <a:bodyPr/>
          <a:lstStyle/>
          <a:p>
            <a:fld id="{80FB6CAA-D22E-4D31-BF38-CF4C88190A88}" type="datetimeFigureOut">
              <a:rPr lang="cs-CZ" smtClean="0"/>
              <a:pPr/>
              <a:t>13.6.2016</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C6115615-9D50-4211-892D-825DCE1EA4BA}" type="slidenum">
              <a:rPr lang="cs-CZ" smtClean="0"/>
              <a:pPr/>
              <a:t>‹#›</a:t>
            </a:fld>
            <a:endParaRPr lang="cs-CZ"/>
          </a:p>
        </p:txBody>
      </p:sp>
    </p:spTree>
    <p:extLst>
      <p:ext uri="{BB962C8B-B14F-4D97-AF65-F5344CB8AC3E}">
        <p14:creationId xmlns:p14="http://schemas.microsoft.com/office/powerpoint/2010/main" xmlns="" val="570656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cs-CZ" smtClean="0"/>
              <a:t>Kliknutím lze upravit styl.</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80FB6CAA-D22E-4D31-BF38-CF4C88190A88}" type="datetimeFigureOut">
              <a:rPr lang="cs-CZ" smtClean="0"/>
              <a:pPr/>
              <a:t>13.6.2016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C6115615-9D50-4211-892D-825DCE1EA4BA}" type="slidenum">
              <a:rPr lang="cs-CZ" smtClean="0"/>
              <a:pPr/>
              <a:t>‹#›</a:t>
            </a:fld>
            <a:endParaRPr lang="cs-CZ"/>
          </a:p>
        </p:txBody>
      </p:sp>
    </p:spTree>
    <p:extLst>
      <p:ext uri="{BB962C8B-B14F-4D97-AF65-F5344CB8AC3E}">
        <p14:creationId xmlns:p14="http://schemas.microsoft.com/office/powerpoint/2010/main" xmlns="" val="20865446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cs-CZ" smtClean="0"/>
              <a:t>Kliknutím lze upravit styl.</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Kliknutím lze upravit styly předlohy textu.</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80FB6CAA-D22E-4D31-BF38-CF4C88190A88}" type="datetimeFigureOut">
              <a:rPr lang="cs-CZ" smtClean="0"/>
              <a:pPr/>
              <a:t>13.6.2016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C6115615-9D50-4211-892D-825DCE1EA4BA}" type="slidenum">
              <a:rPr lang="cs-CZ" smtClean="0"/>
              <a:pPr/>
              <a:t>‹#›</a:t>
            </a:fld>
            <a:endParaRPr lang="cs-CZ"/>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xmlns="" val="1451149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cs-CZ" smtClean="0"/>
              <a:t>Kliknutím lze upravit styl.</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80FB6CAA-D22E-4D31-BF38-CF4C88190A88}" type="datetimeFigureOut">
              <a:rPr lang="cs-CZ" smtClean="0"/>
              <a:pPr/>
              <a:t>13.6.2016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C6115615-9D50-4211-892D-825DCE1EA4BA}" type="slidenum">
              <a:rPr lang="cs-CZ" smtClean="0"/>
              <a:pPr/>
              <a:t>‹#›</a:t>
            </a:fld>
            <a:endParaRPr lang="cs-CZ"/>
          </a:p>
        </p:txBody>
      </p:sp>
    </p:spTree>
    <p:extLst>
      <p:ext uri="{BB962C8B-B14F-4D97-AF65-F5344CB8AC3E}">
        <p14:creationId xmlns:p14="http://schemas.microsoft.com/office/powerpoint/2010/main" xmlns="" val="2675954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cs-CZ" smtClean="0"/>
              <a:t>Kliknutím lze upravit styl.</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cs-CZ" smtClean="0"/>
              <a:t>Kliknutím lze upravit styly předlohy textu.</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80FB6CAA-D22E-4D31-BF38-CF4C88190A88}" type="datetimeFigureOut">
              <a:rPr lang="cs-CZ" smtClean="0"/>
              <a:pPr/>
              <a:t>13.6.2016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C6115615-9D50-4211-892D-825DCE1EA4BA}" type="slidenum">
              <a:rPr lang="cs-CZ" smtClean="0"/>
              <a:pPr/>
              <a:t>‹#›</a:t>
            </a:fld>
            <a:endParaRPr lang="cs-CZ"/>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xmlns="" val="2578923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cs-CZ" smtClean="0"/>
              <a:t>Kliknutím lze upravit styl.</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cs-CZ" smtClean="0"/>
              <a:t>Kliknutím lze upravit styly předlohy textu.</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80FB6CAA-D22E-4D31-BF38-CF4C88190A88}" type="datetimeFigureOut">
              <a:rPr lang="cs-CZ" smtClean="0"/>
              <a:pPr/>
              <a:t>13.6.2016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C6115615-9D50-4211-892D-825DCE1EA4BA}" type="slidenum">
              <a:rPr lang="cs-CZ" smtClean="0"/>
              <a:pPr/>
              <a:t>‹#›</a:t>
            </a:fld>
            <a:endParaRPr lang="cs-CZ"/>
          </a:p>
        </p:txBody>
      </p:sp>
    </p:spTree>
    <p:extLst>
      <p:ext uri="{BB962C8B-B14F-4D97-AF65-F5344CB8AC3E}">
        <p14:creationId xmlns:p14="http://schemas.microsoft.com/office/powerpoint/2010/main" xmlns="" val="6274289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80FB6CAA-D22E-4D31-BF38-CF4C88190A88}" type="datetimeFigureOut">
              <a:rPr lang="cs-CZ" smtClean="0"/>
              <a:pPr/>
              <a:t>13.6.2016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C6115615-9D50-4211-892D-825DCE1EA4BA}" type="slidenum">
              <a:rPr lang="cs-CZ" smtClean="0"/>
              <a:pPr/>
              <a:t>‹#›</a:t>
            </a:fld>
            <a:endParaRPr lang="cs-CZ"/>
          </a:p>
        </p:txBody>
      </p:sp>
    </p:spTree>
    <p:extLst>
      <p:ext uri="{BB962C8B-B14F-4D97-AF65-F5344CB8AC3E}">
        <p14:creationId xmlns:p14="http://schemas.microsoft.com/office/powerpoint/2010/main" xmlns="" val="1019892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80FB6CAA-D22E-4D31-BF38-CF4C88190A88}" type="datetimeFigureOut">
              <a:rPr lang="cs-CZ" smtClean="0"/>
              <a:pPr/>
              <a:t>13.6.2016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C6115615-9D50-4211-892D-825DCE1EA4BA}" type="slidenum">
              <a:rPr lang="cs-CZ" smtClean="0"/>
              <a:pPr/>
              <a:t>‹#›</a:t>
            </a:fld>
            <a:endParaRPr lang="cs-CZ"/>
          </a:p>
        </p:txBody>
      </p:sp>
    </p:spTree>
    <p:extLst>
      <p:ext uri="{BB962C8B-B14F-4D97-AF65-F5344CB8AC3E}">
        <p14:creationId xmlns:p14="http://schemas.microsoft.com/office/powerpoint/2010/main" xmlns="" val="3305079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nchor="ct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80FB6CAA-D22E-4D31-BF38-CF4C88190A88}" type="datetimeFigureOut">
              <a:rPr lang="cs-CZ" smtClean="0"/>
              <a:pPr/>
              <a:t>13.6.2016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C6115615-9D50-4211-892D-825DCE1EA4BA}" type="slidenum">
              <a:rPr lang="cs-CZ" smtClean="0"/>
              <a:pPr/>
              <a:t>‹#›</a:t>
            </a:fld>
            <a:endParaRPr lang="cs-CZ"/>
          </a:p>
        </p:txBody>
      </p:sp>
    </p:spTree>
    <p:extLst>
      <p:ext uri="{BB962C8B-B14F-4D97-AF65-F5344CB8AC3E}">
        <p14:creationId xmlns:p14="http://schemas.microsoft.com/office/powerpoint/2010/main" xmlns="" val="2129331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cs-CZ" smtClean="0"/>
              <a:t>Kliknutím lze upravit styl.</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80FB6CAA-D22E-4D31-BF38-CF4C88190A88}" type="datetimeFigureOut">
              <a:rPr lang="cs-CZ" smtClean="0"/>
              <a:pPr/>
              <a:t>13.6.2016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C6115615-9D50-4211-892D-825DCE1EA4BA}" type="slidenum">
              <a:rPr lang="cs-CZ" smtClean="0"/>
              <a:pPr/>
              <a:t>‹#›</a:t>
            </a:fld>
            <a:endParaRPr lang="cs-CZ"/>
          </a:p>
        </p:txBody>
      </p:sp>
    </p:spTree>
    <p:extLst>
      <p:ext uri="{BB962C8B-B14F-4D97-AF65-F5344CB8AC3E}">
        <p14:creationId xmlns:p14="http://schemas.microsoft.com/office/powerpoint/2010/main" xmlns="" val="3295939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80FB6CAA-D22E-4D31-BF38-CF4C88190A88}" type="datetimeFigureOut">
              <a:rPr lang="cs-CZ" smtClean="0"/>
              <a:pPr/>
              <a:t>13.6.2016</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C6115615-9D50-4211-892D-825DCE1EA4BA}" type="slidenum">
              <a:rPr lang="cs-CZ" smtClean="0"/>
              <a:pPr/>
              <a:t>‹#›</a:t>
            </a:fld>
            <a:endParaRPr lang="cs-CZ"/>
          </a:p>
        </p:txBody>
      </p:sp>
    </p:spTree>
    <p:extLst>
      <p:ext uri="{BB962C8B-B14F-4D97-AF65-F5344CB8AC3E}">
        <p14:creationId xmlns:p14="http://schemas.microsoft.com/office/powerpoint/2010/main" xmlns="" val="553037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80FB6CAA-D22E-4D31-BF38-CF4C88190A88}" type="datetimeFigureOut">
              <a:rPr lang="cs-CZ" smtClean="0"/>
              <a:pPr/>
              <a:t>13.6.2016</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C6115615-9D50-4211-892D-825DCE1EA4BA}" type="slidenum">
              <a:rPr lang="cs-CZ" smtClean="0"/>
              <a:pPr/>
              <a:t>‹#›</a:t>
            </a:fld>
            <a:endParaRPr lang="cs-CZ"/>
          </a:p>
        </p:txBody>
      </p:sp>
    </p:spTree>
    <p:extLst>
      <p:ext uri="{BB962C8B-B14F-4D97-AF65-F5344CB8AC3E}">
        <p14:creationId xmlns:p14="http://schemas.microsoft.com/office/powerpoint/2010/main" xmlns="" val="1169233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80FB6CAA-D22E-4D31-BF38-CF4C88190A88}" type="datetimeFigureOut">
              <a:rPr lang="cs-CZ" smtClean="0"/>
              <a:pPr/>
              <a:t>13.6.2016</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C6115615-9D50-4211-892D-825DCE1EA4BA}" type="slidenum">
              <a:rPr lang="cs-CZ" smtClean="0"/>
              <a:pPr/>
              <a:t>‹#›</a:t>
            </a:fld>
            <a:endParaRPr lang="cs-CZ"/>
          </a:p>
        </p:txBody>
      </p:sp>
    </p:spTree>
    <p:extLst>
      <p:ext uri="{BB962C8B-B14F-4D97-AF65-F5344CB8AC3E}">
        <p14:creationId xmlns:p14="http://schemas.microsoft.com/office/powerpoint/2010/main" xmlns="" val="1955051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FB6CAA-D22E-4D31-BF38-CF4C88190A88}" type="datetimeFigureOut">
              <a:rPr lang="cs-CZ" smtClean="0"/>
              <a:pPr/>
              <a:t>13.6.2016</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C6115615-9D50-4211-892D-825DCE1EA4BA}" type="slidenum">
              <a:rPr lang="cs-CZ" smtClean="0"/>
              <a:pPr/>
              <a:t>‹#›</a:t>
            </a:fld>
            <a:endParaRPr lang="cs-CZ"/>
          </a:p>
        </p:txBody>
      </p:sp>
    </p:spTree>
    <p:extLst>
      <p:ext uri="{BB962C8B-B14F-4D97-AF65-F5344CB8AC3E}">
        <p14:creationId xmlns:p14="http://schemas.microsoft.com/office/powerpoint/2010/main" xmlns="" val="1624096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cs-CZ" smtClean="0"/>
              <a:t>Kliknutím lze upravit styl.</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80FB6CAA-D22E-4D31-BF38-CF4C88190A88}" type="datetimeFigureOut">
              <a:rPr lang="cs-CZ" smtClean="0"/>
              <a:pPr/>
              <a:t>13.6.2016</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C6115615-9D50-4211-892D-825DCE1EA4BA}" type="slidenum">
              <a:rPr lang="cs-CZ" smtClean="0"/>
              <a:pPr/>
              <a:t>‹#›</a:t>
            </a:fld>
            <a:endParaRPr lang="cs-CZ"/>
          </a:p>
        </p:txBody>
      </p:sp>
    </p:spTree>
    <p:extLst>
      <p:ext uri="{BB962C8B-B14F-4D97-AF65-F5344CB8AC3E}">
        <p14:creationId xmlns:p14="http://schemas.microsoft.com/office/powerpoint/2010/main" xmlns="" val="2943763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cs-CZ" smtClean="0"/>
              <a:t>Kliknutím lze upravit styl.</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80FB6CAA-D22E-4D31-BF38-CF4C88190A88}" type="datetimeFigureOut">
              <a:rPr lang="cs-CZ" smtClean="0"/>
              <a:pPr/>
              <a:t>13.6.2016</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C6115615-9D50-4211-892D-825DCE1EA4BA}" type="slidenum">
              <a:rPr lang="cs-CZ" smtClean="0"/>
              <a:pPr/>
              <a:t>‹#›</a:t>
            </a:fld>
            <a:endParaRPr lang="cs-CZ"/>
          </a:p>
        </p:txBody>
      </p:sp>
    </p:spTree>
    <p:extLst>
      <p:ext uri="{BB962C8B-B14F-4D97-AF65-F5344CB8AC3E}">
        <p14:creationId xmlns:p14="http://schemas.microsoft.com/office/powerpoint/2010/main" xmlns="" val="3863887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cs-CZ" smtClean="0"/>
              <a:t>Kliknutím lze upravit styl.</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80FB6CAA-D22E-4D31-BF38-CF4C88190A88}" type="datetimeFigureOut">
              <a:rPr lang="cs-CZ" smtClean="0"/>
              <a:pPr/>
              <a:t>13.6.2016</a:t>
            </a:fld>
            <a:endParaRPr lang="cs-CZ"/>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cs-CZ"/>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C6115615-9D50-4211-892D-825DCE1EA4BA}" type="slidenum">
              <a:rPr lang="cs-CZ" smtClean="0"/>
              <a:pPr/>
              <a:t>‹#›</a:t>
            </a:fld>
            <a:endParaRPr lang="cs-CZ"/>
          </a:p>
        </p:txBody>
      </p:sp>
    </p:spTree>
    <p:extLst>
      <p:ext uri="{BB962C8B-B14F-4D97-AF65-F5344CB8AC3E}">
        <p14:creationId xmlns:p14="http://schemas.microsoft.com/office/powerpoint/2010/main" xmlns="" val="3987970502"/>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4212" y="685799"/>
            <a:ext cx="9044674" cy="1637271"/>
          </a:xfrm>
        </p:spPr>
        <p:txBody>
          <a:bodyPr>
            <a:normAutofit fontScale="90000"/>
          </a:bodyPr>
          <a:lstStyle/>
          <a:p>
            <a:pPr algn="ctr"/>
            <a:r>
              <a:rPr lang="cs-CZ" sz="2800" b="1" dirty="0" smtClean="0"/>
              <a:t/>
            </a:r>
            <a:br>
              <a:rPr lang="cs-CZ" sz="2800" b="1" dirty="0" smtClean="0"/>
            </a:br>
            <a:r>
              <a:rPr lang="cs-CZ" sz="2800" b="1" dirty="0" smtClean="0"/>
              <a:t/>
            </a:r>
            <a:br>
              <a:rPr lang="cs-CZ" sz="2800" b="1" dirty="0" smtClean="0"/>
            </a:br>
            <a:r>
              <a:rPr lang="cs-CZ" sz="2800" b="1" dirty="0" smtClean="0"/>
              <a:t>Vysoká škola technická a ekonomická</a:t>
            </a:r>
            <a:r>
              <a:rPr lang="cs-CZ" sz="2800" dirty="0" smtClean="0"/>
              <a:t/>
            </a:r>
            <a:br>
              <a:rPr lang="cs-CZ" sz="2800" dirty="0" smtClean="0"/>
            </a:br>
            <a:r>
              <a:rPr lang="cs-CZ" sz="2800" dirty="0" smtClean="0"/>
              <a:t>Ústav technicko-technologický</a:t>
            </a:r>
            <a:br>
              <a:rPr lang="cs-CZ" sz="2800" dirty="0" smtClean="0"/>
            </a:br>
            <a:r>
              <a:rPr lang="cs-CZ" sz="2800" dirty="0" smtClean="0"/>
              <a:t/>
            </a:r>
            <a:br>
              <a:rPr lang="cs-CZ" sz="2800" dirty="0" smtClean="0"/>
            </a:br>
            <a:endParaRPr lang="cs-CZ" sz="2800" dirty="0"/>
          </a:p>
        </p:txBody>
      </p:sp>
      <p:sp>
        <p:nvSpPr>
          <p:cNvPr id="4" name="Nadpis 1"/>
          <p:cNvSpPr txBox="1">
            <a:spLocks/>
          </p:cNvSpPr>
          <p:nvPr/>
        </p:nvSpPr>
        <p:spPr>
          <a:xfrm>
            <a:off x="585244" y="2513201"/>
            <a:ext cx="9044674" cy="2596979"/>
          </a:xfrm>
          <a:prstGeom prst="rect">
            <a:avLst/>
          </a:prstGeom>
          <a:effectLst/>
        </p:spPr>
        <p:txBody>
          <a:bodyPr vert="horz" lIns="91440" tIns="45720" rIns="91440" bIns="45720" rtlCol="0" anchor="b">
            <a:noAutofit/>
          </a:bodyPr>
          <a:lstStyle/>
          <a:p>
            <a:pPr defTabSz="457200">
              <a:spcBef>
                <a:spcPct val="0"/>
              </a:spcBef>
            </a:pPr>
            <a:r>
              <a:rPr lang="cs-CZ" sz="3600" b="1" dirty="0" smtClean="0"/>
              <a:t>Řešení problematiky dopravního spoje </a:t>
            </a:r>
            <a:r>
              <a:rPr lang="cs-CZ" sz="3600" b="1" dirty="0" err="1" smtClean="0"/>
              <a:t>Lišov</a:t>
            </a:r>
            <a:r>
              <a:rPr lang="cs-CZ" sz="3600" b="1" dirty="0" smtClean="0"/>
              <a:t>-České Budějovice a budoucí návrh řešení této problematiky</a:t>
            </a:r>
            <a:endParaRPr lang="cs-CZ" sz="3600" dirty="0" smtClean="0"/>
          </a:p>
          <a:p>
            <a:pPr marL="0" marR="0" lvl="0" indent="0" defTabSz="457200" rtl="0" eaLnBrk="1" fontAlgn="auto" latinLnBrk="0" hangingPunct="1">
              <a:lnSpc>
                <a:spcPct val="100000"/>
              </a:lnSpc>
              <a:spcBef>
                <a:spcPct val="0"/>
              </a:spcBef>
              <a:spcAft>
                <a:spcPts val="0"/>
              </a:spcAft>
              <a:buClrTx/>
              <a:buSzTx/>
              <a:buFontTx/>
              <a:buNone/>
              <a:tabLst/>
              <a:defRPr/>
            </a:pPr>
            <a:r>
              <a:rPr kumimoji="0" lang="cs-CZ" sz="3600" b="0" i="0" u="none" strike="noStrike" kern="1200" cap="all" spc="0" normalizeH="0" baseline="0" noProof="0" dirty="0" smtClean="0">
                <a:ln w="3175" cmpd="sng">
                  <a:noFill/>
                </a:ln>
                <a:solidFill>
                  <a:schemeClr val="tx1"/>
                </a:solidFill>
                <a:effectLst/>
                <a:uLnTx/>
                <a:uFillTx/>
                <a:latin typeface="+mj-lt"/>
                <a:ea typeface="+mj-ea"/>
                <a:cs typeface="+mj-cs"/>
              </a:rPr>
              <a:t/>
            </a:r>
            <a:br>
              <a:rPr kumimoji="0" lang="cs-CZ" sz="3600" b="0" i="0" u="none" strike="noStrike" kern="1200" cap="all" spc="0" normalizeH="0" baseline="0" noProof="0" dirty="0" smtClean="0">
                <a:ln w="3175" cmpd="sng">
                  <a:noFill/>
                </a:ln>
                <a:solidFill>
                  <a:schemeClr val="tx1"/>
                </a:solidFill>
                <a:effectLst/>
                <a:uLnTx/>
                <a:uFillTx/>
                <a:latin typeface="+mj-lt"/>
                <a:ea typeface="+mj-ea"/>
                <a:cs typeface="+mj-cs"/>
              </a:rPr>
            </a:br>
            <a:endParaRPr kumimoji="0" lang="cs-CZ" sz="3600" b="0" i="0" u="none" strike="noStrike" kern="1200" cap="all" spc="0" normalizeH="0" baseline="0" noProof="0" dirty="0">
              <a:ln w="3175" cmpd="sng">
                <a:noFill/>
              </a:ln>
              <a:solidFill>
                <a:schemeClr val="tx1"/>
              </a:solidFill>
              <a:effectLst/>
              <a:uLnTx/>
              <a:uFillTx/>
              <a:latin typeface="+mj-lt"/>
              <a:ea typeface="+mj-ea"/>
              <a:cs typeface="+mj-cs"/>
            </a:endParaRPr>
          </a:p>
        </p:txBody>
      </p:sp>
      <p:sp>
        <p:nvSpPr>
          <p:cNvPr id="17409" name="Rectangle 1"/>
          <p:cNvSpPr>
            <a:spLocks noChangeArrowheads="1"/>
          </p:cNvSpPr>
          <p:nvPr/>
        </p:nvSpPr>
        <p:spPr bwMode="auto">
          <a:xfrm>
            <a:off x="5131790" y="5766891"/>
            <a:ext cx="6819496" cy="92333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51075" algn="l"/>
              </a:tabLst>
            </a:pPr>
            <a:r>
              <a:rPr kumimoji="0" lang="cs-CZ" b="1" i="0" u="none" strike="noStrike" cap="none" normalizeH="0" baseline="0" dirty="0" smtClean="0">
                <a:ln>
                  <a:noFill/>
                </a:ln>
                <a:solidFill>
                  <a:schemeClr val="tx1"/>
                </a:solidFill>
                <a:effectLst/>
                <a:latin typeface="+mj-lt"/>
                <a:ea typeface="Calibri" pitchFamily="34" charset="0"/>
                <a:cs typeface="Times New Roman" pitchFamily="18" charset="0"/>
              </a:rPr>
              <a:t>Autor diplomové práce:	</a:t>
            </a:r>
            <a:r>
              <a:rPr kumimoji="0" lang="cs-CZ" b="0" i="0" u="none" strike="noStrike" cap="none" normalizeH="0" baseline="0" dirty="0" smtClean="0">
                <a:ln>
                  <a:noFill/>
                </a:ln>
                <a:solidFill>
                  <a:schemeClr val="tx1"/>
                </a:solidFill>
                <a:effectLst/>
                <a:latin typeface="+mj-lt"/>
                <a:ea typeface="Calibri" pitchFamily="34" charset="0"/>
                <a:cs typeface="Times New Roman" pitchFamily="18" charset="0"/>
              </a:rPr>
              <a:t>Bc. Vojtěch </a:t>
            </a:r>
            <a:r>
              <a:rPr kumimoji="0" lang="cs-CZ" b="0" i="0" u="none" strike="noStrike" cap="none" normalizeH="0" baseline="0" dirty="0" err="1" smtClean="0">
                <a:ln>
                  <a:noFill/>
                </a:ln>
                <a:solidFill>
                  <a:schemeClr val="tx1"/>
                </a:solidFill>
                <a:effectLst/>
                <a:latin typeface="+mj-lt"/>
                <a:ea typeface="Calibri" pitchFamily="34" charset="0"/>
                <a:cs typeface="Times New Roman" pitchFamily="18" charset="0"/>
              </a:rPr>
              <a:t>Pindroch</a:t>
            </a:r>
            <a:endParaRPr kumimoji="0" lang="cs-CZ" b="0" i="0" u="none" strike="noStrike" cap="none" normalizeH="0" baseline="0" dirty="0" smtClean="0">
              <a:ln>
                <a:noFill/>
              </a:ln>
              <a:solidFill>
                <a:schemeClr val="tx1"/>
              </a:solidFill>
              <a:effectLst/>
              <a:latin typeface="+mj-lt"/>
              <a:cs typeface="Arial" pitchFamily="34" charset="0"/>
            </a:endParaRPr>
          </a:p>
          <a:p>
            <a:pPr lvl="0" eaLnBrk="0" fontAlgn="base" hangingPunct="0">
              <a:spcBef>
                <a:spcPct val="0"/>
              </a:spcBef>
              <a:spcAft>
                <a:spcPct val="0"/>
              </a:spcAft>
              <a:tabLst>
                <a:tab pos="2251075" algn="l"/>
              </a:tabLst>
            </a:pPr>
            <a:r>
              <a:rPr kumimoji="0" lang="cs-CZ" b="1" i="0" u="none" strike="noStrike" cap="none" normalizeH="0" baseline="0" dirty="0" smtClean="0">
                <a:ln>
                  <a:noFill/>
                </a:ln>
                <a:solidFill>
                  <a:schemeClr val="tx1"/>
                </a:solidFill>
                <a:effectLst/>
                <a:latin typeface="+mj-lt"/>
                <a:ea typeface="Calibri" pitchFamily="34" charset="0"/>
                <a:cs typeface="Times New Roman" pitchFamily="18" charset="0"/>
              </a:rPr>
              <a:t>Vedoucí diplomové práce:</a:t>
            </a:r>
            <a:r>
              <a:rPr kumimoji="0" lang="cs-CZ" b="1" i="0" u="none" strike="noStrike" cap="none" normalizeH="0" dirty="0" smtClean="0">
                <a:ln>
                  <a:noFill/>
                </a:ln>
                <a:solidFill>
                  <a:schemeClr val="tx1"/>
                </a:solidFill>
                <a:effectLst/>
                <a:latin typeface="+mj-lt"/>
                <a:ea typeface="Calibri" pitchFamily="34" charset="0"/>
                <a:cs typeface="Times New Roman" pitchFamily="18" charset="0"/>
              </a:rPr>
              <a:t> </a:t>
            </a:r>
            <a:r>
              <a:rPr lang="cs-CZ" dirty="0" smtClean="0"/>
              <a:t>Ing. Terezie Vondráčková, </a:t>
            </a:r>
            <a:r>
              <a:rPr lang="cs-CZ" dirty="0" err="1" smtClean="0"/>
              <a:t>Ph.D</a:t>
            </a:r>
            <a:r>
              <a:rPr lang="cs-CZ" dirty="0" smtClean="0"/>
              <a:t>.</a:t>
            </a:r>
            <a:endParaRPr kumimoji="0" lang="cs-CZ" b="1" i="0" u="none" strike="noStrike" cap="none" normalizeH="0" baseline="0" dirty="0" smtClean="0">
              <a:ln>
                <a:noFill/>
              </a:ln>
              <a:solidFill>
                <a:schemeClr val="tx1"/>
              </a:solidFill>
              <a:effectLst/>
              <a:latin typeface="+mj-l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251075" algn="l"/>
              </a:tabLst>
            </a:pPr>
            <a:r>
              <a:rPr kumimoji="0" lang="cs-CZ" b="1" i="0" u="none" strike="noStrike" cap="none" normalizeH="0" baseline="0" dirty="0" smtClean="0">
                <a:ln>
                  <a:noFill/>
                </a:ln>
                <a:solidFill>
                  <a:schemeClr val="tx1"/>
                </a:solidFill>
                <a:effectLst/>
                <a:latin typeface="+mj-lt"/>
                <a:ea typeface="Calibri" pitchFamily="34" charset="0"/>
                <a:cs typeface="Times New Roman" pitchFamily="18" charset="0"/>
              </a:rPr>
              <a:t>České Budějovice, červen 2016</a:t>
            </a:r>
            <a:endParaRPr kumimoji="0" lang="cs-CZ" b="0" i="0" u="none" strike="noStrike" cap="none" normalizeH="0" baseline="0" dirty="0" smtClean="0">
              <a:ln>
                <a:noFill/>
              </a:ln>
              <a:solidFill>
                <a:schemeClr val="tx1"/>
              </a:solidFill>
              <a:effectLst/>
              <a:latin typeface="+mj-lt"/>
              <a:cs typeface="Arial" pitchFamily="34" charset="0"/>
            </a:endParaRPr>
          </a:p>
        </p:txBody>
      </p:sp>
    </p:spTree>
    <p:extLst>
      <p:ext uri="{BB962C8B-B14F-4D97-AF65-F5344CB8AC3E}">
        <p14:creationId xmlns:p14="http://schemas.microsoft.com/office/powerpoint/2010/main" xmlns="" val="859817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cstate="print"/>
          <a:stretch>
            <a:fillRect/>
          </a:stretch>
        </p:blipFill>
        <p:spPr>
          <a:xfrm>
            <a:off x="2848734" y="1230527"/>
            <a:ext cx="6091029" cy="3613322"/>
          </a:xfrm>
          <a:prstGeom prst="rect">
            <a:avLst/>
          </a:prstGeom>
        </p:spPr>
      </p:pic>
      <p:sp>
        <p:nvSpPr>
          <p:cNvPr id="5" name="TextovéPole 4"/>
          <p:cNvSpPr txBox="1"/>
          <p:nvPr/>
        </p:nvSpPr>
        <p:spPr>
          <a:xfrm>
            <a:off x="2889150" y="4850343"/>
            <a:ext cx="6421316" cy="369277"/>
          </a:xfrm>
          <a:prstGeom prst="rect">
            <a:avLst/>
          </a:prstGeom>
          <a:noFill/>
        </p:spPr>
        <p:txBody>
          <a:bodyPr wrap="square" rtlCol="0">
            <a:spAutoFit/>
          </a:bodyPr>
          <a:lstStyle/>
          <a:p>
            <a:r>
              <a:rPr lang="cs-CZ" dirty="0" smtClean="0"/>
              <a:t>Schéma vedení dálnice D3 okolo Českých Budějovic</a:t>
            </a:r>
            <a:endParaRPr lang="cs-CZ" dirty="0"/>
          </a:p>
        </p:txBody>
      </p:sp>
    </p:spTree>
    <p:extLst>
      <p:ext uri="{BB962C8B-B14F-4D97-AF65-F5344CB8AC3E}">
        <p14:creationId xmlns:p14="http://schemas.microsoft.com/office/powerpoint/2010/main" xmlns="" val="11572056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4212" y="2022232"/>
            <a:ext cx="8534400" cy="3972168"/>
          </a:xfrm>
        </p:spPr>
        <p:txBody>
          <a:bodyPr>
            <a:normAutofit/>
          </a:bodyPr>
          <a:lstStyle/>
          <a:p>
            <a:r>
              <a:rPr lang="cs-CZ" sz="3200" cap="none" dirty="0" smtClean="0"/>
              <a:t>- Historie obchvatu</a:t>
            </a:r>
            <a:br>
              <a:rPr lang="cs-CZ" sz="3200" cap="none" dirty="0" smtClean="0"/>
            </a:br>
            <a:r>
              <a:rPr lang="cs-CZ" sz="3200" cap="none" dirty="0"/>
              <a:t/>
            </a:r>
            <a:br>
              <a:rPr lang="cs-CZ" sz="3200" cap="none" dirty="0"/>
            </a:br>
            <a:r>
              <a:rPr lang="cs-CZ" sz="3200" cap="none" dirty="0" smtClean="0"/>
              <a:t>- Popis obchvatu</a:t>
            </a:r>
            <a:br>
              <a:rPr lang="cs-CZ" sz="3200" cap="none" dirty="0" smtClean="0"/>
            </a:br>
            <a:r>
              <a:rPr lang="cs-CZ" sz="3200" cap="none" dirty="0" smtClean="0"/>
              <a:t/>
            </a:r>
            <a:br>
              <a:rPr lang="cs-CZ" sz="3200" cap="none" dirty="0" smtClean="0"/>
            </a:br>
            <a:r>
              <a:rPr lang="cs-CZ" sz="3200" cap="none" dirty="0" smtClean="0"/>
              <a:t>- Přínosy a zápory výstavby</a:t>
            </a:r>
            <a:endParaRPr lang="cs-CZ" sz="3200" cap="none" dirty="0"/>
          </a:p>
        </p:txBody>
      </p:sp>
      <p:sp>
        <p:nvSpPr>
          <p:cNvPr id="3" name="Zástupný symbol pro obsah 2"/>
          <p:cNvSpPr>
            <a:spLocks noGrp="1"/>
          </p:cNvSpPr>
          <p:nvPr>
            <p:ph idx="1"/>
          </p:nvPr>
        </p:nvSpPr>
        <p:spPr>
          <a:xfrm>
            <a:off x="684212" y="685801"/>
            <a:ext cx="8534400" cy="1705708"/>
          </a:xfrm>
        </p:spPr>
        <p:txBody>
          <a:bodyPr>
            <a:normAutofit/>
          </a:bodyPr>
          <a:lstStyle/>
          <a:p>
            <a:pPr marL="0" indent="0">
              <a:buNone/>
            </a:pPr>
            <a:r>
              <a:rPr lang="cs-CZ" sz="3600" b="1" dirty="0" smtClean="0"/>
              <a:t>Obchvat města Lišov</a:t>
            </a:r>
            <a:endParaRPr lang="cs-CZ" sz="3600" b="1" dirty="0"/>
          </a:p>
        </p:txBody>
      </p:sp>
    </p:spTree>
    <p:extLst>
      <p:ext uri="{BB962C8B-B14F-4D97-AF65-F5344CB8AC3E}">
        <p14:creationId xmlns:p14="http://schemas.microsoft.com/office/powerpoint/2010/main" xmlns="" val="9737940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p:cNvSpPr txBox="1"/>
          <p:nvPr/>
        </p:nvSpPr>
        <p:spPr>
          <a:xfrm>
            <a:off x="4044462" y="4837650"/>
            <a:ext cx="7315199" cy="400110"/>
          </a:xfrm>
          <a:prstGeom prst="rect">
            <a:avLst/>
          </a:prstGeom>
          <a:noFill/>
        </p:spPr>
        <p:txBody>
          <a:bodyPr wrap="square" rtlCol="0">
            <a:spAutoFit/>
          </a:bodyPr>
          <a:lstStyle/>
          <a:p>
            <a:r>
              <a:rPr lang="cs-CZ" sz="2000" dirty="0" smtClean="0"/>
              <a:t>Návrh vedení trasy obchvatu</a:t>
            </a:r>
            <a:endParaRPr lang="cs-CZ" sz="2000" dirty="0"/>
          </a:p>
        </p:txBody>
      </p:sp>
      <p:pic>
        <p:nvPicPr>
          <p:cNvPr id="1026" name="Picture 2"/>
          <p:cNvPicPr>
            <a:picLocks noChangeAspect="1" noChangeArrowheads="1"/>
          </p:cNvPicPr>
          <p:nvPr/>
        </p:nvPicPr>
        <p:blipFill>
          <a:blip r:embed="rId2" cstate="print"/>
          <a:srcRect/>
          <a:stretch>
            <a:fillRect/>
          </a:stretch>
        </p:blipFill>
        <p:spPr bwMode="auto">
          <a:xfrm>
            <a:off x="2702010" y="1122276"/>
            <a:ext cx="6260757" cy="3663125"/>
          </a:xfrm>
          <a:prstGeom prst="rect">
            <a:avLst/>
          </a:prstGeom>
          <a:noFill/>
          <a:ln w="9525">
            <a:noFill/>
            <a:miter lim="800000"/>
            <a:headEnd/>
            <a:tailEnd/>
          </a:ln>
        </p:spPr>
      </p:pic>
    </p:spTree>
    <p:extLst>
      <p:ext uri="{BB962C8B-B14F-4D97-AF65-F5344CB8AC3E}">
        <p14:creationId xmlns:p14="http://schemas.microsoft.com/office/powerpoint/2010/main" xmlns="" val="6210277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4211" y="1899138"/>
            <a:ext cx="9180757" cy="4095261"/>
          </a:xfrm>
        </p:spPr>
        <p:txBody>
          <a:bodyPr>
            <a:normAutofit fontScale="90000"/>
          </a:bodyPr>
          <a:lstStyle/>
          <a:p>
            <a:r>
              <a:rPr lang="cs-CZ" sz="3200" cap="none" dirty="0" smtClean="0"/>
              <a:t>- Umístění nového obchvatu</a:t>
            </a:r>
            <a:br>
              <a:rPr lang="cs-CZ" sz="3200" cap="none" dirty="0" smtClean="0"/>
            </a:br>
            <a:r>
              <a:rPr lang="cs-CZ" sz="3200" cap="none" dirty="0"/>
              <a:t/>
            </a:r>
            <a:br>
              <a:rPr lang="cs-CZ" sz="3200" cap="none" dirty="0"/>
            </a:br>
            <a:r>
              <a:rPr lang="cs-CZ" sz="3200" cap="none" dirty="0" smtClean="0"/>
              <a:t>- Postup Výstavby</a:t>
            </a:r>
            <a:br>
              <a:rPr lang="cs-CZ" sz="3200" cap="none" dirty="0" smtClean="0"/>
            </a:br>
            <a:r>
              <a:rPr lang="cs-CZ" sz="3200" cap="none" dirty="0" smtClean="0"/>
              <a:t/>
            </a:r>
            <a:br>
              <a:rPr lang="cs-CZ" sz="3200" cap="none" dirty="0" smtClean="0"/>
            </a:br>
            <a:r>
              <a:rPr lang="cs-CZ" sz="3200" cap="none" dirty="0" smtClean="0"/>
              <a:t>- Bezpečnostní řešení </a:t>
            </a:r>
            <a:br>
              <a:rPr lang="cs-CZ" sz="3200" cap="none" dirty="0" smtClean="0"/>
            </a:br>
            <a:r>
              <a:rPr lang="cs-CZ" sz="3200" cap="none" dirty="0"/>
              <a:t/>
            </a:r>
            <a:br>
              <a:rPr lang="cs-CZ" sz="3200" cap="none" dirty="0"/>
            </a:br>
            <a:r>
              <a:rPr lang="cs-CZ" sz="3200" cap="none" dirty="0" smtClean="0"/>
              <a:t>- Finanční porovnání (původní a nový návrh)</a:t>
            </a:r>
            <a:br>
              <a:rPr lang="cs-CZ" sz="3200" cap="none" dirty="0" smtClean="0"/>
            </a:br>
            <a:r>
              <a:rPr lang="cs-CZ" sz="3200" cap="none" dirty="0"/>
              <a:t/>
            </a:r>
            <a:br>
              <a:rPr lang="cs-CZ" sz="3200" cap="none" dirty="0"/>
            </a:br>
            <a:r>
              <a:rPr lang="cs-CZ" sz="3200" cap="none" dirty="0" smtClean="0"/>
              <a:t>- Výhody a nevýhody nového návrhu</a:t>
            </a:r>
            <a:endParaRPr lang="cs-CZ" sz="3200" cap="none" dirty="0"/>
          </a:p>
        </p:txBody>
      </p:sp>
      <p:sp>
        <p:nvSpPr>
          <p:cNvPr id="3" name="Zástupný symbol pro obsah 2"/>
          <p:cNvSpPr>
            <a:spLocks noGrp="1"/>
          </p:cNvSpPr>
          <p:nvPr>
            <p:ph idx="1"/>
          </p:nvPr>
        </p:nvSpPr>
        <p:spPr>
          <a:xfrm>
            <a:off x="684212" y="509955"/>
            <a:ext cx="8534400" cy="1389184"/>
          </a:xfrm>
        </p:spPr>
        <p:txBody>
          <a:bodyPr>
            <a:normAutofit/>
          </a:bodyPr>
          <a:lstStyle/>
          <a:p>
            <a:pPr marL="0" indent="0">
              <a:buNone/>
            </a:pPr>
            <a:r>
              <a:rPr lang="cs-CZ" sz="3600" b="1" dirty="0" smtClean="0"/>
              <a:t>Nový návrh řešení</a:t>
            </a:r>
            <a:endParaRPr lang="cs-CZ" sz="3600" b="1" dirty="0"/>
          </a:p>
        </p:txBody>
      </p:sp>
    </p:spTree>
    <p:extLst>
      <p:ext uri="{BB962C8B-B14F-4D97-AF65-F5344CB8AC3E}">
        <p14:creationId xmlns:p14="http://schemas.microsoft.com/office/powerpoint/2010/main" xmlns="" val="6848309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684212" y="685800"/>
            <a:ext cx="8534400" cy="1283677"/>
          </a:xfrm>
        </p:spPr>
        <p:txBody>
          <a:bodyPr>
            <a:normAutofit/>
          </a:bodyPr>
          <a:lstStyle/>
          <a:p>
            <a:pPr marL="0" indent="0">
              <a:buNone/>
            </a:pPr>
            <a:r>
              <a:rPr lang="cs-CZ" sz="3200" b="1" dirty="0" smtClean="0"/>
              <a:t>Finanční porovnání</a:t>
            </a:r>
            <a:endParaRPr lang="cs-CZ" sz="3200" b="1" dirty="0"/>
          </a:p>
        </p:txBody>
      </p:sp>
      <p:pic>
        <p:nvPicPr>
          <p:cNvPr id="4" name="Obrázek 3"/>
          <p:cNvPicPr>
            <a:picLocks noChangeAspect="1"/>
          </p:cNvPicPr>
          <p:nvPr/>
        </p:nvPicPr>
        <p:blipFill>
          <a:blip r:embed="rId2" cstate="print"/>
          <a:stretch>
            <a:fillRect/>
          </a:stretch>
        </p:blipFill>
        <p:spPr>
          <a:xfrm>
            <a:off x="2059459" y="2124480"/>
            <a:ext cx="7499116" cy="3340393"/>
          </a:xfrm>
          <a:prstGeom prst="rect">
            <a:avLst/>
          </a:prstGeom>
        </p:spPr>
      </p:pic>
    </p:spTree>
    <p:extLst>
      <p:ext uri="{BB962C8B-B14F-4D97-AF65-F5344CB8AC3E}">
        <p14:creationId xmlns:p14="http://schemas.microsoft.com/office/powerpoint/2010/main" xmlns="" val="4322671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cstate="print"/>
          <a:stretch>
            <a:fillRect/>
          </a:stretch>
        </p:blipFill>
        <p:spPr>
          <a:xfrm>
            <a:off x="3104691" y="1243914"/>
            <a:ext cx="5640094" cy="3196280"/>
          </a:xfrm>
          <a:prstGeom prst="rect">
            <a:avLst/>
          </a:prstGeom>
        </p:spPr>
      </p:pic>
      <p:sp>
        <p:nvSpPr>
          <p:cNvPr id="5" name="TextovéPole 4"/>
          <p:cNvSpPr txBox="1"/>
          <p:nvPr/>
        </p:nvSpPr>
        <p:spPr>
          <a:xfrm>
            <a:off x="4111473" y="4499919"/>
            <a:ext cx="6224954" cy="400110"/>
          </a:xfrm>
          <a:prstGeom prst="rect">
            <a:avLst/>
          </a:prstGeom>
          <a:noFill/>
        </p:spPr>
        <p:txBody>
          <a:bodyPr wrap="square" rtlCol="0">
            <a:spAutoFit/>
          </a:bodyPr>
          <a:lstStyle/>
          <a:p>
            <a:r>
              <a:rPr lang="cs-CZ" sz="2000" dirty="0" smtClean="0"/>
              <a:t>Vedení trasy nového návrhu</a:t>
            </a:r>
            <a:endParaRPr lang="cs-CZ" sz="2000" dirty="0"/>
          </a:p>
        </p:txBody>
      </p:sp>
    </p:spTree>
    <p:extLst>
      <p:ext uri="{BB962C8B-B14F-4D97-AF65-F5344CB8AC3E}">
        <p14:creationId xmlns:p14="http://schemas.microsoft.com/office/powerpoint/2010/main" xmlns="" val="37272752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4212" y="2250832"/>
            <a:ext cx="8534400" cy="3481753"/>
          </a:xfrm>
        </p:spPr>
        <p:txBody>
          <a:bodyPr>
            <a:normAutofit/>
          </a:bodyPr>
          <a:lstStyle/>
          <a:p>
            <a:r>
              <a:rPr lang="cs-CZ" sz="3200" cap="none" dirty="0" smtClean="0"/>
              <a:t>- Odlehčení pro město Lišov</a:t>
            </a:r>
            <a:br>
              <a:rPr lang="cs-CZ" sz="3200" cap="none" dirty="0" smtClean="0"/>
            </a:br>
            <a:r>
              <a:rPr lang="cs-CZ" sz="3200" cap="none" dirty="0"/>
              <a:t/>
            </a:r>
            <a:br>
              <a:rPr lang="cs-CZ" sz="3200" cap="none" dirty="0"/>
            </a:br>
            <a:r>
              <a:rPr lang="cs-CZ" sz="3200" cap="none" dirty="0" smtClean="0"/>
              <a:t>- Odlehčení pro České Budějovice</a:t>
            </a:r>
            <a:endParaRPr lang="cs-CZ" sz="3200" cap="none" dirty="0"/>
          </a:p>
        </p:txBody>
      </p:sp>
      <p:sp>
        <p:nvSpPr>
          <p:cNvPr id="3" name="Zástupný symbol pro obsah 2"/>
          <p:cNvSpPr>
            <a:spLocks noGrp="1"/>
          </p:cNvSpPr>
          <p:nvPr>
            <p:ph idx="1"/>
          </p:nvPr>
        </p:nvSpPr>
        <p:spPr>
          <a:xfrm>
            <a:off x="684212" y="685800"/>
            <a:ext cx="8534400" cy="1230923"/>
          </a:xfrm>
        </p:spPr>
        <p:txBody>
          <a:bodyPr>
            <a:normAutofit/>
          </a:bodyPr>
          <a:lstStyle/>
          <a:p>
            <a:pPr marL="0" indent="0">
              <a:buNone/>
            </a:pPr>
            <a:r>
              <a:rPr lang="cs-CZ" sz="3600" b="1" dirty="0" smtClean="0"/>
              <a:t>Zhodnocení- závěr</a:t>
            </a:r>
            <a:endParaRPr lang="cs-CZ" sz="3600" b="1" dirty="0"/>
          </a:p>
        </p:txBody>
      </p:sp>
    </p:spTree>
    <p:extLst>
      <p:ext uri="{BB962C8B-B14F-4D97-AF65-F5344CB8AC3E}">
        <p14:creationId xmlns:p14="http://schemas.microsoft.com/office/powerpoint/2010/main" xmlns="" val="12873966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4212" y="1878228"/>
            <a:ext cx="10716956" cy="4116172"/>
          </a:xfrm>
        </p:spPr>
        <p:txBody>
          <a:bodyPr>
            <a:noAutofit/>
          </a:bodyPr>
          <a:lstStyle/>
          <a:p>
            <a:r>
              <a:rPr lang="cs-CZ" sz="2800" dirty="0" smtClean="0"/>
              <a:t>- </a:t>
            </a:r>
            <a:r>
              <a:rPr lang="cs-CZ" sz="2800" cap="none" dirty="0" smtClean="0"/>
              <a:t>Popište</a:t>
            </a:r>
            <a:r>
              <a:rPr lang="cs-CZ" sz="2800" dirty="0" smtClean="0"/>
              <a:t> </a:t>
            </a:r>
            <a:r>
              <a:rPr lang="cs-CZ" sz="2800" cap="none" dirty="0" smtClean="0"/>
              <a:t>hlavní výhody řešení pro oblast okolí Českých          	Budějovic a </a:t>
            </a:r>
            <a:r>
              <a:rPr lang="cs-CZ" sz="2800" cap="none" dirty="0" err="1" smtClean="0"/>
              <a:t>Lišova</a:t>
            </a:r>
            <a:r>
              <a:rPr lang="cs-CZ" sz="2800" dirty="0" smtClean="0"/>
              <a:t/>
            </a:r>
            <a:br>
              <a:rPr lang="cs-CZ" sz="2800" dirty="0" smtClean="0"/>
            </a:br>
            <a:r>
              <a:rPr lang="cs-CZ" sz="2800" dirty="0" smtClean="0"/>
              <a:t> </a:t>
            </a:r>
            <a:br>
              <a:rPr lang="cs-CZ" sz="2800" dirty="0" smtClean="0"/>
            </a:br>
            <a:r>
              <a:rPr lang="cs-CZ" sz="2800" dirty="0" smtClean="0"/>
              <a:t>- </a:t>
            </a:r>
            <a:r>
              <a:rPr lang="cs-CZ" sz="2800" cap="none" smtClean="0"/>
              <a:t>V čem spatřujete </a:t>
            </a:r>
            <a:r>
              <a:rPr lang="cs-CZ" sz="2800" cap="none" dirty="0" smtClean="0"/>
              <a:t>hlavní výhody Vámi navrženého řešení</a:t>
            </a:r>
            <a:br>
              <a:rPr lang="cs-CZ" sz="2800" cap="none" dirty="0" smtClean="0"/>
            </a:br>
            <a:r>
              <a:rPr lang="cs-CZ" sz="2800" cap="none" dirty="0" smtClean="0"/>
              <a:t/>
            </a:r>
            <a:br>
              <a:rPr lang="cs-CZ" sz="2800" cap="none" dirty="0" smtClean="0"/>
            </a:br>
            <a:r>
              <a:rPr lang="cs-CZ" sz="2800" cap="none" dirty="0" smtClean="0"/>
              <a:t>- Můžete jednoduše porovnat výhody a nevýhody Vašeho 	návrhu? </a:t>
            </a:r>
            <a:endParaRPr lang="cs-CZ" sz="2800" cap="none" dirty="0"/>
          </a:p>
        </p:txBody>
      </p:sp>
      <p:sp>
        <p:nvSpPr>
          <p:cNvPr id="3" name="Zástupný symbol pro obsah 2"/>
          <p:cNvSpPr>
            <a:spLocks noGrp="1"/>
          </p:cNvSpPr>
          <p:nvPr>
            <p:ph idx="1"/>
          </p:nvPr>
        </p:nvSpPr>
        <p:spPr>
          <a:xfrm>
            <a:off x="684212" y="685800"/>
            <a:ext cx="8534400" cy="1101811"/>
          </a:xfrm>
        </p:spPr>
        <p:txBody>
          <a:bodyPr>
            <a:normAutofit/>
          </a:bodyPr>
          <a:lstStyle/>
          <a:p>
            <a:pPr>
              <a:buNone/>
            </a:pPr>
            <a:r>
              <a:rPr lang="cs-CZ" sz="3600" b="1" dirty="0" smtClean="0"/>
              <a:t>Doplňující dotazy</a:t>
            </a:r>
            <a:endParaRPr lang="cs-CZ" sz="36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005381" y="1529862"/>
            <a:ext cx="8534400" cy="3615267"/>
          </a:xfrm>
        </p:spPr>
        <p:txBody>
          <a:bodyPr>
            <a:normAutofit/>
          </a:bodyPr>
          <a:lstStyle/>
          <a:p>
            <a:pPr marL="0" indent="0">
              <a:buNone/>
            </a:pPr>
            <a:r>
              <a:rPr lang="cs-CZ" sz="4400" b="1" dirty="0" smtClean="0"/>
              <a:t>Děkuji za pozornost</a:t>
            </a:r>
            <a:endParaRPr lang="cs-CZ" sz="4400" b="1" dirty="0"/>
          </a:p>
        </p:txBody>
      </p:sp>
    </p:spTree>
    <p:extLst>
      <p:ext uri="{BB962C8B-B14F-4D97-AF65-F5344CB8AC3E}">
        <p14:creationId xmlns:p14="http://schemas.microsoft.com/office/powerpoint/2010/main" xmlns="" val="38314058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4211" y="1600201"/>
            <a:ext cx="9110419" cy="4976445"/>
          </a:xfrm>
        </p:spPr>
        <p:txBody>
          <a:bodyPr>
            <a:normAutofit fontScale="90000"/>
          </a:bodyPr>
          <a:lstStyle/>
          <a:p>
            <a:r>
              <a:rPr lang="cs-CZ" sz="3200" cap="none" dirty="0" smtClean="0"/>
              <a:t/>
            </a:r>
            <a:br>
              <a:rPr lang="cs-CZ" sz="3200" cap="none" dirty="0" smtClean="0"/>
            </a:br>
            <a:r>
              <a:rPr lang="cs-CZ" sz="3200" cap="none" dirty="0"/>
              <a:t/>
            </a:r>
            <a:br>
              <a:rPr lang="cs-CZ" sz="3200" cap="none" dirty="0"/>
            </a:br>
            <a:r>
              <a:rPr lang="cs-CZ" sz="3200" cap="none" dirty="0" smtClean="0"/>
              <a:t/>
            </a:r>
            <a:br>
              <a:rPr lang="cs-CZ" sz="3200" cap="none" dirty="0" smtClean="0"/>
            </a:br>
            <a:r>
              <a:rPr lang="cs-CZ" sz="3200" cap="none" dirty="0" smtClean="0"/>
              <a:t>1) </a:t>
            </a:r>
            <a:r>
              <a:rPr lang="cs-CZ" sz="3200" cap="none" dirty="0" smtClean="0"/>
              <a:t>Cíl práce</a:t>
            </a:r>
            <a:r>
              <a:rPr lang="cs-CZ" sz="3200" cap="none" dirty="0" smtClean="0"/>
              <a:t/>
            </a:r>
            <a:br>
              <a:rPr lang="cs-CZ" sz="3200" cap="none" dirty="0" smtClean="0"/>
            </a:br>
            <a:r>
              <a:rPr lang="cs-CZ" sz="3200" cap="none" dirty="0" smtClean="0"/>
              <a:t>2) </a:t>
            </a:r>
            <a:r>
              <a:rPr lang="cs-CZ" sz="3200" cap="none" dirty="0" smtClean="0"/>
              <a:t>Úvod prezentace </a:t>
            </a:r>
            <a:r>
              <a:rPr lang="cs-CZ" sz="3200" cap="none" dirty="0" smtClean="0"/>
              <a:t/>
            </a:r>
            <a:br>
              <a:rPr lang="cs-CZ" sz="3200" cap="none" dirty="0" smtClean="0"/>
            </a:br>
            <a:r>
              <a:rPr lang="cs-CZ" sz="3200" cap="none" dirty="0" smtClean="0"/>
              <a:t>3) </a:t>
            </a:r>
            <a:r>
              <a:rPr lang="cs-CZ" sz="3200" cap="none" dirty="0"/>
              <a:t>Historie spoje </a:t>
            </a:r>
            <a:r>
              <a:rPr lang="cs-CZ" sz="3200" cap="none" dirty="0" smtClean="0"/>
              <a:t/>
            </a:r>
            <a:br>
              <a:rPr lang="cs-CZ" sz="3200" cap="none" dirty="0" smtClean="0"/>
            </a:br>
            <a:r>
              <a:rPr lang="cs-CZ" sz="3200" cap="none" dirty="0" smtClean="0"/>
              <a:t>4) </a:t>
            </a:r>
            <a:r>
              <a:rPr lang="cs-CZ" sz="3200" cap="none" dirty="0" smtClean="0"/>
              <a:t>Stávající </a:t>
            </a:r>
            <a:r>
              <a:rPr lang="cs-CZ" sz="3200" cap="none" dirty="0"/>
              <a:t>problematika </a:t>
            </a:r>
            <a:r>
              <a:rPr lang="cs-CZ" sz="3200" cap="none" dirty="0" smtClean="0"/>
              <a:t>spoje</a:t>
            </a:r>
            <a:br>
              <a:rPr lang="cs-CZ" sz="3200" cap="none" dirty="0" smtClean="0"/>
            </a:br>
            <a:r>
              <a:rPr lang="cs-CZ" sz="3200" cap="none" dirty="0" smtClean="0"/>
              <a:t>5) </a:t>
            </a:r>
            <a:r>
              <a:rPr lang="cs-CZ" sz="3200" cap="none" dirty="0" smtClean="0"/>
              <a:t>Dálnice D3</a:t>
            </a:r>
            <a:br>
              <a:rPr lang="cs-CZ" sz="3200" cap="none" dirty="0" smtClean="0"/>
            </a:br>
            <a:r>
              <a:rPr lang="cs-CZ" sz="3200" cap="none" dirty="0" smtClean="0"/>
              <a:t>6) </a:t>
            </a:r>
            <a:r>
              <a:rPr lang="cs-CZ" sz="3200" cap="none" dirty="0" smtClean="0"/>
              <a:t>Obchvat města Lišov- komunikace I/34</a:t>
            </a:r>
            <a:br>
              <a:rPr lang="cs-CZ" sz="3200" cap="none" dirty="0" smtClean="0"/>
            </a:br>
            <a:r>
              <a:rPr lang="cs-CZ" sz="3200" cap="none" dirty="0" smtClean="0"/>
              <a:t>7) </a:t>
            </a:r>
            <a:r>
              <a:rPr lang="cs-CZ" sz="3200" cap="none" dirty="0" smtClean="0"/>
              <a:t>Nový návrh řešení</a:t>
            </a:r>
            <a:br>
              <a:rPr lang="cs-CZ" sz="3200" cap="none" dirty="0" smtClean="0"/>
            </a:br>
            <a:r>
              <a:rPr lang="cs-CZ" sz="3200" cap="none" dirty="0" smtClean="0"/>
              <a:t>8) </a:t>
            </a:r>
            <a:r>
              <a:rPr lang="cs-CZ" sz="3200" cap="none" dirty="0"/>
              <a:t>Zhodnocení- závěr</a:t>
            </a:r>
            <a:r>
              <a:rPr lang="cs-CZ" sz="3200" cap="none" dirty="0" smtClean="0"/>
              <a:t/>
            </a:r>
            <a:br>
              <a:rPr lang="cs-CZ" sz="3200" cap="none" dirty="0" smtClean="0"/>
            </a:br>
            <a:r>
              <a:rPr lang="cs-CZ" sz="3200" cap="none" dirty="0"/>
              <a:t/>
            </a:r>
            <a:br>
              <a:rPr lang="cs-CZ" sz="3200" cap="none" dirty="0"/>
            </a:br>
            <a:r>
              <a:rPr lang="cs-CZ" sz="3200" cap="none" dirty="0" smtClean="0"/>
              <a:t/>
            </a:r>
            <a:br>
              <a:rPr lang="cs-CZ" sz="3200" cap="none" dirty="0" smtClean="0"/>
            </a:br>
            <a:r>
              <a:rPr lang="cs-CZ" sz="3200" cap="none" dirty="0" smtClean="0"/>
              <a:t/>
            </a:r>
            <a:br>
              <a:rPr lang="cs-CZ" sz="3200" cap="none" dirty="0" smtClean="0"/>
            </a:br>
            <a:endParaRPr lang="cs-CZ" sz="3200" cap="none" dirty="0"/>
          </a:p>
        </p:txBody>
      </p:sp>
      <p:sp>
        <p:nvSpPr>
          <p:cNvPr id="3" name="Zástupný symbol pro obsah 2"/>
          <p:cNvSpPr>
            <a:spLocks noGrp="1"/>
          </p:cNvSpPr>
          <p:nvPr>
            <p:ph idx="1"/>
          </p:nvPr>
        </p:nvSpPr>
        <p:spPr>
          <a:xfrm>
            <a:off x="684212" y="545123"/>
            <a:ext cx="8534400" cy="1055078"/>
          </a:xfrm>
        </p:spPr>
        <p:txBody>
          <a:bodyPr>
            <a:normAutofit/>
          </a:bodyPr>
          <a:lstStyle/>
          <a:p>
            <a:pPr marL="0" indent="0">
              <a:buNone/>
            </a:pPr>
            <a:r>
              <a:rPr lang="cs-CZ" sz="3600" b="1" dirty="0" smtClean="0"/>
              <a:t>Obsah prezentace</a:t>
            </a:r>
            <a:endParaRPr lang="cs-CZ" sz="3600" b="1" dirty="0"/>
          </a:p>
        </p:txBody>
      </p:sp>
    </p:spTree>
    <p:extLst>
      <p:ext uri="{BB962C8B-B14F-4D97-AF65-F5344CB8AC3E}">
        <p14:creationId xmlns:p14="http://schemas.microsoft.com/office/powerpoint/2010/main" xmlns="" val="36782760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4212" y="2166552"/>
            <a:ext cx="9250620" cy="3827848"/>
          </a:xfrm>
        </p:spPr>
        <p:txBody>
          <a:bodyPr>
            <a:normAutofit fontScale="90000"/>
          </a:bodyPr>
          <a:lstStyle/>
          <a:p>
            <a:r>
              <a:rPr lang="cs-CZ" sz="2200" dirty="0" smtClean="0"/>
              <a:t>1. Zhodnocení stávajícího stavu dopravy a řešení spoje (historie řešení dopravy, současné řešení, výkresová dokumentace) 2. Návrhy řešení do budoucna (výstavba obchvatu, dálnice, vlastní návrh řešení) 3. Plánovaný obchvat (projektová dokumentace, zhodnocení, popis návrhu výstavby, vlastní pohled na řešení) 4. Výstavba napojení dálnice na Prahu- možné odlehčení dopravního provozu nebo naopak? Zhodnocení. 5. Termín realizace obchvatu a projektová dokumentace 6. Stavební řešení obchvatu 7. Vlastní návrh řešení a zhodnocení</a:t>
            </a:r>
            <a:r>
              <a:rPr lang="cs-CZ" dirty="0" smtClean="0"/>
              <a:t/>
            </a:r>
            <a:br>
              <a:rPr lang="cs-CZ" dirty="0" smtClean="0"/>
            </a:br>
            <a:endParaRPr lang="cs-CZ" dirty="0"/>
          </a:p>
        </p:txBody>
      </p:sp>
      <p:sp>
        <p:nvSpPr>
          <p:cNvPr id="3" name="Zástupný symbol pro obsah 2"/>
          <p:cNvSpPr>
            <a:spLocks noGrp="1"/>
          </p:cNvSpPr>
          <p:nvPr>
            <p:ph idx="1"/>
          </p:nvPr>
        </p:nvSpPr>
        <p:spPr>
          <a:xfrm>
            <a:off x="684212" y="685801"/>
            <a:ext cx="8534400" cy="1340708"/>
          </a:xfrm>
        </p:spPr>
        <p:txBody>
          <a:bodyPr>
            <a:normAutofit/>
          </a:bodyPr>
          <a:lstStyle/>
          <a:p>
            <a:pPr>
              <a:buNone/>
            </a:pPr>
            <a:r>
              <a:rPr lang="cs-CZ" sz="3600" b="1" dirty="0" smtClean="0"/>
              <a:t>Cíl práce</a:t>
            </a:r>
            <a:endParaRPr lang="cs-CZ" sz="36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4212" y="1916723"/>
            <a:ext cx="8534400" cy="3587262"/>
          </a:xfrm>
        </p:spPr>
        <p:txBody>
          <a:bodyPr>
            <a:normAutofit/>
          </a:bodyPr>
          <a:lstStyle/>
          <a:p>
            <a:r>
              <a:rPr lang="cs-CZ" sz="2800" cap="none" dirty="0" smtClean="0"/>
              <a:t>- Důvody výběru daného tématu</a:t>
            </a:r>
            <a:br>
              <a:rPr lang="cs-CZ" sz="2800" cap="none" dirty="0" smtClean="0"/>
            </a:br>
            <a:r>
              <a:rPr lang="cs-CZ" sz="2800" cap="none" dirty="0" smtClean="0"/>
              <a:t/>
            </a:r>
            <a:br>
              <a:rPr lang="cs-CZ" sz="2800" cap="none" dirty="0" smtClean="0"/>
            </a:br>
            <a:r>
              <a:rPr lang="cs-CZ" sz="2800" cap="none" dirty="0" smtClean="0"/>
              <a:t>-Jedná se o dlouhodobou problematiku</a:t>
            </a:r>
            <a:br>
              <a:rPr lang="cs-CZ" sz="2800" cap="none" dirty="0" smtClean="0"/>
            </a:br>
            <a:r>
              <a:rPr lang="cs-CZ" sz="2800" cap="none" dirty="0"/>
              <a:t/>
            </a:r>
            <a:br>
              <a:rPr lang="cs-CZ" sz="2800" cap="none" dirty="0"/>
            </a:br>
            <a:r>
              <a:rPr lang="cs-CZ" sz="2800" cap="none" dirty="0" smtClean="0"/>
              <a:t>- Potřeba nového řešení</a:t>
            </a:r>
            <a:br>
              <a:rPr lang="cs-CZ" sz="2800" cap="none" dirty="0" smtClean="0"/>
            </a:br>
            <a:endParaRPr lang="cs-CZ" sz="2800" cap="none" dirty="0"/>
          </a:p>
        </p:txBody>
      </p:sp>
      <p:sp>
        <p:nvSpPr>
          <p:cNvPr id="3" name="Zástupný symbol pro obsah 2"/>
          <p:cNvSpPr>
            <a:spLocks noGrp="1"/>
          </p:cNvSpPr>
          <p:nvPr>
            <p:ph idx="1"/>
          </p:nvPr>
        </p:nvSpPr>
        <p:spPr>
          <a:xfrm>
            <a:off x="684212" y="685800"/>
            <a:ext cx="8534400" cy="1230923"/>
          </a:xfrm>
        </p:spPr>
        <p:txBody>
          <a:bodyPr/>
          <a:lstStyle/>
          <a:p>
            <a:pPr marL="0" indent="0">
              <a:buNone/>
            </a:pPr>
            <a:r>
              <a:rPr lang="cs-CZ" sz="3600" b="1" dirty="0" smtClean="0"/>
              <a:t>Úvod</a:t>
            </a:r>
            <a:r>
              <a:rPr lang="cs-CZ" sz="3200" b="1" dirty="0" smtClean="0"/>
              <a:t> </a:t>
            </a:r>
            <a:r>
              <a:rPr lang="cs-CZ" sz="3600" b="1" dirty="0" smtClean="0"/>
              <a:t>prezentace</a:t>
            </a:r>
            <a:endParaRPr lang="cs-CZ" sz="3600" b="1" dirty="0"/>
          </a:p>
          <a:p>
            <a:endParaRPr lang="cs-CZ" dirty="0"/>
          </a:p>
        </p:txBody>
      </p:sp>
    </p:spTree>
    <p:extLst>
      <p:ext uri="{BB962C8B-B14F-4D97-AF65-F5344CB8AC3E}">
        <p14:creationId xmlns:p14="http://schemas.microsoft.com/office/powerpoint/2010/main" xmlns="" val="14149102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4212" y="1951893"/>
            <a:ext cx="8534400" cy="3552092"/>
          </a:xfrm>
        </p:spPr>
        <p:txBody>
          <a:bodyPr>
            <a:normAutofit/>
          </a:bodyPr>
          <a:lstStyle/>
          <a:p>
            <a:r>
              <a:rPr lang="cs-CZ" sz="3200" cap="none" dirty="0" smtClean="0"/>
              <a:t>- Spoj Lišov-Jivno-České Budějovice</a:t>
            </a:r>
            <a:br>
              <a:rPr lang="cs-CZ" sz="3200" cap="none" dirty="0" smtClean="0"/>
            </a:br>
            <a:r>
              <a:rPr lang="cs-CZ" sz="3200" cap="none" dirty="0"/>
              <a:t/>
            </a:r>
            <a:br>
              <a:rPr lang="cs-CZ" sz="3200" cap="none" dirty="0"/>
            </a:br>
            <a:r>
              <a:rPr lang="cs-CZ" sz="3200" cap="none" dirty="0" smtClean="0"/>
              <a:t>- Přeložka Lišov-České Budějovice</a:t>
            </a:r>
            <a:endParaRPr lang="cs-CZ" sz="3200" cap="none" dirty="0"/>
          </a:p>
        </p:txBody>
      </p:sp>
      <p:sp>
        <p:nvSpPr>
          <p:cNvPr id="3" name="Zástupný symbol pro obsah 2"/>
          <p:cNvSpPr>
            <a:spLocks noGrp="1"/>
          </p:cNvSpPr>
          <p:nvPr>
            <p:ph idx="1"/>
          </p:nvPr>
        </p:nvSpPr>
        <p:spPr>
          <a:xfrm>
            <a:off x="684212" y="685801"/>
            <a:ext cx="8534400" cy="1266092"/>
          </a:xfrm>
        </p:spPr>
        <p:txBody>
          <a:bodyPr/>
          <a:lstStyle/>
          <a:p>
            <a:pPr marL="0" indent="0">
              <a:buNone/>
            </a:pPr>
            <a:r>
              <a:rPr lang="cs-CZ" sz="3600" b="1" dirty="0" smtClean="0"/>
              <a:t>Historie spoje</a:t>
            </a:r>
            <a:endParaRPr lang="cs-CZ" sz="3600" b="1" dirty="0"/>
          </a:p>
          <a:p>
            <a:pPr marL="0" indent="0">
              <a:buNone/>
            </a:pPr>
            <a:endParaRPr lang="cs-CZ" dirty="0"/>
          </a:p>
        </p:txBody>
      </p:sp>
    </p:spTree>
    <p:extLst>
      <p:ext uri="{BB962C8B-B14F-4D97-AF65-F5344CB8AC3E}">
        <p14:creationId xmlns:p14="http://schemas.microsoft.com/office/powerpoint/2010/main" xmlns="" val="38709255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cstate="print"/>
          <a:stretch>
            <a:fillRect/>
          </a:stretch>
        </p:blipFill>
        <p:spPr>
          <a:xfrm>
            <a:off x="2554897" y="696057"/>
            <a:ext cx="6890309" cy="2363666"/>
          </a:xfrm>
          <a:prstGeom prst="rect">
            <a:avLst/>
          </a:prstGeom>
        </p:spPr>
      </p:pic>
      <p:pic>
        <p:nvPicPr>
          <p:cNvPr id="5" name="Obrázek 4"/>
          <p:cNvPicPr>
            <a:picLocks noChangeAspect="1"/>
          </p:cNvPicPr>
          <p:nvPr/>
        </p:nvPicPr>
        <p:blipFill>
          <a:blip r:embed="rId3" cstate="print"/>
          <a:stretch>
            <a:fillRect/>
          </a:stretch>
        </p:blipFill>
        <p:spPr>
          <a:xfrm>
            <a:off x="2554897" y="3770067"/>
            <a:ext cx="6890309" cy="2333994"/>
          </a:xfrm>
          <a:prstGeom prst="rect">
            <a:avLst/>
          </a:prstGeom>
        </p:spPr>
      </p:pic>
      <p:sp>
        <p:nvSpPr>
          <p:cNvPr id="6" name="TextovéPole 5"/>
          <p:cNvSpPr txBox="1"/>
          <p:nvPr/>
        </p:nvSpPr>
        <p:spPr>
          <a:xfrm>
            <a:off x="2554897" y="3059723"/>
            <a:ext cx="7174523" cy="400110"/>
          </a:xfrm>
          <a:prstGeom prst="rect">
            <a:avLst/>
          </a:prstGeom>
          <a:noFill/>
        </p:spPr>
        <p:txBody>
          <a:bodyPr wrap="square" rtlCol="0">
            <a:spAutoFit/>
          </a:bodyPr>
          <a:lstStyle/>
          <a:p>
            <a:r>
              <a:rPr lang="cs-CZ" sz="2000" dirty="0" smtClean="0"/>
              <a:t>Původní spoj Lišov-Jivno-České Budějovice</a:t>
            </a:r>
            <a:endParaRPr lang="cs-CZ" sz="2000" dirty="0"/>
          </a:p>
        </p:txBody>
      </p:sp>
      <p:sp>
        <p:nvSpPr>
          <p:cNvPr id="7" name="TextovéPole 6"/>
          <p:cNvSpPr txBox="1"/>
          <p:nvPr/>
        </p:nvSpPr>
        <p:spPr>
          <a:xfrm>
            <a:off x="2554897" y="6214240"/>
            <a:ext cx="7174523" cy="400110"/>
          </a:xfrm>
          <a:prstGeom prst="rect">
            <a:avLst/>
          </a:prstGeom>
          <a:noFill/>
        </p:spPr>
        <p:txBody>
          <a:bodyPr wrap="square" rtlCol="0">
            <a:spAutoFit/>
          </a:bodyPr>
          <a:lstStyle/>
          <a:p>
            <a:r>
              <a:rPr lang="cs-CZ" sz="2000" dirty="0" smtClean="0"/>
              <a:t>Stávající spoj Lišov-Jivno-České Budějovice</a:t>
            </a:r>
            <a:endParaRPr lang="cs-CZ" sz="2000" dirty="0"/>
          </a:p>
        </p:txBody>
      </p:sp>
    </p:spTree>
    <p:extLst>
      <p:ext uri="{BB962C8B-B14F-4D97-AF65-F5344CB8AC3E}">
        <p14:creationId xmlns:p14="http://schemas.microsoft.com/office/powerpoint/2010/main" xmlns="" val="37411870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cstate="print"/>
          <a:stretch>
            <a:fillRect/>
          </a:stretch>
        </p:blipFill>
        <p:spPr>
          <a:xfrm>
            <a:off x="2141838" y="1519337"/>
            <a:ext cx="7515661" cy="2983020"/>
          </a:xfrm>
          <a:prstGeom prst="rect">
            <a:avLst/>
          </a:prstGeom>
        </p:spPr>
      </p:pic>
      <p:sp>
        <p:nvSpPr>
          <p:cNvPr id="5" name="TextovéPole 4"/>
          <p:cNvSpPr txBox="1"/>
          <p:nvPr/>
        </p:nvSpPr>
        <p:spPr>
          <a:xfrm>
            <a:off x="3838573" y="4677507"/>
            <a:ext cx="7174523" cy="400110"/>
          </a:xfrm>
          <a:prstGeom prst="rect">
            <a:avLst/>
          </a:prstGeom>
          <a:noFill/>
        </p:spPr>
        <p:txBody>
          <a:bodyPr wrap="square" rtlCol="0">
            <a:spAutoFit/>
          </a:bodyPr>
          <a:lstStyle/>
          <a:p>
            <a:r>
              <a:rPr lang="cs-CZ" sz="2000" dirty="0" smtClean="0"/>
              <a:t>Přeložka Lišov-České Budějovice</a:t>
            </a:r>
            <a:endParaRPr lang="cs-CZ" sz="2000" dirty="0"/>
          </a:p>
        </p:txBody>
      </p:sp>
    </p:spTree>
    <p:extLst>
      <p:ext uri="{BB962C8B-B14F-4D97-AF65-F5344CB8AC3E}">
        <p14:creationId xmlns:p14="http://schemas.microsoft.com/office/powerpoint/2010/main" xmlns="" val="26828739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4212" y="2110155"/>
            <a:ext cx="10183080" cy="3552092"/>
          </a:xfrm>
        </p:spPr>
        <p:txBody>
          <a:bodyPr>
            <a:normAutofit/>
          </a:bodyPr>
          <a:lstStyle/>
          <a:p>
            <a:r>
              <a:rPr lang="cs-CZ" sz="3200" cap="none" dirty="0" smtClean="0"/>
              <a:t>- Dopady na město Lišov</a:t>
            </a:r>
            <a:br>
              <a:rPr lang="cs-CZ" sz="3200" cap="none" dirty="0" smtClean="0"/>
            </a:br>
            <a:r>
              <a:rPr lang="cs-CZ" sz="3200" cap="none" dirty="0"/>
              <a:t/>
            </a:r>
            <a:br>
              <a:rPr lang="cs-CZ" sz="3200" cap="none" dirty="0"/>
            </a:br>
            <a:r>
              <a:rPr lang="cs-CZ" sz="3200" cap="none" dirty="0" smtClean="0"/>
              <a:t>- Dopravní provoz mezi Lišovem a Č. Budějovicem</a:t>
            </a:r>
            <a:r>
              <a:rPr lang="cs-CZ" sz="3200" cap="none" dirty="0"/>
              <a:t>i</a:t>
            </a:r>
          </a:p>
        </p:txBody>
      </p:sp>
      <p:sp>
        <p:nvSpPr>
          <p:cNvPr id="3" name="Zástupný symbol pro obsah 2"/>
          <p:cNvSpPr>
            <a:spLocks noGrp="1"/>
          </p:cNvSpPr>
          <p:nvPr>
            <p:ph idx="1"/>
          </p:nvPr>
        </p:nvSpPr>
        <p:spPr>
          <a:xfrm>
            <a:off x="684212" y="685800"/>
            <a:ext cx="8534400" cy="1160585"/>
          </a:xfrm>
        </p:spPr>
        <p:txBody>
          <a:bodyPr>
            <a:normAutofit/>
          </a:bodyPr>
          <a:lstStyle/>
          <a:p>
            <a:pPr marL="0" indent="0">
              <a:buNone/>
            </a:pPr>
            <a:r>
              <a:rPr lang="cs-CZ" sz="3600" b="1" dirty="0" smtClean="0"/>
              <a:t>Stávající problematika spoje</a:t>
            </a:r>
            <a:endParaRPr lang="cs-CZ" sz="3600" b="1" dirty="0"/>
          </a:p>
        </p:txBody>
      </p:sp>
    </p:spTree>
    <p:extLst>
      <p:ext uri="{BB962C8B-B14F-4D97-AF65-F5344CB8AC3E}">
        <p14:creationId xmlns:p14="http://schemas.microsoft.com/office/powerpoint/2010/main" xmlns="" val="33851836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4212" y="1969478"/>
            <a:ext cx="8534400" cy="4024922"/>
          </a:xfrm>
        </p:spPr>
        <p:txBody>
          <a:bodyPr>
            <a:normAutofit/>
          </a:bodyPr>
          <a:lstStyle/>
          <a:p>
            <a:r>
              <a:rPr lang="cs-CZ" sz="3200" cap="none" dirty="0" smtClean="0"/>
              <a:t>- Historie D3</a:t>
            </a:r>
            <a:br>
              <a:rPr lang="cs-CZ" sz="3200" cap="none" dirty="0" smtClean="0"/>
            </a:br>
            <a:r>
              <a:rPr lang="cs-CZ" sz="3200" cap="none" dirty="0"/>
              <a:t/>
            </a:r>
            <a:br>
              <a:rPr lang="cs-CZ" sz="3200" cap="none" dirty="0"/>
            </a:br>
            <a:r>
              <a:rPr lang="cs-CZ" sz="3200" cap="none" dirty="0" smtClean="0"/>
              <a:t>- Výstavba D3</a:t>
            </a:r>
            <a:br>
              <a:rPr lang="cs-CZ" sz="3200" cap="none" dirty="0" smtClean="0"/>
            </a:br>
            <a:r>
              <a:rPr lang="cs-CZ" sz="3200" cap="none" dirty="0"/>
              <a:t/>
            </a:r>
            <a:br>
              <a:rPr lang="cs-CZ" sz="3200" cap="none" dirty="0"/>
            </a:br>
            <a:r>
              <a:rPr lang="cs-CZ" sz="3200" cap="none" dirty="0" smtClean="0"/>
              <a:t>- Přínos realizace D3</a:t>
            </a:r>
            <a:endParaRPr lang="cs-CZ" sz="3200" cap="none" dirty="0"/>
          </a:p>
        </p:txBody>
      </p:sp>
      <p:sp>
        <p:nvSpPr>
          <p:cNvPr id="3" name="Zástupný symbol pro obsah 2"/>
          <p:cNvSpPr>
            <a:spLocks noGrp="1"/>
          </p:cNvSpPr>
          <p:nvPr>
            <p:ph idx="1"/>
          </p:nvPr>
        </p:nvSpPr>
        <p:spPr>
          <a:xfrm>
            <a:off x="684212" y="685801"/>
            <a:ext cx="8534400" cy="1072662"/>
          </a:xfrm>
        </p:spPr>
        <p:txBody>
          <a:bodyPr>
            <a:normAutofit/>
          </a:bodyPr>
          <a:lstStyle/>
          <a:p>
            <a:pPr marL="0" indent="0">
              <a:buNone/>
            </a:pPr>
            <a:r>
              <a:rPr lang="cs-CZ" sz="3600" b="1" dirty="0" smtClean="0"/>
              <a:t>Dálnice D3</a:t>
            </a:r>
            <a:endParaRPr lang="cs-CZ" sz="3600" b="1" dirty="0"/>
          </a:p>
        </p:txBody>
      </p:sp>
    </p:spTree>
    <p:extLst>
      <p:ext uri="{BB962C8B-B14F-4D97-AF65-F5344CB8AC3E}">
        <p14:creationId xmlns:p14="http://schemas.microsoft.com/office/powerpoint/2010/main" xmlns="" val="578198833"/>
      </p:ext>
    </p:extLst>
  </p:cSld>
  <p:clrMapOvr>
    <a:masterClrMapping/>
  </p:clrMapOvr>
  <p:timing>
    <p:tnLst>
      <p:par>
        <p:cTn id="1" dur="indefinite" restart="never" nodeType="tmRoot"/>
      </p:par>
    </p:tnLst>
  </p:timing>
</p:sld>
</file>

<file path=ppt/theme/theme1.xml><?xml version="1.0" encoding="utf-8"?>
<a:theme xmlns:a="http://schemas.openxmlformats.org/drawingml/2006/main" name="Řez">
  <a:themeElements>
    <a:clrScheme name="Řez">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Řez">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Řez">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115</TotalTime>
  <Words>199</Words>
  <Application>Microsoft Office PowerPoint</Application>
  <PresentationFormat>Vlastní</PresentationFormat>
  <Paragraphs>34</Paragraphs>
  <Slides>18</Slides>
  <Notes>0</Notes>
  <HiddenSlides>0</HiddenSlides>
  <MMClips>0</MMClips>
  <ScaleCrop>false</ScaleCrop>
  <HeadingPairs>
    <vt:vector size="4" baseType="variant">
      <vt:variant>
        <vt:lpstr>Motiv</vt:lpstr>
      </vt:variant>
      <vt:variant>
        <vt:i4>1</vt:i4>
      </vt:variant>
      <vt:variant>
        <vt:lpstr>Nadpisy snímků</vt:lpstr>
      </vt:variant>
      <vt:variant>
        <vt:i4>18</vt:i4>
      </vt:variant>
    </vt:vector>
  </HeadingPairs>
  <TitlesOfParts>
    <vt:vector size="19" baseType="lpstr">
      <vt:lpstr>Řez</vt:lpstr>
      <vt:lpstr>  Vysoká škola technická a ekonomická Ústav technicko-technologický  </vt:lpstr>
      <vt:lpstr>   1) Cíl práce 2) Úvod prezentace  3) Historie spoje  4) Stávající problematika spoje 5) Dálnice D3 6) Obchvat města Lišov- komunikace I/34 7) Nový návrh řešení 8) Zhodnocení- závěr    </vt:lpstr>
      <vt:lpstr>1. Zhodnocení stávajícího stavu dopravy a řešení spoje (historie řešení dopravy, současné řešení, výkresová dokumentace) 2. Návrhy řešení do budoucna (výstavba obchvatu, dálnice, vlastní návrh řešení) 3. Plánovaný obchvat (projektová dokumentace, zhodnocení, popis návrhu výstavby, vlastní pohled na řešení) 4. Výstavba napojení dálnice na Prahu- možné odlehčení dopravního provozu nebo naopak? Zhodnocení. 5. Termín realizace obchvatu a projektová dokumentace 6. Stavební řešení obchvatu 7. Vlastní návrh řešení a zhodnocení </vt:lpstr>
      <vt:lpstr>- Důvody výběru daného tématu  -Jedná se o dlouhodobou problematiku  - Potřeba nového řešení </vt:lpstr>
      <vt:lpstr>- Spoj Lišov-Jivno-České Budějovice  - Přeložka Lišov-České Budějovice</vt:lpstr>
      <vt:lpstr>Snímek 6</vt:lpstr>
      <vt:lpstr>Snímek 7</vt:lpstr>
      <vt:lpstr>- Dopady na město Lišov  - Dopravní provoz mezi Lišovem a Č. Budějovicemi</vt:lpstr>
      <vt:lpstr>- Historie D3  - Výstavba D3  - Přínos realizace D3</vt:lpstr>
      <vt:lpstr>Snímek 10</vt:lpstr>
      <vt:lpstr>- Historie obchvatu  - Popis obchvatu  - Přínosy a zápory výstavby</vt:lpstr>
      <vt:lpstr>Snímek 12</vt:lpstr>
      <vt:lpstr>- Umístění nového obchvatu  - Postup Výstavby  - Bezpečnostní řešení   - Finanční porovnání (původní a nový návrh)  - Výhody a nevýhody nového návrhu</vt:lpstr>
      <vt:lpstr>Snímek 14</vt:lpstr>
      <vt:lpstr>Snímek 15</vt:lpstr>
      <vt:lpstr>- Odlehčení pro město Lišov  - Odlehčení pro České Budějovice</vt:lpstr>
      <vt:lpstr>- Popište hlavní výhody řešení pro oblast okolí Českých           Budějovic a Lišova   - V čem spatřujete hlavní výhody Vámi navrženého řešení  - Můžete jednoduše porovnat výhody a nevýhody Vašeho  návrhu? </vt:lpstr>
      <vt:lpstr>Snímek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Pindroch</dc:creator>
  <cp:lastModifiedBy>VOJTA</cp:lastModifiedBy>
  <cp:revision>19</cp:revision>
  <dcterms:created xsi:type="dcterms:W3CDTF">2016-06-02T11:08:07Z</dcterms:created>
  <dcterms:modified xsi:type="dcterms:W3CDTF">2016-06-13T15:46:12Z</dcterms:modified>
</cp:coreProperties>
</file>