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75" r:id="rId16"/>
    <p:sldId id="276" r:id="rId17"/>
    <p:sldId id="278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6400\Desktop\LOG\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6400\Desktop\LOG\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Grafické znázornění výsledků výpočtu relativních</a:t>
            </a:r>
            <a:r>
              <a:rPr lang="cs-CZ" baseline="0"/>
              <a:t> ukazatelů</a:t>
            </a:r>
            <a:endParaRPr lang="cs-CZ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66848875295544E-2"/>
          <c:y val="0.33166346473746355"/>
          <c:w val="0.74120973514674304"/>
          <c:h val="0.53861926180582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List1!$B$24</c:f>
              <c:strCache>
                <c:ptCount val="1"/>
                <c:pt idx="0">
                  <c:v>Relativní ukazatel vzdálenosti od bazální varianty</c:v>
                </c:pt>
              </c:strCache>
            </c:strRef>
          </c:tx>
          <c:invertIfNegative val="0"/>
          <c:cat>
            <c:strRef>
              <c:f>List1!$A$25:$A$29</c:f>
              <c:strCache>
                <c:ptCount val="5"/>
                <c:pt idx="0">
                  <c:v>Var. 1</c:v>
                </c:pt>
                <c:pt idx="1">
                  <c:v>Var. 2</c:v>
                </c:pt>
                <c:pt idx="2">
                  <c:v>Var. 3</c:v>
                </c:pt>
                <c:pt idx="3">
                  <c:v>Var. 4</c:v>
                </c:pt>
                <c:pt idx="4">
                  <c:v>Var. 5</c:v>
                </c:pt>
              </c:strCache>
            </c:strRef>
          </c:cat>
          <c:val>
            <c:numRef>
              <c:f>List1!$B$25:$B$29</c:f>
              <c:numCache>
                <c:formatCode>General</c:formatCode>
                <c:ptCount val="5"/>
                <c:pt idx="0">
                  <c:v>0.97</c:v>
                </c:pt>
                <c:pt idx="1">
                  <c:v>0.74</c:v>
                </c:pt>
                <c:pt idx="2">
                  <c:v>0.68</c:v>
                </c:pt>
                <c:pt idx="3">
                  <c:v>0.16</c:v>
                </c:pt>
                <c:pt idx="4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402752"/>
        <c:axId val="87629824"/>
        <c:axId val="0"/>
      </c:bar3DChart>
      <c:catAx>
        <c:axId val="8740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87629824"/>
        <c:crosses val="autoZero"/>
        <c:auto val="1"/>
        <c:lblAlgn val="ctr"/>
        <c:lblOffset val="100"/>
        <c:noMultiLvlLbl val="0"/>
      </c:catAx>
      <c:valAx>
        <c:axId val="8762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02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2774104683195604"/>
          <c:y val="0.52770552145238203"/>
          <c:w val="0.15573002754820936"/>
          <c:h val="0.31883873535072565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0071973670783"/>
          <c:y val="4.506347787957931E-2"/>
          <c:w val="0.62066860791338918"/>
          <c:h val="0.80371714088113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List1!$B$40</c:f>
              <c:strCache>
                <c:ptCount val="1"/>
                <c:pt idx="0">
                  <c:v>Celková hmotná škoda</c:v>
                </c:pt>
              </c:strCache>
            </c:strRef>
          </c:tx>
          <c:invertIfNegative val="0"/>
          <c:cat>
            <c:strRef>
              <c:f>List1!$A$41:$A$45</c:f>
              <c:strCache>
                <c:ptCount val="5"/>
                <c:pt idx="0">
                  <c:v>Varianta 1</c:v>
                </c:pt>
                <c:pt idx="1">
                  <c:v>Varianta 2</c:v>
                </c:pt>
                <c:pt idx="2">
                  <c:v>Varianta 3</c:v>
                </c:pt>
                <c:pt idx="3">
                  <c:v>Varianta 4</c:v>
                </c:pt>
                <c:pt idx="4">
                  <c:v>Varianta 5</c:v>
                </c:pt>
              </c:strCache>
            </c:strRef>
          </c:cat>
          <c:val>
            <c:numRef>
              <c:f>List1!$B$41:$B$45</c:f>
              <c:numCache>
                <c:formatCode>#,##0</c:formatCode>
                <c:ptCount val="5"/>
                <c:pt idx="0">
                  <c:v>2149000</c:v>
                </c:pt>
                <c:pt idx="1">
                  <c:v>2149000</c:v>
                </c:pt>
                <c:pt idx="2">
                  <c:v>2149000</c:v>
                </c:pt>
                <c:pt idx="3">
                  <c:v>2149000</c:v>
                </c:pt>
                <c:pt idx="4">
                  <c:v>2149000</c:v>
                </c:pt>
              </c:numCache>
            </c:numRef>
          </c:val>
        </c:ser>
        <c:ser>
          <c:idx val="1"/>
          <c:order val="1"/>
          <c:tx>
            <c:strRef>
              <c:f>List1!$C$40</c:f>
              <c:strCache>
                <c:ptCount val="1"/>
                <c:pt idx="0">
                  <c:v>Náklady na realizaci návrhového opatření</c:v>
                </c:pt>
              </c:strCache>
            </c:strRef>
          </c:tx>
          <c:invertIfNegative val="0"/>
          <c:cat>
            <c:strRef>
              <c:f>List1!$A$41:$A$45</c:f>
              <c:strCache>
                <c:ptCount val="5"/>
                <c:pt idx="0">
                  <c:v>Varianta 1</c:v>
                </c:pt>
                <c:pt idx="1">
                  <c:v>Varianta 2</c:v>
                </c:pt>
                <c:pt idx="2">
                  <c:v>Varianta 3</c:v>
                </c:pt>
                <c:pt idx="3">
                  <c:v>Varianta 4</c:v>
                </c:pt>
                <c:pt idx="4">
                  <c:v>Varianta 5</c:v>
                </c:pt>
              </c:strCache>
            </c:strRef>
          </c:cat>
          <c:val>
            <c:numRef>
              <c:f>List1!$C$41:$C$45</c:f>
              <c:numCache>
                <c:formatCode>General</c:formatCode>
                <c:ptCount val="5"/>
                <c:pt idx="0">
                  <c:v>9000000</c:v>
                </c:pt>
                <c:pt idx="1">
                  <c:v>7000000</c:v>
                </c:pt>
                <c:pt idx="2">
                  <c:v>60000000</c:v>
                </c:pt>
                <c:pt idx="3">
                  <c:v>80000</c:v>
                </c:pt>
                <c:pt idx="4">
                  <c:v>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656320"/>
        <c:axId val="87657856"/>
        <c:axId val="0"/>
      </c:bar3DChart>
      <c:catAx>
        <c:axId val="8765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87657856"/>
        <c:crosses val="autoZero"/>
        <c:auto val="1"/>
        <c:lblAlgn val="ctr"/>
        <c:lblOffset val="100"/>
        <c:noMultiLvlLbl val="0"/>
      </c:catAx>
      <c:valAx>
        <c:axId val="87657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65632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cs-CZ"/>
          </a:p>
        </c:txPr>
      </c:legendEntry>
      <c:layout>
        <c:manualLayout>
          <c:xMode val="edge"/>
          <c:yMode val="edge"/>
          <c:x val="0.78568928374788183"/>
          <c:y val="0.16579463281375539"/>
          <c:w val="0.19801743722971493"/>
          <c:h val="0.56035948311046413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1D206B-7E4E-467D-A406-265BACA0C400}" type="datetimeFigureOut">
              <a:rPr lang="cs-CZ" smtClean="0"/>
              <a:t>3.6.2016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981E10-A211-447F-8D48-77F7327A73D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1052736"/>
            <a:ext cx="6336704" cy="237626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Návrh opatření ke snížení nehodovosti ve vybraném kritickém místě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tx1"/>
                </a:solidFill>
              </a:rPr>
              <a:t>Obhajoba diplomové práce AR 2015/2016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Vedoucí diplomové práce: Ing. Jiří Čejka, Ph.D.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Oponent diplomové práce: Ing. Vladimír Faltus, Ph.D.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Výpočet pomocí metody vícekriteriálního hodnocení variant – rozhodovací tabulka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6635399"/>
              </p:ext>
            </p:extLst>
          </p:nvPr>
        </p:nvGraphicFramePr>
        <p:xfrm>
          <a:off x="457200" y="1556793"/>
          <a:ext cx="8147249" cy="4172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7001"/>
                <a:gridCol w="1500062"/>
                <a:gridCol w="1500062"/>
                <a:gridCol w="1500062"/>
                <a:gridCol w="1500062"/>
              </a:tblGrid>
              <a:tr h="48356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Navrhovaná varianta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K1 – Zvýšení bezpečnosti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K2 – Náklady na realizaci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K3 – Vhodnost stavby vůči okolí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K4 – Životnost stavby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2898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Maximalizační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Minimalizační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Maximalizační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Maximalizační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2898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Kč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roky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438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Okružní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9 000 000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438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Světelně řízená křižovatka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7 000 000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438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Mimoúrovňové křížení silnic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60 000 000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438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Zpomalovací práh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80 000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483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Digitální informační tabule pro měření rychlosti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150 000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  <a:tr h="438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Normovaná váha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024" marR="530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49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Výpočet pomocí metody vícekriteriálního hodnocení variant – </a:t>
            </a:r>
            <a:r>
              <a:rPr lang="cs-CZ" b="1" dirty="0" smtClean="0">
                <a:solidFill>
                  <a:schemeClr val="tx1"/>
                </a:solidFill>
              </a:rPr>
              <a:t>normalizovaná kriteriální matice a výpočet vážené kriteriální matice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754090"/>
              </p:ext>
            </p:extLst>
          </p:nvPr>
        </p:nvGraphicFramePr>
        <p:xfrm>
          <a:off x="683568" y="1916832"/>
          <a:ext cx="7704855" cy="2361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255"/>
                <a:gridCol w="1989415"/>
                <a:gridCol w="1229395"/>
                <a:gridCol w="1229395"/>
                <a:gridCol w="1229395"/>
              </a:tblGrid>
              <a:tr h="26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Navrhovaná varianta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9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Okružní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0,46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7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Světelně řízená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0,47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7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Mimoúrovňové křížení silnic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3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Zpomalovací práh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81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Digitální informační tabule pro měření rychlosti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0,53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0,26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69738"/>
              </p:ext>
            </p:extLst>
          </p:nvPr>
        </p:nvGraphicFramePr>
        <p:xfrm>
          <a:off x="683568" y="4293096"/>
          <a:ext cx="7704856" cy="2378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202"/>
                <a:gridCol w="2008008"/>
                <a:gridCol w="1240885"/>
                <a:gridCol w="1240885"/>
                <a:gridCol w="1168876"/>
              </a:tblGrid>
              <a:tr h="27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Navrhovaná varianta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7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Okružní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0,04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7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Světelně řízená křižovatka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7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Mimoúrovňové křížení silnic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33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Zpomalovací práh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67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Digitální informační tabule pro měření rychlosti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02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2500" b="1" dirty="0">
                <a:solidFill>
                  <a:schemeClr val="tx1"/>
                </a:solidFill>
              </a:rPr>
              <a:t>Výpočet pomocí metody vícekriteriálního hodnocení variant </a:t>
            </a:r>
            <a:r>
              <a:rPr lang="cs-CZ" sz="2500" b="1" dirty="0" smtClean="0">
                <a:solidFill>
                  <a:schemeClr val="tx1"/>
                </a:solidFill>
              </a:rPr>
              <a:t>– určení ideální a bazální varianty a výpočet vzdálenosti variant od ideální a bazální varianty</a:t>
            </a:r>
            <a:endParaRPr lang="cs-CZ" sz="25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87756"/>
              </p:ext>
            </p:extLst>
          </p:nvPr>
        </p:nvGraphicFramePr>
        <p:xfrm>
          <a:off x="971600" y="1916832"/>
          <a:ext cx="6912767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845"/>
                <a:gridCol w="1784895"/>
                <a:gridCol w="1103009"/>
                <a:gridCol w="1103009"/>
                <a:gridCol w="1103009"/>
              </a:tblGrid>
              <a:tr h="485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K1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K3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49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Bazální varianta D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49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Ideální varianta H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80106"/>
              </p:ext>
            </p:extLst>
          </p:nvPr>
        </p:nvGraphicFramePr>
        <p:xfrm>
          <a:off x="971600" y="3645024"/>
          <a:ext cx="6912769" cy="2388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168"/>
                <a:gridCol w="2219565"/>
                <a:gridCol w="2022036"/>
              </a:tblGrid>
              <a:tr h="419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Navrhovaná varianta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Vzdálenost od bazální varianty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Vzdálenost od ideální varianty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0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Okružní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Světelně řízená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Mimoúrovňové křížení silnic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0,28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6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Zpomalovací práh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0,06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38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Digitální informační tabule pro měření rychlosti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0,22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2500" b="1" dirty="0">
                <a:solidFill>
                  <a:schemeClr val="tx1"/>
                </a:solidFill>
              </a:rPr>
              <a:t>Výpočet pomocí metody vícekriteriálního hodnocení </a:t>
            </a:r>
            <a:r>
              <a:rPr lang="cs-CZ" sz="2500" b="1" dirty="0" smtClean="0">
                <a:solidFill>
                  <a:schemeClr val="tx1"/>
                </a:solidFill>
              </a:rPr>
              <a:t>variant – výpočet relativního ukazatele vzdálenosti od bazální varianty</a:t>
            </a:r>
            <a:endParaRPr lang="cs-CZ" sz="25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3303718"/>
              </p:ext>
            </p:extLst>
          </p:nvPr>
        </p:nvGraphicFramePr>
        <p:xfrm>
          <a:off x="683568" y="1628800"/>
          <a:ext cx="7200800" cy="1877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3484"/>
                <a:gridCol w="2657316"/>
              </a:tblGrid>
              <a:tr h="572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Navrhovaná varianta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Relativní ukazatel vzdálenosti od bazální varianty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4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Okružní křižovatka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0,97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4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Světelně řízená křižovatka 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4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Mimoúrovňové křížení silnic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0,68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4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Zpomalovací práh</a:t>
                      </a:r>
                      <a:endParaRPr lang="cs-CZ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61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Digitální informační tabule pro měření rychlosti 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197494908"/>
              </p:ext>
            </p:extLst>
          </p:nvPr>
        </p:nvGraphicFramePr>
        <p:xfrm>
          <a:off x="1475656" y="3645024"/>
          <a:ext cx="58326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8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Okružní křižovatka - výhody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41" y="4293096"/>
            <a:ext cx="4245471" cy="208823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1268761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zvýšení </a:t>
            </a:r>
            <a:r>
              <a:rPr lang="cs-CZ" sz="2000" dirty="0"/>
              <a:t>plynulosti a bezpečnosti provozu,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zvýšená přehlednost křižovatky,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jednoduchost řešení křižovatky řidičem, psychologická pohodlnost řidiče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zklidnění okolí křižovatky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estetičnost stavby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šetrnost k životnímu prostřední (menší potřeba rozjezdů vozidel)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příznivé pořizovací náklady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delší živostnost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menší náklady na údržbu</a:t>
            </a:r>
          </a:p>
        </p:txBody>
      </p:sp>
    </p:spTree>
    <p:extLst>
      <p:ext uri="{BB962C8B-B14F-4D97-AF65-F5344CB8AC3E}">
        <p14:creationId xmlns:p14="http://schemas.microsoft.com/office/powerpoint/2010/main" val="287432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Porovnání hmotné škody a ceny návrhového opatření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1681325"/>
              </p:ext>
            </p:extLst>
          </p:nvPr>
        </p:nvGraphicFramePr>
        <p:xfrm>
          <a:off x="457200" y="1600201"/>
          <a:ext cx="7931224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51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Zhodnocení navrženého řešení a závěr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Reálné varianty nejbližší k ideální variantě:</a:t>
            </a:r>
          </a:p>
          <a:p>
            <a:pPr marL="0" indent="0">
              <a:buNone/>
            </a:pPr>
            <a:endParaRPr lang="cs-CZ" b="1" dirty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b="1" dirty="0" smtClean="0"/>
              <a:t>Okružní křižovatka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b="1" dirty="0" smtClean="0"/>
              <a:t>Světelně řízená křižovatka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b="1" dirty="0" smtClean="0"/>
              <a:t>Mimoúrovňové křížení silnic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b="1" dirty="0"/>
              <a:t>U</a:t>
            </a:r>
            <a:r>
              <a:rPr lang="cs-CZ" b="1" dirty="0" smtClean="0"/>
              <a:t>místění </a:t>
            </a:r>
            <a:r>
              <a:rPr lang="cs-CZ" b="1" dirty="0"/>
              <a:t>digitálních informačních tabulí pro měření rychlosti</a:t>
            </a:r>
            <a:endParaRPr lang="cs-CZ" b="1" dirty="0" smtClean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cs-CZ" b="1" dirty="0" smtClean="0"/>
              <a:t>Využití zpomalovacích prahů</a:t>
            </a:r>
          </a:p>
          <a:p>
            <a:pPr marL="457200" indent="-457200">
              <a:buAutoNum type="arabicParenR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2342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Dotazy oponenta DP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Proč </a:t>
            </a:r>
            <a:r>
              <a:rPr lang="cs-CZ" dirty="0"/>
              <a:t>si myslíte, že v předmětné lokalitě nedošlo k vybudování okružní křižovatky? Dokázala byste najít nevýhody okružních křižovatek? Např. v oblasti ekologie, plynulosti provozu, záchranných systémů apod. </a:t>
            </a:r>
            <a:endParaRPr lang="cs-CZ" dirty="0" smtClean="0"/>
          </a:p>
          <a:p>
            <a:pPr algn="just"/>
            <a:r>
              <a:rPr lang="cs-CZ" dirty="0" smtClean="0"/>
              <a:t>Dochází </a:t>
            </a:r>
            <a:r>
              <a:rPr lang="cs-CZ" dirty="0"/>
              <a:t>na okružních křižovatkách k nehodám? Z textu práce se lze domnívat, že nikoli. V Tab. 18 uvádíte hmotné škody v nehodách cca 2 mil. Kč za 5 let na posuzované křižovatce. Dokázala byste pro stejné pětileté období alespoň řádově odhadnout hmotné škody v nehodách na okružní křižovatce? </a:t>
            </a:r>
            <a:endParaRPr lang="cs-CZ" dirty="0" smtClean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analýze nedostatků křižovatky uvádíte i absenci značení A14 (zvěř); co je důvodem? </a:t>
            </a:r>
            <a:endParaRPr lang="cs-CZ" dirty="0" smtClean="0"/>
          </a:p>
          <a:p>
            <a:pPr algn="just"/>
            <a:r>
              <a:rPr lang="cs-CZ" dirty="0" smtClean="0"/>
              <a:t>Píšete</a:t>
            </a:r>
            <a:r>
              <a:rPr lang="cs-CZ" dirty="0"/>
              <a:t>, že silnice II/141 je nejdůležitější silnicí v okrese Prachatice, s tím lze velmi polemizovat; proč myslíte, že na předmětné křižovatce je jako hlavní vedena silnice II/145 a ne silnice II/141? V okrese Prachatice se dále nachází i silnice I/4. Dokázala byste stručně popsat či znázornit širší dopravní vztahy v prachatickém regionu?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49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Děkuji za pozornost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9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r>
              <a:rPr lang="cs-CZ" b="1" dirty="0" smtClean="0">
                <a:solidFill>
                  <a:schemeClr val="tx1"/>
                </a:solidFill>
              </a:rPr>
              <a:t>ehodovost v obci Těšovice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5414326" cy="3096344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75211"/>
              </p:ext>
            </p:extLst>
          </p:nvPr>
        </p:nvGraphicFramePr>
        <p:xfrm>
          <a:off x="1403648" y="1196752"/>
          <a:ext cx="5904656" cy="157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796"/>
                <a:gridCol w="2096860"/>
              </a:tblGrid>
              <a:tr h="423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Statistický přehled o nehodách v obci Těšovice 17.6.2010 - 2.3.2016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nehod celkem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nehod s následky na zdraví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usmrcených osob (stav do 24 hod.)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těžce zraněných osob (stav do 24 hod.)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lehce zraněných osob (stav do 24 hod.)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0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Křižovatka na obchvatu u </a:t>
            </a:r>
            <a:r>
              <a:rPr lang="cs-CZ" b="1" dirty="0" err="1" smtClean="0">
                <a:solidFill>
                  <a:schemeClr val="tx1"/>
                </a:solidFill>
              </a:rPr>
              <a:t>Bělče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cs-CZ" dirty="0"/>
              <a:t>Zahájení stavby:	</a:t>
            </a:r>
            <a:r>
              <a:rPr lang="cs-CZ" dirty="0" smtClean="0"/>
              <a:t>12</a:t>
            </a:r>
            <a:r>
              <a:rPr lang="cs-CZ" dirty="0"/>
              <a:t>. května 2008</a:t>
            </a:r>
          </a:p>
          <a:p>
            <a:r>
              <a:rPr lang="cs-CZ" dirty="0"/>
              <a:t>Otevření:		</a:t>
            </a:r>
            <a:r>
              <a:rPr lang="cs-CZ" dirty="0" smtClean="0"/>
              <a:t>17</a:t>
            </a:r>
            <a:r>
              <a:rPr lang="cs-CZ" dirty="0"/>
              <a:t>. června 2010</a:t>
            </a:r>
          </a:p>
          <a:p>
            <a:r>
              <a:rPr lang="cs-CZ" dirty="0"/>
              <a:t>Cena stavby:	</a:t>
            </a:r>
            <a:r>
              <a:rPr lang="cs-CZ" dirty="0" smtClean="0"/>
              <a:t>268</a:t>
            </a:r>
            <a:r>
              <a:rPr lang="cs-CZ" dirty="0"/>
              <a:t> 888 658,- Kč bez DPH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395537" y="2666934"/>
            <a:ext cx="7632847" cy="33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Zajištění bezpečnosti křižovatky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293454" cy="34921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5" y="1158067"/>
            <a:ext cx="3282145" cy="17436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8067"/>
            <a:ext cx="3131840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7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Dopravní nehody na sledovaném úseku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5965061" cy="3468502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80168"/>
              </p:ext>
            </p:extLst>
          </p:nvPr>
        </p:nvGraphicFramePr>
        <p:xfrm>
          <a:off x="1403648" y="980728"/>
          <a:ext cx="61206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105"/>
                <a:gridCol w="2173575"/>
              </a:tblGrid>
              <a:tr h="530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Všeobecný statistický o nehodách v zadané lokalitě</a:t>
                      </a:r>
                      <a:endParaRPr lang="cs-CZ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3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nehod celkem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3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nehod s následky na zdraví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3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usmrcených osob (stav do 24 hod.)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3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těžce zraněných osob (stav do 24 hod.)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3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Počet lehce zraněných osob (stav do 24 hod.)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56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Nedostatky křižovatky na obchvatu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u </a:t>
            </a:r>
            <a:r>
              <a:rPr lang="cs-CZ" b="1" dirty="0" err="1" smtClean="0">
                <a:solidFill>
                  <a:schemeClr val="tx1"/>
                </a:solidFill>
              </a:rPr>
              <a:t>Bělče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5061176"/>
          </a:xfrm>
        </p:spPr>
        <p:txBody>
          <a:bodyPr>
            <a:normAutofit fontScale="47500" lnSpcReduction="20000"/>
          </a:bodyPr>
          <a:lstStyle/>
          <a:p>
            <a:pPr lvl="0" algn="just">
              <a:spcAft>
                <a:spcPts val="1200"/>
              </a:spcAft>
            </a:pPr>
            <a:r>
              <a:rPr lang="cs-CZ" sz="3400" dirty="0"/>
              <a:t>absence řadících pruhů pro odbočení vpravo z vedlejší komunikace na hlavní </a:t>
            </a:r>
            <a:r>
              <a:rPr lang="cs-CZ" sz="3400" dirty="0" smtClean="0"/>
              <a:t>komunikaci</a:t>
            </a:r>
            <a:endParaRPr lang="cs-CZ" sz="3400" dirty="0"/>
          </a:p>
          <a:p>
            <a:pPr lvl="0" algn="just">
              <a:spcAft>
                <a:spcPts val="1200"/>
              </a:spcAft>
            </a:pPr>
            <a:r>
              <a:rPr lang="cs-CZ" sz="3400" b="1" dirty="0"/>
              <a:t>nevhodný sklon křižovatky při příjezdu z obce Těšovice, který nezajišťuje řidiči řádný rozhled a při odbočení ze směru Husinec není dostatečný pro nákladní automobily a automobily s přívěsem</a:t>
            </a:r>
            <a:r>
              <a:rPr lang="cs-CZ" sz="3400" dirty="0"/>
              <a:t>.</a:t>
            </a:r>
          </a:p>
          <a:p>
            <a:pPr lvl="0" algn="just">
              <a:spcAft>
                <a:spcPts val="1200"/>
              </a:spcAft>
            </a:pPr>
            <a:r>
              <a:rPr lang="cs-CZ" sz="3400" b="1" dirty="0"/>
              <a:t>Absence značení pro snížení rychlosti na vedlejších komunikacích</a:t>
            </a:r>
          </a:p>
          <a:p>
            <a:pPr lvl="0" algn="just">
              <a:spcAft>
                <a:spcPts val="1200"/>
              </a:spcAft>
            </a:pPr>
            <a:r>
              <a:rPr lang="cs-CZ" sz="3400" b="1" dirty="0"/>
              <a:t>nedostatečná délka odbočovacích pruhů – při vyšší intenzitě dopravy se tvoří kongesce zasahující na hlavní komunikaci a bránící v plynulosti provozu</a:t>
            </a:r>
          </a:p>
          <a:p>
            <a:pPr lvl="0" algn="just">
              <a:spcAft>
                <a:spcPts val="1200"/>
              </a:spcAft>
            </a:pPr>
            <a:r>
              <a:rPr lang="cs-CZ" sz="3400" dirty="0" smtClean="0"/>
              <a:t>místy </a:t>
            </a:r>
            <a:r>
              <a:rPr lang="cs-CZ" sz="3400" dirty="0"/>
              <a:t>absence bezpečnostních zařízení - svodidel nebo poškozená svodidla, která nemohou správně plnit svou záchytnou funkci</a:t>
            </a:r>
          </a:p>
          <a:p>
            <a:pPr lvl="0" algn="just">
              <a:spcAft>
                <a:spcPts val="1200"/>
              </a:spcAft>
            </a:pPr>
            <a:r>
              <a:rPr lang="cs-CZ" sz="3400" dirty="0"/>
              <a:t>v několika místech nedostatečně výrazné vodorovné značení a vodorovné dopravní značení</a:t>
            </a:r>
          </a:p>
          <a:p>
            <a:pPr lvl="0" algn="just">
              <a:spcAft>
                <a:spcPts val="1200"/>
              </a:spcAft>
            </a:pPr>
            <a:r>
              <a:rPr lang="cs-CZ" sz="3400" dirty="0"/>
              <a:t>chybějící značení A14 (zvěř)</a:t>
            </a:r>
          </a:p>
          <a:p>
            <a:pPr lvl="0" algn="just">
              <a:spcAft>
                <a:spcPts val="1200"/>
              </a:spcAft>
            </a:pPr>
            <a:r>
              <a:rPr lang="cs-CZ" sz="3400" dirty="0"/>
              <a:t>nedostatečná údržba zeleně z hlediska zachování průjezdního profilu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97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Návrh opatření na zvýšení bezpečnosti a plynulosti silničního provozu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/>
              <a:t>Okružní křižovatka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Světelně řízená křižovatka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Mimoúrovňové křížení silnic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Z</a:t>
            </a:r>
            <a:r>
              <a:rPr lang="cs-CZ" sz="2800" dirty="0" smtClean="0"/>
              <a:t>pomalovací práh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Digitální informační tabule pro měření rychlosti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3098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Provozně - ekonomické vyhodnocení návrhových opatření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cs-CZ" dirty="0"/>
              <a:t>Kritérium 1 – Procentuální zvýšení bezpečnosti</a:t>
            </a:r>
          </a:p>
          <a:p>
            <a:pPr lvl="0">
              <a:spcAft>
                <a:spcPts val="1200"/>
              </a:spcAft>
            </a:pPr>
            <a:r>
              <a:rPr lang="cs-CZ" dirty="0"/>
              <a:t>Kritérium 2 – Náklady na realizaci návrhového opatření</a:t>
            </a:r>
          </a:p>
          <a:p>
            <a:pPr lvl="0">
              <a:spcAft>
                <a:spcPts val="1200"/>
              </a:spcAft>
            </a:pPr>
            <a:r>
              <a:rPr lang="cs-CZ" dirty="0"/>
              <a:t>Kritérium 3 – Přijatelnost stavby v návaznosti na přilehlé okolí</a:t>
            </a:r>
          </a:p>
          <a:p>
            <a:pPr lvl="0">
              <a:spcAft>
                <a:spcPts val="1200"/>
              </a:spcAft>
            </a:pPr>
            <a:r>
              <a:rPr lang="cs-CZ" dirty="0"/>
              <a:t>Kritérium 4 – Životnost stavby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83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Výpočet odhadu vah kritérií pomocí </a:t>
            </a:r>
            <a:r>
              <a:rPr lang="cs-CZ" b="1" dirty="0" err="1" smtClean="0">
                <a:solidFill>
                  <a:schemeClr val="tx1"/>
                </a:solidFill>
              </a:rPr>
              <a:t>Saatyho</a:t>
            </a:r>
            <a:r>
              <a:rPr lang="cs-CZ" b="1" dirty="0" smtClean="0">
                <a:solidFill>
                  <a:schemeClr val="tx1"/>
                </a:solidFill>
              </a:rPr>
              <a:t> metody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3560347"/>
              </p:ext>
            </p:extLst>
          </p:nvPr>
        </p:nvGraphicFramePr>
        <p:xfrm>
          <a:off x="1043608" y="1916832"/>
          <a:ext cx="6408711" cy="13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221"/>
                <a:gridCol w="1654747"/>
                <a:gridCol w="1022581"/>
                <a:gridCol w="1022581"/>
                <a:gridCol w="1022581"/>
              </a:tblGrid>
              <a:tr h="432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Kritérium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K1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K3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K1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K2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1/7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K3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1/5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1/5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K4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1/5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1/7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1/1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81658"/>
              </p:ext>
            </p:extLst>
          </p:nvPr>
        </p:nvGraphicFramePr>
        <p:xfrm>
          <a:off x="1043608" y="3645024"/>
          <a:ext cx="6480720" cy="230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798"/>
                <a:gridCol w="1773473"/>
                <a:gridCol w="1675449"/>
              </a:tblGrid>
              <a:tr h="464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Kritérium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Geometrický průměr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Normované váhy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4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Procentuální zvýšení bezpečnosti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3,64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4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Náklady na realizaci návrhového opatření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4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Přijatelnost stavby v návaznosti na přilehlé okolí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22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Životnost stavby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0,42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2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</a:rPr>
                        <a:t>∑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6,01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71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815</Words>
  <Application>Microsoft Office PowerPoint</Application>
  <PresentationFormat>Předvádění na obrazovce (4:3)</PresentationFormat>
  <Paragraphs>277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Arkýř</vt:lpstr>
      <vt:lpstr>Návrh opatření ke snížení nehodovosti ve vybraném kritickém místě</vt:lpstr>
      <vt:lpstr>Nehodovost v obci Těšovice</vt:lpstr>
      <vt:lpstr>Křižovatka na obchvatu u Bělče</vt:lpstr>
      <vt:lpstr>Zajištění bezpečnosti křižovatky</vt:lpstr>
      <vt:lpstr>Dopravní nehody na sledovaném úseku</vt:lpstr>
      <vt:lpstr>Nedostatky křižovatky na obchvatu  u Bělče</vt:lpstr>
      <vt:lpstr>Návrh opatření na zvýšení bezpečnosti a plynulosti silničního provozu </vt:lpstr>
      <vt:lpstr>Provozně - ekonomické vyhodnocení návrhových opatření</vt:lpstr>
      <vt:lpstr>Výpočet odhadu vah kritérií pomocí Saatyho metody</vt:lpstr>
      <vt:lpstr>Výpočet pomocí metody vícekriteriálního hodnocení variant – rozhodovací tabulka</vt:lpstr>
      <vt:lpstr>Výpočet pomocí metody vícekriteriálního hodnocení variant – normalizovaná kriteriální matice a výpočet vážené kriteriální matice</vt:lpstr>
      <vt:lpstr>Výpočet pomocí metody vícekriteriálního hodnocení variant – určení ideální a bazální varianty a výpočet vzdálenosti variant od ideální a bazální varianty</vt:lpstr>
      <vt:lpstr>Výpočet pomocí metody vícekriteriálního hodnocení variant – výpočet relativního ukazatele vzdálenosti od bazální varianty</vt:lpstr>
      <vt:lpstr>Okružní křižovatka - výhody</vt:lpstr>
      <vt:lpstr>Porovnání hmotné škody a ceny návrhového opatření</vt:lpstr>
      <vt:lpstr>Zhodnocení navrženého řešení a závěr</vt:lpstr>
      <vt:lpstr>Dotazy oponenta DP</vt:lpstr>
      <vt:lpstr>Děkuji za pozornost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Kamenická Renata</dc:creator>
  <cp:lastModifiedBy>Kamenická Renata</cp:lastModifiedBy>
  <cp:revision>32</cp:revision>
  <dcterms:created xsi:type="dcterms:W3CDTF">2016-06-02T06:10:26Z</dcterms:created>
  <dcterms:modified xsi:type="dcterms:W3CDTF">2016-06-03T14:12:05Z</dcterms:modified>
</cp:coreProperties>
</file>