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308" r:id="rId4"/>
    <p:sldId id="309" r:id="rId5"/>
    <p:sldId id="281" r:id="rId6"/>
    <p:sldId id="288" r:id="rId7"/>
    <p:sldId id="282" r:id="rId8"/>
    <p:sldId id="294" r:id="rId9"/>
    <p:sldId id="286" r:id="rId10"/>
    <p:sldId id="310" r:id="rId11"/>
    <p:sldId id="311" r:id="rId12"/>
    <p:sldId id="313" r:id="rId13"/>
    <p:sldId id="295" r:id="rId14"/>
    <p:sldId id="312" r:id="rId15"/>
    <p:sldId id="296" r:id="rId16"/>
    <p:sldId id="28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1E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0E74D4-17EC-4423-96AC-AA197B78BE66}" type="datetimeFigureOut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EBB98E-A5C4-45D6-8249-FE9798E1FF7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E74D4-17EC-4423-96AC-AA197B78BE66}" type="datetimeFigureOut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BB98E-A5C4-45D6-8249-FE9798E1FF7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E74D4-17EC-4423-96AC-AA197B78BE66}" type="datetimeFigureOut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BB98E-A5C4-45D6-8249-FE9798E1FF7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E74D4-17EC-4423-96AC-AA197B78BE66}" type="datetimeFigureOut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BB98E-A5C4-45D6-8249-FE9798E1FF7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E74D4-17EC-4423-96AC-AA197B78BE66}" type="datetimeFigureOut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BB98E-A5C4-45D6-8249-FE9798E1FF7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E74D4-17EC-4423-96AC-AA197B78BE66}" type="datetimeFigureOut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BB98E-A5C4-45D6-8249-FE9798E1FF7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E74D4-17EC-4423-96AC-AA197B78BE66}" type="datetimeFigureOut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BB98E-A5C4-45D6-8249-FE9798E1FF7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E74D4-17EC-4423-96AC-AA197B78BE66}" type="datetimeFigureOut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BB98E-A5C4-45D6-8249-FE9798E1FF7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E74D4-17EC-4423-96AC-AA197B78BE66}" type="datetimeFigureOut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BB98E-A5C4-45D6-8249-FE9798E1FF7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0E74D4-17EC-4423-96AC-AA197B78BE66}" type="datetimeFigureOut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BB98E-A5C4-45D6-8249-FE9798E1FF7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0E74D4-17EC-4423-96AC-AA197B78BE66}" type="datetimeFigureOut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EBB98E-A5C4-45D6-8249-FE9798E1FF7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0E74D4-17EC-4423-96AC-AA197B78BE66}" type="datetimeFigureOut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CEBB98E-A5C4-45D6-8249-FE9798E1FF7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535190" cy="129443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/>
              <a:t>Logistika živých sladkovodních ryb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4293096"/>
            <a:ext cx="8640960" cy="2000240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 diplomové práce:</a:t>
            </a:r>
            <a:r>
              <a:rPr lang="cs-CZ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Bc. Jaroslav Pomyje</a:t>
            </a:r>
          </a:p>
          <a:p>
            <a:pPr algn="l"/>
            <a:r>
              <a:rPr lang="cs-CZ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diplomové práce:	</a:t>
            </a:r>
            <a:r>
              <a:rPr lang="cs-CZ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Ing. Terezie Vondráčková, Ph.D. </a:t>
            </a:r>
            <a:r>
              <a:rPr lang="cs-CZ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diplomové práce :</a:t>
            </a:r>
            <a:r>
              <a:rPr lang="cs-CZ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Ing. Emerich Čížek</a:t>
            </a:r>
            <a:endParaRPr lang="cs-CZ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České Budějovice, </a:t>
            </a:r>
            <a:r>
              <a:rPr lang="cs-CZ" sz="1800" b="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červen 2016</a:t>
            </a:r>
          </a:p>
          <a:p>
            <a:endParaRPr lang="cs-CZ" dirty="0"/>
          </a:p>
        </p:txBody>
      </p:sp>
      <p:pic>
        <p:nvPicPr>
          <p:cNvPr id="49154" name="Picture 2" descr="http://www.missstudentka.cz/data/files/v/vs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864096" cy="875331"/>
          </a:xfrm>
          <a:prstGeom prst="rect">
            <a:avLst/>
          </a:prstGeom>
          <a:noFill/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835696" y="332656"/>
            <a:ext cx="5529258" cy="94733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VYSOKÁ</a:t>
            </a:r>
            <a:r>
              <a:rPr kumimoji="0" lang="cs-CZ" sz="1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ŠKOLA TECHNICKÁ A EKONOMICKÁ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1600" b="1" baseline="0" dirty="0">
                <a:latin typeface="Arial" pitchFamily="34" charset="0"/>
                <a:cs typeface="Arial" pitchFamily="34" charset="0"/>
              </a:rPr>
              <a:t>V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 ČESKÝCH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BUDĚJOVICÍCH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300" b="1" u="sng" dirty="0">
                <a:solidFill>
                  <a:srgbClr val="0070C0"/>
                </a:solidFill>
              </a:rPr>
              <a:t>Optimalizace transportu živých ryb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15616" y="1365764"/>
            <a:ext cx="641986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Zákazníci ze Rakouska, Itálie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Zajištění dostatečného množství vzduchu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6102"/>
            <a:ext cx="7992888" cy="4157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3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844824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cs typeface="Arial" pitchFamily="34" charset="0"/>
              </a:rPr>
              <a:t>Legislativa v přepravě živých ryb:</a:t>
            </a:r>
          </a:p>
          <a:p>
            <a:endParaRPr lang="cs-CZ" sz="2400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cs typeface="Arial" pitchFamily="34" charset="0"/>
              </a:rPr>
              <a:t>V EU nejsou zatím stanovena jednotná pravidla pro převoz živých ryb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cs typeface="Arial" pitchFamily="34" charset="0"/>
              </a:rPr>
              <a:t>Každý stát </a:t>
            </a:r>
            <a:r>
              <a:rPr lang="cs-CZ" sz="2400" dirty="0" smtClean="0">
                <a:cs typeface="Arial" pitchFamily="34" charset="0"/>
              </a:rPr>
              <a:t>– individuální řešení</a:t>
            </a:r>
            <a:endParaRPr lang="cs-CZ" sz="2400" dirty="0">
              <a:cs typeface="Arial" pitchFamily="34" charset="0"/>
            </a:endParaRPr>
          </a:p>
          <a:p>
            <a:endParaRPr lang="cs-CZ" sz="2400" dirty="0">
              <a:cs typeface="Arial" pitchFamily="34" charset="0"/>
            </a:endParaRPr>
          </a:p>
          <a:p>
            <a:r>
              <a:rPr lang="cs-CZ" sz="2400" b="1" u="sng" dirty="0">
                <a:cs typeface="Arial" pitchFamily="34" charset="0"/>
              </a:rPr>
              <a:t>Povinné přestávky dle dohody AETR</a:t>
            </a:r>
          </a:p>
          <a:p>
            <a:endParaRPr lang="cs-CZ" sz="2400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cs typeface="Arial" pitchFamily="34" charset="0"/>
              </a:rPr>
              <a:t>Nutné počítat s dostatečnou zásobou vzduchu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cs typeface="Arial" pitchFamily="34" charset="0"/>
              </a:rPr>
              <a:t>Komunikace s operátorem </a:t>
            </a:r>
            <a:r>
              <a:rPr lang="cs-CZ" sz="2400" dirty="0" smtClean="0">
                <a:cs typeface="Arial" pitchFamily="34" charset="0"/>
              </a:rPr>
              <a:t>- </a:t>
            </a:r>
            <a:r>
              <a:rPr lang="cs-CZ" sz="2400" dirty="0">
                <a:cs typeface="Arial" pitchFamily="34" charset="0"/>
              </a:rPr>
              <a:t>případné alternativní cesty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300" b="1" u="sng" dirty="0" smtClean="0">
                <a:solidFill>
                  <a:srgbClr val="0070C0"/>
                </a:solidFill>
              </a:rPr>
              <a:t>Ostatní problémy</a:t>
            </a: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29251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300" b="1" u="sng" dirty="0" smtClean="0">
                <a:solidFill>
                  <a:srgbClr val="0070C0"/>
                </a:solidFill>
              </a:rPr>
              <a:t>Závěr</a:t>
            </a:r>
            <a:endParaRPr lang="cs-CZ" sz="33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83568" y="1908410"/>
            <a:ext cx="7992888" cy="3608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2800" dirty="0"/>
              <a:t>Cíl diplomové práce byl splněn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2800" dirty="0" smtClean="0"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dirty="0" smtClean="0">
                <a:cs typeface="Arial" pitchFamily="34" charset="0"/>
              </a:rPr>
              <a:t>Hmotnost železných kontejnerů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Optimalizace transportu živých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ryb v mezinárodním měřítku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Stlačený vzduch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300" b="1" u="sng" dirty="0">
                <a:solidFill>
                  <a:srgbClr val="0070C0"/>
                </a:solidFill>
              </a:rPr>
              <a:t>Doplňující dotazy od vedoucího </a:t>
            </a:r>
            <a:r>
              <a:rPr lang="cs-CZ" sz="3300" b="1" u="sng" dirty="0" smtClean="0">
                <a:solidFill>
                  <a:srgbClr val="0070C0"/>
                </a:solidFill>
              </a:rPr>
              <a:t>práce</a:t>
            </a:r>
            <a:endParaRPr lang="cs-CZ" sz="3300" b="1" dirty="0"/>
          </a:p>
        </p:txBody>
      </p:sp>
      <p:sp>
        <p:nvSpPr>
          <p:cNvPr id="2" name="Obdélník 1"/>
          <p:cNvSpPr/>
          <p:nvPr/>
        </p:nvSpPr>
        <p:spPr>
          <a:xfrm>
            <a:off x="487827" y="134076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Z práce není jasné, zda student navrhl nový typ kontejneru nebo jej již rybáři mají vyrobený, jedná se o pasáž na str. 28, kapitola 5.1 Řešení problémů s kontejnery. Může student tuto věc objasnit? Pokud se jedná o vlastní návrh, proč není doplněn technickým výkresem s rozměry? V práci je uvedena pouze fotografie. O to samé se jedná u fixace, není zřejmé, zda se jedná o studentův návrh či nikoliv!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11" name="Obrázek 10" descr="\\Synology_DS115j\homes\Diplomka\Obrázky\IMG_20160125_1044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587537"/>
            <a:ext cx="5734777" cy="25777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délník 11"/>
          <p:cNvSpPr/>
          <p:nvPr/>
        </p:nvSpPr>
        <p:spPr>
          <a:xfrm>
            <a:off x="2915816" y="6237312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Detail fixace nového kontejneru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6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Doplňující dotazy od vedoucího práce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7" descr="\\Synology_DS115j\homes\Diplomka\Obrázky\IMG_20160125_105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6" y="1570038"/>
            <a:ext cx="8527933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3131840" y="5800716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Vyřešení problému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188641"/>
            <a:ext cx="7772400" cy="1080120"/>
          </a:xfrm>
        </p:spPr>
        <p:txBody>
          <a:bodyPr>
            <a:normAutofit/>
          </a:bodyPr>
          <a:lstStyle/>
          <a:p>
            <a:pPr algn="ctr"/>
            <a:r>
              <a:rPr lang="cs-CZ" sz="3300" b="1" u="sng" dirty="0">
                <a:solidFill>
                  <a:srgbClr val="0070C0"/>
                </a:solidFill>
              </a:rPr>
              <a:t>Doplňující dotazy od oponenta práce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992888" cy="2304256"/>
          </a:xfrm>
        </p:spPr>
        <p:txBody>
          <a:bodyPr>
            <a:no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Jaké kritické množství kapalného kyslíku může způsobit problémy při mezinárodní přepravě živých ryb. Jaké řešení by autor práce doporučoval a jakým způsobem by dospěl k navržení kritického množství (na jakou minimální dobu je třeba mít zajištěn přísun kyslíku k živé rybě s rezervou na straně bezpečnosti).</a:t>
            </a:r>
          </a:p>
        </p:txBody>
      </p:sp>
      <p:pic>
        <p:nvPicPr>
          <p:cNvPr id="4" name="Obrázek 43" descr="\\Synology_DS115j\homes\Diplomka\Obrázky\IMG_20160125_104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680520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2699792" y="6453459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Kryogenní lahev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339752" y="3212976"/>
            <a:ext cx="5890406" cy="57150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Děkuji</a:t>
            </a:r>
            <a:r>
              <a:rPr kumimoji="0" lang="cs-CZ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Vám za pozornost.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636912"/>
            <a:ext cx="8229600" cy="452596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2800" dirty="0"/>
              <a:t>Řešení problémů v konkrétní firmě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cs-CZ" sz="28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2800" dirty="0"/>
              <a:t>Uplatnění svých technických znalostí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300" b="1" u="sng" cap="none" dirty="0">
                <a:solidFill>
                  <a:srgbClr val="0070C0"/>
                </a:solidFill>
                <a:cs typeface="Arial" pitchFamily="34" charset="0"/>
              </a:rPr>
              <a:t>Motivace k výběru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2800" dirty="0"/>
              <a:t>Cílem diplomové práce bude zajištění logistiky živých sladkovodních ryb a optimalizace způsobu zabezpečení přepravy.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300" b="1" u="sng" cap="none" dirty="0">
                <a:solidFill>
                  <a:srgbClr val="0070C0"/>
                </a:solidFill>
                <a:cs typeface="Arial" pitchFamily="34" charset="0"/>
              </a:rPr>
              <a:t>Cíl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2800" dirty="0">
                <a:cs typeface="Arial" pitchFamily="34" charset="0"/>
              </a:rPr>
              <a:t>Vysoká hmotnost železných kontejnerů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2800" dirty="0">
                <a:cs typeface="Arial" pitchFamily="34" charset="0"/>
              </a:rPr>
              <a:t>Koordinace transportu v mezinárodním </a:t>
            </a:r>
            <a:r>
              <a:rPr lang="cs-CZ" sz="2800" dirty="0" smtClean="0">
                <a:cs typeface="Arial" pitchFamily="34" charset="0"/>
              </a:rPr>
              <a:t>měřítku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2800" dirty="0" smtClean="0">
                <a:cs typeface="Arial" pitchFamily="34" charset="0"/>
              </a:rPr>
              <a:t>Stlačený vzduch</a:t>
            </a:r>
            <a:endParaRPr lang="cs-CZ" sz="2800" dirty="0">
              <a:cs typeface="Arial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2800" dirty="0">
                <a:cs typeface="Arial" pitchFamily="34" charset="0"/>
              </a:rPr>
              <a:t>Legislativa v přepravě živých ryb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cs-CZ" sz="2800" dirty="0">
                <a:cs typeface="Arial" pitchFamily="34" charset="0"/>
              </a:rPr>
              <a:t>Povinné přestávky dle dohody AETR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300" b="1" u="sng" cap="none" dirty="0">
                <a:solidFill>
                  <a:srgbClr val="0070C0"/>
                </a:solidFill>
                <a:cs typeface="Arial" pitchFamily="34" charset="0"/>
              </a:rPr>
              <a:t>Analýza problémů</a:t>
            </a:r>
          </a:p>
        </p:txBody>
      </p:sp>
    </p:spTree>
    <p:extLst>
      <p:ext uri="{BB962C8B-B14F-4D97-AF65-F5344CB8AC3E}">
        <p14:creationId xmlns:p14="http://schemas.microsoft.com/office/powerpoint/2010/main" val="5627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532440" cy="1143000"/>
          </a:xfrm>
        </p:spPr>
        <p:txBody>
          <a:bodyPr>
            <a:noAutofit/>
          </a:bodyPr>
          <a:lstStyle/>
          <a:p>
            <a:pPr algn="ctr"/>
            <a:r>
              <a:rPr lang="cs-CZ" sz="3300" b="1" u="sng" dirty="0">
                <a:solidFill>
                  <a:srgbClr val="0070C0"/>
                </a:solidFill>
              </a:rPr>
              <a:t>Vysoká hmotnost železných </a:t>
            </a:r>
            <a:r>
              <a:rPr lang="cs-CZ" sz="3300" b="1" u="sng" dirty="0" smtClean="0">
                <a:solidFill>
                  <a:srgbClr val="0070C0"/>
                </a:solidFill>
              </a:rPr>
              <a:t/>
            </a:r>
            <a:br>
              <a:rPr lang="cs-CZ" sz="3300" b="1" u="sng" dirty="0" smtClean="0">
                <a:solidFill>
                  <a:srgbClr val="0070C0"/>
                </a:solidFill>
              </a:rPr>
            </a:br>
            <a:r>
              <a:rPr lang="cs-CZ" sz="3300" b="1" u="sng" dirty="0" smtClean="0">
                <a:solidFill>
                  <a:srgbClr val="0070C0"/>
                </a:solidFill>
              </a:rPr>
              <a:t>kontejnerů </a:t>
            </a:r>
            <a:r>
              <a:rPr lang="cs-CZ" sz="3300" b="1" u="sng" dirty="0">
                <a:solidFill>
                  <a:srgbClr val="0070C0"/>
                </a:solidFill>
              </a:rPr>
              <a:t>– původní kontejner</a:t>
            </a:r>
          </a:p>
        </p:txBody>
      </p:sp>
      <p:pic>
        <p:nvPicPr>
          <p:cNvPr id="6" name="Obrázek 5" descr="\\Synology_DS115j\homes\Diplomka\Obrázky\IMG_20160204_1515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3672408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816424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1979712" y="6021288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Kontejner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012160" y="6021288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Oxygenace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55576" y="148478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Koroze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Hmotnost plného / prázdného kontejneru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Způsob oxygenace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300" b="1" u="sng" dirty="0">
                <a:solidFill>
                  <a:srgbClr val="0070C0"/>
                </a:solidFill>
              </a:rPr>
              <a:t>Mapa nejčastějších tras transportu živých ryb</a:t>
            </a:r>
          </a:p>
        </p:txBody>
      </p:sp>
      <p:pic>
        <p:nvPicPr>
          <p:cNvPr id="4" name="Obrázek 3" descr="C:\Users\Admin\OneDrive\Záloha NB HP 4520s SSD\ŠKOLA\LÉTO 2016\Diplomka\mapa Evropy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8136904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251520" y="1412776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Nejčastější zákazníci - státy Evropy: 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Německo, Itálie, Srbsko, Rakousko, Maďarsko, Francie, Slovensko a Polsko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Zpáteční cesta nevytížená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300" b="1" u="sng" dirty="0">
                <a:solidFill>
                  <a:srgbClr val="0070C0"/>
                </a:solidFill>
              </a:rPr>
              <a:t>Návrhy řešení </a:t>
            </a:r>
            <a:r>
              <a:rPr lang="cs-CZ" sz="3300" b="1" u="sng" dirty="0" smtClean="0">
                <a:solidFill>
                  <a:srgbClr val="0070C0"/>
                </a:solidFill>
              </a:rPr>
              <a:t>- modernizace </a:t>
            </a:r>
            <a:br>
              <a:rPr lang="cs-CZ" sz="3300" b="1" u="sng" dirty="0" smtClean="0">
                <a:solidFill>
                  <a:srgbClr val="0070C0"/>
                </a:solidFill>
              </a:rPr>
            </a:br>
            <a:r>
              <a:rPr lang="cs-CZ" sz="3300" b="1" u="sng" dirty="0" smtClean="0">
                <a:solidFill>
                  <a:srgbClr val="0070C0"/>
                </a:solidFill>
              </a:rPr>
              <a:t>kontejnerů - plastové </a:t>
            </a:r>
            <a:r>
              <a:rPr lang="cs-CZ" sz="3300" b="1" u="sng" dirty="0">
                <a:solidFill>
                  <a:srgbClr val="0070C0"/>
                </a:solidFill>
              </a:rPr>
              <a:t>materiály</a:t>
            </a:r>
          </a:p>
        </p:txBody>
      </p:sp>
      <p:pic>
        <p:nvPicPr>
          <p:cNvPr id="6" name="Obrázek 5" descr="\\Synology_DS115j\homes\Diplomka\Obrázky\IMG_20160125_1049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77" y="2694991"/>
            <a:ext cx="4189203" cy="318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\\Synology_DS115j\homes\Diplomka\Obrázky\IMG_20160125_1044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13" y="2694991"/>
            <a:ext cx="4167892" cy="31822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/>
          <p:cNvSpPr/>
          <p:nvPr/>
        </p:nvSpPr>
        <p:spPr>
          <a:xfrm>
            <a:off x="1763688" y="5949280"/>
            <a:ext cx="1553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Kontejner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56176" y="5949280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Oxygenace 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755576" y="1494663"/>
            <a:ext cx="78488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Nižší hmotnost plného / prázdného kontejneru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Lepší údržba, manipulovatelnost, oxygenace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Úspora hmotnosti oproti původním kontejnerům - 1,2 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04448" cy="864095"/>
          </a:xfrm>
        </p:spPr>
        <p:txBody>
          <a:bodyPr>
            <a:normAutofit/>
          </a:bodyPr>
          <a:lstStyle/>
          <a:p>
            <a:pPr algn="ctr"/>
            <a:r>
              <a:rPr lang="cs-CZ" sz="3300" b="1" u="sng" dirty="0">
                <a:solidFill>
                  <a:srgbClr val="0070C0"/>
                </a:solidFill>
              </a:rPr>
              <a:t>Optimalizace transportu živých ryb</a:t>
            </a:r>
          </a:p>
        </p:txBody>
      </p:sp>
      <p:pic>
        <p:nvPicPr>
          <p:cNvPr id="9" name="Obrázek 8" descr="ČR-SK-MADARSK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136904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/>
          <p:cNvSpPr/>
          <p:nvPr/>
        </p:nvSpPr>
        <p:spPr>
          <a:xfrm>
            <a:off x="1115616" y="1484784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2 individuální transporty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Vytíženost vozidla není plně realizovaná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300" b="1" u="sng" dirty="0">
                <a:solidFill>
                  <a:srgbClr val="0070C0"/>
                </a:solidFill>
              </a:rPr>
              <a:t>Optimalizace transportu živých ryb</a:t>
            </a:r>
          </a:p>
        </p:txBody>
      </p:sp>
      <p:pic>
        <p:nvPicPr>
          <p:cNvPr id="7" name="Obrázek 6" descr="TROJÚHELNÍ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064896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1115616" y="1365764"/>
            <a:ext cx="69127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Zákazníci ze Slovenska, Maďarska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Zajištění dostatečného množství vzduchu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395</Words>
  <Application>Microsoft Office PowerPoint</Application>
  <PresentationFormat>Předvádění na obrazovce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Shluk</vt:lpstr>
      <vt:lpstr>Logistika živých sladkovodních ryb</vt:lpstr>
      <vt:lpstr>Motivace k výběru práce</vt:lpstr>
      <vt:lpstr>Cíl práce</vt:lpstr>
      <vt:lpstr>Analýza problémů</vt:lpstr>
      <vt:lpstr>Vysoká hmotnost železných  kontejnerů – původní kontejner</vt:lpstr>
      <vt:lpstr>Mapa nejčastějších tras transportu živých ryb</vt:lpstr>
      <vt:lpstr>Návrhy řešení - modernizace  kontejnerů - plastové materiály</vt:lpstr>
      <vt:lpstr>Optimalizace transportu živých ryb</vt:lpstr>
      <vt:lpstr>Optimalizace transportu živých ryb</vt:lpstr>
      <vt:lpstr>Optimalizace transportu živých ryb</vt:lpstr>
      <vt:lpstr>Ostatní problémy</vt:lpstr>
      <vt:lpstr>Závěr</vt:lpstr>
      <vt:lpstr>Doplňující dotazy od vedoucího práce</vt:lpstr>
      <vt:lpstr>Prezentace aplikace PowerPoint</vt:lpstr>
      <vt:lpstr>Doplňující dotazy od oponenta práce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k obhajobě BAP</dc:title>
  <dc:creator>Jaroslav Pomyje</dc:creator>
  <cp:lastModifiedBy>Admin</cp:lastModifiedBy>
  <cp:revision>112</cp:revision>
  <dcterms:created xsi:type="dcterms:W3CDTF">2013-05-16T08:06:29Z</dcterms:created>
  <dcterms:modified xsi:type="dcterms:W3CDTF">2016-06-15T18:17:56Z</dcterms:modified>
</cp:coreProperties>
</file>