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68" r:id="rId15"/>
    <p:sldId id="279" r:id="rId16"/>
    <p:sldId id="280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AE4981-9957-4A5A-9874-8B6DB2CD3E4C}" type="datetimeFigureOut">
              <a:rPr lang="cs-CZ" smtClean="0"/>
              <a:t>6.6.2016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19CA27-F7F3-48AD-9B3B-DF4526EA0D0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AE4981-9957-4A5A-9874-8B6DB2CD3E4C}" type="datetimeFigureOut">
              <a:rPr lang="cs-CZ" smtClean="0"/>
              <a:t>6.6.2016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19CA27-F7F3-48AD-9B3B-DF4526EA0D0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AE4981-9957-4A5A-9874-8B6DB2CD3E4C}" type="datetimeFigureOut">
              <a:rPr lang="cs-CZ" smtClean="0"/>
              <a:t>6.6.2016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19CA27-F7F3-48AD-9B3B-DF4526EA0D0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AE4981-9957-4A5A-9874-8B6DB2CD3E4C}" type="datetimeFigureOut">
              <a:rPr lang="cs-CZ" smtClean="0"/>
              <a:t>6.6.2016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19CA27-F7F3-48AD-9B3B-DF4526EA0D0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AE4981-9957-4A5A-9874-8B6DB2CD3E4C}" type="datetimeFigureOut">
              <a:rPr lang="cs-CZ" smtClean="0"/>
              <a:t>6.6.2016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19CA27-F7F3-48AD-9B3B-DF4526EA0D0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AE4981-9957-4A5A-9874-8B6DB2CD3E4C}" type="datetimeFigureOut">
              <a:rPr lang="cs-CZ" smtClean="0"/>
              <a:t>6.6.2016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19CA27-F7F3-48AD-9B3B-DF4526EA0D0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AE4981-9957-4A5A-9874-8B6DB2CD3E4C}" type="datetimeFigureOut">
              <a:rPr lang="cs-CZ" smtClean="0"/>
              <a:t>6.6.2016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19CA27-F7F3-48AD-9B3B-DF4526EA0D0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AE4981-9957-4A5A-9874-8B6DB2CD3E4C}" type="datetimeFigureOut">
              <a:rPr lang="cs-CZ" smtClean="0"/>
              <a:t>6.6.2016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19CA27-F7F3-48AD-9B3B-DF4526EA0D0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AE4981-9957-4A5A-9874-8B6DB2CD3E4C}" type="datetimeFigureOut">
              <a:rPr lang="cs-CZ" smtClean="0"/>
              <a:t>6.6.2016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19CA27-F7F3-48AD-9B3B-DF4526EA0D09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AE4981-9957-4A5A-9874-8B6DB2CD3E4C}" type="datetimeFigureOut">
              <a:rPr lang="cs-CZ" smtClean="0"/>
              <a:t>6.6.2016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19CA27-F7F3-48AD-9B3B-DF4526EA0D0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AE4981-9957-4A5A-9874-8B6DB2CD3E4C}" type="datetimeFigureOut">
              <a:rPr lang="cs-CZ" smtClean="0"/>
              <a:t>6.6.2016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19CA27-F7F3-48AD-9B3B-DF4526EA0D0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7AE4981-9957-4A5A-9874-8B6DB2CD3E4C}" type="datetimeFigureOut">
              <a:rPr lang="cs-CZ" smtClean="0"/>
              <a:t>6.6.2016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519CA27-F7F3-48AD-9B3B-DF4526EA0D09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87624" y="1635165"/>
            <a:ext cx="8064896" cy="2785864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chemeClr val="tx1"/>
                </a:solidFill>
                <a:latin typeface="Cambria" pitchFamily="18" charset="0"/>
              </a:rPr>
              <a:t>ZLEPŠENÍ REALIZACE SPOJENÍ VEŘEJNOU DOPRAVOU V RELACI Č.KRUMLOV – Č.BUDĚJOVICE A ZPĚT PROSTŘEDNICTVÍM MATEMATICKÝCH METOD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15616" y="5301208"/>
            <a:ext cx="7560840" cy="1080120"/>
          </a:xfrm>
        </p:spPr>
        <p:txBody>
          <a:bodyPr>
            <a:noAutofit/>
          </a:bodyPr>
          <a:lstStyle/>
          <a:p>
            <a:r>
              <a:rPr lang="cs-CZ" sz="2400" dirty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AUTOR PRÁCE: BC. MICHAELA PEKAŘOVÁ</a:t>
            </a:r>
          </a:p>
          <a:p>
            <a:r>
              <a:rPr lang="cs-CZ" sz="2400" dirty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VEDOUCÍ PRÁCE: ING. JIŘÍ ČEJKA, PH.D.</a:t>
            </a:r>
          </a:p>
          <a:p>
            <a:endParaRPr lang="cs-CZ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043608" y="1340768"/>
            <a:ext cx="83529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dirty="0" smtClean="0">
                <a:latin typeface="Cambria" pitchFamily="18" charset="0"/>
              </a:rPr>
              <a:t>OBHAJOBA </a:t>
            </a:r>
            <a:r>
              <a:rPr lang="cs-CZ" sz="3600" dirty="0">
                <a:latin typeface="Cambria" pitchFamily="18" charset="0"/>
              </a:rPr>
              <a:t>DIPLOMOVÉ PRÁCE</a:t>
            </a:r>
          </a:p>
          <a:p>
            <a:endParaRPr lang="cs-CZ" sz="3600" dirty="0" smtClean="0">
              <a:latin typeface="Cambria" pitchFamily="18" charset="0"/>
            </a:endParaRPr>
          </a:p>
          <a:p>
            <a:endParaRPr lang="cs-CZ" sz="3600" dirty="0">
              <a:latin typeface="Cambria" pitchFamily="18" charset="0"/>
            </a:endParaRPr>
          </a:p>
          <a:p>
            <a:endParaRPr lang="cs-CZ" sz="3600" dirty="0">
              <a:latin typeface="Cambria" pitchFamily="18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116632"/>
            <a:ext cx="1584176" cy="1495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42027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9036496" cy="1359024"/>
          </a:xfrm>
        </p:spPr>
        <p:txBody>
          <a:bodyPr>
            <a:normAutofit fontScale="90000"/>
          </a:bodyPr>
          <a:lstStyle/>
          <a:p>
            <a:r>
              <a:rPr lang="cs-CZ" sz="3200" b="1" dirty="0">
                <a:latin typeface="Cambria" pitchFamily="18" charset="0"/>
              </a:rPr>
              <a:t>POSOUZENÍ ZJIŠTĚNÝCH INFORMACÍ PROSTŘEDNICTVÍM VÍCEKRITERIÁLNÍCH HODNOCENÍ VARIANT - WSA</a:t>
            </a:r>
            <a:endParaRPr lang="cs-CZ" sz="3200" dirty="0">
              <a:latin typeface="Cambria" pitchFamily="18" charset="0"/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844824"/>
            <a:ext cx="8240416" cy="4322840"/>
          </a:xfrm>
        </p:spPr>
      </p:pic>
    </p:spTree>
    <p:extLst>
      <p:ext uri="{BB962C8B-B14F-4D97-AF65-F5344CB8AC3E}">
        <p14:creationId xmlns:p14="http://schemas.microsoft.com/office/powerpoint/2010/main" val="15895011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60418" y="332656"/>
            <a:ext cx="8836118" cy="1215008"/>
          </a:xfrm>
        </p:spPr>
        <p:txBody>
          <a:bodyPr>
            <a:normAutofit/>
          </a:bodyPr>
          <a:lstStyle/>
          <a:p>
            <a:r>
              <a:rPr lang="cs-CZ" sz="3200" b="1" dirty="0">
                <a:latin typeface="Cambria" pitchFamily="18" charset="0"/>
              </a:rPr>
              <a:t>NÁVRH NOVÉHO AUTOBUSOVÉHO SPOJENÍ</a:t>
            </a:r>
            <a:endParaRPr lang="cs-CZ" sz="3200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5" y="1484784"/>
            <a:ext cx="4320480" cy="4824536"/>
          </a:xfrm>
        </p:spPr>
        <p:txBody>
          <a:bodyPr>
            <a:normAutofit/>
          </a:bodyPr>
          <a:lstStyle/>
          <a:p>
            <a:r>
              <a:rPr lang="cs-CZ" dirty="0"/>
              <a:t>Snížení počtu spojů = úspora nákladů</a:t>
            </a:r>
          </a:p>
          <a:p>
            <a:r>
              <a:rPr lang="cs-CZ" dirty="0"/>
              <a:t>Směr </a:t>
            </a:r>
            <a:r>
              <a:rPr lang="cs-CZ" dirty="0" err="1"/>
              <a:t>Č.Budějovice</a:t>
            </a:r>
            <a:r>
              <a:rPr lang="cs-CZ" dirty="0"/>
              <a:t> snížení o 5 spojů</a:t>
            </a:r>
          </a:p>
          <a:p>
            <a:r>
              <a:rPr lang="cs-CZ" dirty="0"/>
              <a:t>Směr </a:t>
            </a:r>
            <a:r>
              <a:rPr lang="cs-CZ" dirty="0" err="1"/>
              <a:t>Č.Krumlov</a:t>
            </a:r>
            <a:r>
              <a:rPr lang="cs-CZ" dirty="0"/>
              <a:t> snížení o 6 spojů</a:t>
            </a:r>
          </a:p>
          <a:p>
            <a:r>
              <a:rPr lang="cs-CZ" dirty="0"/>
              <a:t>Lepší časové rozvržení spojů </a:t>
            </a:r>
          </a:p>
          <a:p>
            <a:pPr algn="just"/>
            <a:endParaRPr lang="cs-CZ" dirty="0"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654949" y="1412776"/>
            <a:ext cx="4320480" cy="4824536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/>
            <a:endParaRPr lang="cs-CZ" dirty="0">
              <a:latin typeface="Cambria" pitchFamily="18" charset="0"/>
              <a:cs typeface="Times New Roman" pitchFamily="18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8091" y="1266412"/>
            <a:ext cx="2177916" cy="5396851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5189" y="1266411"/>
            <a:ext cx="2215836" cy="5396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3066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60418" y="332656"/>
            <a:ext cx="8836118" cy="1215008"/>
          </a:xfrm>
        </p:spPr>
        <p:txBody>
          <a:bodyPr>
            <a:normAutofit/>
          </a:bodyPr>
          <a:lstStyle/>
          <a:p>
            <a:r>
              <a:rPr lang="cs-CZ" sz="3200" b="1" dirty="0">
                <a:latin typeface="Cambria" pitchFamily="18" charset="0"/>
              </a:rPr>
              <a:t>NÁVRH NOVÉHO ŽELEZNIČNÍHO SPOJENÍ</a:t>
            </a:r>
            <a:endParaRPr lang="cs-CZ" sz="3200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2187" y="1916832"/>
            <a:ext cx="4049813" cy="4608512"/>
          </a:xfrm>
        </p:spPr>
        <p:txBody>
          <a:bodyPr>
            <a:normAutofit fontScale="92500" lnSpcReduction="10000"/>
          </a:bodyPr>
          <a:lstStyle/>
          <a:p>
            <a:r>
              <a:rPr lang="cs-CZ" dirty="0">
                <a:latin typeface="Cambria" pitchFamily="18" charset="0"/>
              </a:rPr>
              <a:t>Lepší časové rozvržení spojů</a:t>
            </a:r>
          </a:p>
          <a:p>
            <a:r>
              <a:rPr lang="cs-CZ" dirty="0">
                <a:latin typeface="Cambria" pitchFamily="18" charset="0"/>
              </a:rPr>
              <a:t>Návaznost spojů na spojení Č.B. - Praha</a:t>
            </a:r>
          </a:p>
          <a:p>
            <a:r>
              <a:rPr lang="cs-CZ" dirty="0">
                <a:latin typeface="Cambria" pitchFamily="18" charset="0"/>
              </a:rPr>
              <a:t>Posílení spojů směr </a:t>
            </a:r>
            <a:r>
              <a:rPr lang="cs-CZ" dirty="0" err="1">
                <a:latin typeface="Cambria" pitchFamily="18" charset="0"/>
              </a:rPr>
              <a:t>Č.Budějovice</a:t>
            </a:r>
            <a:r>
              <a:rPr lang="cs-CZ" dirty="0">
                <a:latin typeface="Cambria" pitchFamily="18" charset="0"/>
              </a:rPr>
              <a:t> – tři nová spojení</a:t>
            </a:r>
          </a:p>
          <a:p>
            <a:r>
              <a:rPr lang="cs-CZ" dirty="0">
                <a:latin typeface="Cambria" pitchFamily="18" charset="0"/>
              </a:rPr>
              <a:t>Posílení spojů směr </a:t>
            </a:r>
            <a:r>
              <a:rPr lang="cs-CZ" dirty="0" err="1">
                <a:latin typeface="Cambria" pitchFamily="18" charset="0"/>
              </a:rPr>
              <a:t>Č.Krumlov</a:t>
            </a:r>
            <a:r>
              <a:rPr lang="cs-CZ" dirty="0">
                <a:latin typeface="Cambria" pitchFamily="18" charset="0"/>
              </a:rPr>
              <a:t> – jedno nové spojení</a:t>
            </a:r>
            <a:endParaRPr lang="cs-CZ" dirty="0">
              <a:latin typeface="Cambria" pitchFamily="18" charset="0"/>
              <a:cs typeface="Times New Roman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556791"/>
            <a:ext cx="2376264" cy="5194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410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8712968" cy="1215008"/>
          </a:xfrm>
        </p:spPr>
        <p:txBody>
          <a:bodyPr>
            <a:normAutofit/>
          </a:bodyPr>
          <a:lstStyle/>
          <a:p>
            <a:r>
              <a:rPr lang="cs-CZ" sz="3200" b="1" dirty="0">
                <a:latin typeface="Cambria" pitchFamily="18" charset="0"/>
              </a:rPr>
              <a:t>ZÁVĚR</a:t>
            </a:r>
            <a:endParaRPr lang="cs-CZ" sz="3200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6041" y="1772816"/>
            <a:ext cx="8604448" cy="3384376"/>
          </a:xfrm>
        </p:spPr>
        <p:txBody>
          <a:bodyPr>
            <a:normAutofit/>
          </a:bodyPr>
          <a:lstStyle/>
          <a:p>
            <a:r>
              <a:rPr lang="cs-CZ" b="1" dirty="0"/>
              <a:t>Cíl práce byl splněn</a:t>
            </a:r>
          </a:p>
          <a:p>
            <a:r>
              <a:rPr lang="cs-CZ" dirty="0"/>
              <a:t>Došlo k posouzení současného stavu dopravních spojení a návrhu nového řešení.</a:t>
            </a:r>
          </a:p>
          <a:p>
            <a:r>
              <a:rPr lang="cs-CZ" dirty="0"/>
              <a:t>Prokázání užitečnosti využívání matematických metod v praxi.</a:t>
            </a:r>
            <a:endParaRPr lang="cs-CZ" dirty="0">
              <a:latin typeface="Cambr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2904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3068960"/>
            <a:ext cx="6933456" cy="1080120"/>
          </a:xfrm>
        </p:spPr>
        <p:txBody>
          <a:bodyPr/>
          <a:lstStyle/>
          <a:p>
            <a:pPr algn="ctr"/>
            <a:r>
              <a:rPr lang="cs-CZ" b="1" dirty="0" smtClean="0"/>
              <a:t>Děkuji za pozornost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387826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60418" y="332656"/>
            <a:ext cx="8836118" cy="1215008"/>
          </a:xfrm>
        </p:spPr>
        <p:txBody>
          <a:bodyPr>
            <a:normAutofit/>
          </a:bodyPr>
          <a:lstStyle/>
          <a:p>
            <a:r>
              <a:rPr lang="cs-CZ" sz="3200" b="1" dirty="0">
                <a:latin typeface="Cambria" pitchFamily="18" charset="0"/>
              </a:rPr>
              <a:t>OTÁZKY </a:t>
            </a:r>
            <a:r>
              <a:rPr lang="cs-CZ" sz="3200" b="1" dirty="0" smtClean="0">
                <a:latin typeface="Cambria" pitchFamily="18" charset="0"/>
              </a:rPr>
              <a:t>VEDOUCÍHO </a:t>
            </a:r>
            <a:r>
              <a:rPr lang="cs-CZ" sz="3200" b="1" dirty="0">
                <a:latin typeface="Cambria" pitchFamily="18" charset="0"/>
              </a:rPr>
              <a:t>DIPLOMOVÉ  PRÁCE</a:t>
            </a:r>
            <a:endParaRPr lang="cs-CZ" sz="3200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2187" y="1988840"/>
            <a:ext cx="8604448" cy="3384376"/>
          </a:xfrm>
        </p:spPr>
        <p:txBody>
          <a:bodyPr>
            <a:normAutofit/>
          </a:bodyPr>
          <a:lstStyle/>
          <a:p>
            <a:r>
              <a:rPr lang="cs-CZ" dirty="0"/>
              <a:t>Lze Vaši metodiku využít i pro hodnocení jiných dopravních </a:t>
            </a:r>
            <a:r>
              <a:rPr lang="cs-CZ" dirty="0" smtClean="0"/>
              <a:t>relací?</a:t>
            </a:r>
            <a:endParaRPr lang="cs-CZ" dirty="0"/>
          </a:p>
          <a:p>
            <a:pPr algn="just"/>
            <a:endParaRPr lang="cs-CZ" dirty="0">
              <a:latin typeface="Cambr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3299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60418" y="332656"/>
            <a:ext cx="8836118" cy="1215008"/>
          </a:xfrm>
        </p:spPr>
        <p:txBody>
          <a:bodyPr>
            <a:normAutofit/>
          </a:bodyPr>
          <a:lstStyle/>
          <a:p>
            <a:r>
              <a:rPr lang="cs-CZ" sz="3200" b="1" dirty="0">
                <a:latin typeface="Cambria" pitchFamily="18" charset="0"/>
              </a:rPr>
              <a:t>OTÁZKY </a:t>
            </a:r>
            <a:r>
              <a:rPr lang="cs-CZ" sz="3200" b="1" dirty="0" smtClean="0">
                <a:latin typeface="Cambria" pitchFamily="18" charset="0"/>
              </a:rPr>
              <a:t>OPONENTA </a:t>
            </a:r>
            <a:r>
              <a:rPr lang="cs-CZ" sz="3200" b="1" dirty="0">
                <a:latin typeface="Cambria" pitchFamily="18" charset="0"/>
              </a:rPr>
              <a:t>DIPLOMOVÉ  PRÁCE</a:t>
            </a:r>
            <a:endParaRPr lang="cs-CZ" sz="3200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628800"/>
            <a:ext cx="7992888" cy="4464496"/>
          </a:xfrm>
        </p:spPr>
        <p:txBody>
          <a:bodyPr>
            <a:normAutofit fontScale="70000" lnSpcReduction="20000"/>
          </a:bodyPr>
          <a:lstStyle/>
          <a:p>
            <a:r>
              <a:rPr lang="cs-CZ" dirty="0">
                <a:latin typeface="Cambria" pitchFamily="18" charset="0"/>
              </a:rPr>
              <a:t>1. </a:t>
            </a:r>
            <a:r>
              <a:rPr lang="cs-CZ" dirty="0" err="1">
                <a:latin typeface="Cambria" pitchFamily="18" charset="0"/>
              </a:rPr>
              <a:t>Môžete</a:t>
            </a:r>
            <a:r>
              <a:rPr lang="cs-CZ" dirty="0">
                <a:latin typeface="Cambria" pitchFamily="18" charset="0"/>
              </a:rPr>
              <a:t> </a:t>
            </a:r>
            <a:r>
              <a:rPr lang="cs-CZ" dirty="0" err="1">
                <a:latin typeface="Cambria" pitchFamily="18" charset="0"/>
              </a:rPr>
              <a:t>podrobnejšie</a:t>
            </a:r>
            <a:r>
              <a:rPr lang="cs-CZ" dirty="0">
                <a:latin typeface="Cambria" pitchFamily="18" charset="0"/>
              </a:rPr>
              <a:t> </a:t>
            </a:r>
            <a:r>
              <a:rPr lang="cs-CZ" dirty="0" err="1">
                <a:latin typeface="Cambria" pitchFamily="18" charset="0"/>
              </a:rPr>
              <a:t>popísať</a:t>
            </a:r>
            <a:r>
              <a:rPr lang="cs-CZ" dirty="0">
                <a:latin typeface="Cambria" pitchFamily="18" charset="0"/>
              </a:rPr>
              <a:t> </a:t>
            </a:r>
            <a:r>
              <a:rPr lang="cs-CZ" dirty="0" err="1">
                <a:latin typeface="Cambria" pitchFamily="18" charset="0"/>
              </a:rPr>
              <a:t>gravitačný</a:t>
            </a:r>
            <a:r>
              <a:rPr lang="cs-CZ" dirty="0">
                <a:latin typeface="Cambria" pitchFamily="18" charset="0"/>
              </a:rPr>
              <a:t> model? </a:t>
            </a:r>
            <a:endParaRPr lang="cs-CZ" dirty="0" smtClean="0">
              <a:latin typeface="Cambria" pitchFamily="18" charset="0"/>
            </a:endParaRPr>
          </a:p>
          <a:p>
            <a:pPr marL="82296" indent="0">
              <a:buNone/>
            </a:pPr>
            <a:r>
              <a:rPr lang="cs-CZ" dirty="0">
                <a:latin typeface="Cambria" pitchFamily="18" charset="0"/>
              </a:rPr>
              <a:t> </a:t>
            </a:r>
            <a:r>
              <a:rPr lang="cs-CZ" dirty="0" smtClean="0">
                <a:latin typeface="Cambria" pitchFamily="18" charset="0"/>
              </a:rPr>
              <a:t>    </a:t>
            </a:r>
            <a:r>
              <a:rPr lang="cs-CZ" dirty="0" err="1" smtClean="0">
                <a:latin typeface="Cambria" pitchFamily="18" charset="0"/>
              </a:rPr>
              <a:t>Čo</a:t>
            </a:r>
            <a:r>
              <a:rPr lang="cs-CZ" dirty="0" smtClean="0">
                <a:latin typeface="Cambria" pitchFamily="18" charset="0"/>
              </a:rPr>
              <a:t> </a:t>
            </a:r>
            <a:r>
              <a:rPr lang="cs-CZ" dirty="0" err="1">
                <a:latin typeface="Cambria" pitchFamily="18" charset="0"/>
              </a:rPr>
              <a:t>predstavuje</a:t>
            </a:r>
            <a:r>
              <a:rPr lang="cs-CZ" dirty="0">
                <a:latin typeface="Cambria" pitchFamily="18" charset="0"/>
              </a:rPr>
              <a:t> hodnota 41,34? (str. 51</a:t>
            </a:r>
            <a:r>
              <a:rPr lang="cs-CZ" dirty="0" smtClean="0">
                <a:latin typeface="Cambria" pitchFamily="18" charset="0"/>
              </a:rPr>
              <a:t>)</a:t>
            </a:r>
          </a:p>
          <a:p>
            <a:endParaRPr lang="cs-CZ" dirty="0">
              <a:latin typeface="Cambria" pitchFamily="18" charset="0"/>
            </a:endParaRPr>
          </a:p>
          <a:p>
            <a:r>
              <a:rPr lang="cs-CZ" dirty="0">
                <a:latin typeface="Cambria" pitchFamily="18" charset="0"/>
              </a:rPr>
              <a:t>2. </a:t>
            </a:r>
            <a:r>
              <a:rPr lang="cs-CZ" dirty="0" err="1">
                <a:latin typeface="Cambria" pitchFamily="18" charset="0"/>
              </a:rPr>
              <a:t>Fullerov</a:t>
            </a:r>
            <a:r>
              <a:rPr lang="cs-CZ" dirty="0">
                <a:latin typeface="Cambria" pitchFamily="18" charset="0"/>
              </a:rPr>
              <a:t> </a:t>
            </a:r>
            <a:r>
              <a:rPr lang="cs-CZ" dirty="0" err="1">
                <a:latin typeface="Cambria" pitchFamily="18" charset="0"/>
              </a:rPr>
              <a:t>trojuholník</a:t>
            </a:r>
            <a:r>
              <a:rPr lang="cs-CZ" dirty="0">
                <a:latin typeface="Cambria" pitchFamily="18" charset="0"/>
              </a:rPr>
              <a:t> </a:t>
            </a:r>
            <a:r>
              <a:rPr lang="cs-CZ" dirty="0" err="1">
                <a:latin typeface="Cambria" pitchFamily="18" charset="0"/>
              </a:rPr>
              <a:t>ste</a:t>
            </a:r>
            <a:r>
              <a:rPr lang="cs-CZ" dirty="0">
                <a:latin typeface="Cambria" pitchFamily="18" charset="0"/>
              </a:rPr>
              <a:t> si zvolili </a:t>
            </a:r>
            <a:r>
              <a:rPr lang="cs-CZ" dirty="0" err="1">
                <a:latin typeface="Cambria" pitchFamily="18" charset="0"/>
              </a:rPr>
              <a:t>pre</a:t>
            </a:r>
            <a:r>
              <a:rPr lang="cs-CZ" dirty="0">
                <a:latin typeface="Cambria" pitchFamily="18" charset="0"/>
              </a:rPr>
              <a:t> </a:t>
            </a:r>
            <a:r>
              <a:rPr lang="cs-CZ" dirty="0" err="1">
                <a:latin typeface="Cambria" pitchFamily="18" charset="0"/>
              </a:rPr>
              <a:t>stanovenie</a:t>
            </a:r>
            <a:r>
              <a:rPr lang="cs-CZ" dirty="0">
                <a:latin typeface="Cambria" pitchFamily="18" charset="0"/>
              </a:rPr>
              <a:t> </a:t>
            </a:r>
            <a:r>
              <a:rPr lang="cs-CZ" dirty="0" err="1">
                <a:latin typeface="Cambria" pitchFamily="18" charset="0"/>
              </a:rPr>
              <a:t>váh</a:t>
            </a:r>
            <a:r>
              <a:rPr lang="cs-CZ" dirty="0">
                <a:latin typeface="Cambria" pitchFamily="18" charset="0"/>
              </a:rPr>
              <a:t> kritérií, </a:t>
            </a:r>
            <a:r>
              <a:rPr lang="cs-CZ" dirty="0" smtClean="0">
                <a:latin typeface="Cambria" pitchFamily="18" charset="0"/>
              </a:rPr>
              <a:t>    </a:t>
            </a:r>
            <a:r>
              <a:rPr lang="cs-CZ" dirty="0" err="1" smtClean="0">
                <a:latin typeface="Cambria" pitchFamily="18" charset="0"/>
              </a:rPr>
              <a:t>zdôvodnite</a:t>
            </a:r>
            <a:r>
              <a:rPr lang="cs-CZ" dirty="0" smtClean="0">
                <a:latin typeface="Cambria" pitchFamily="18" charset="0"/>
              </a:rPr>
              <a:t> </a:t>
            </a:r>
            <a:r>
              <a:rPr lang="cs-CZ" dirty="0">
                <a:latin typeface="Cambria" pitchFamily="18" charset="0"/>
              </a:rPr>
              <a:t>jeho </a:t>
            </a:r>
            <a:r>
              <a:rPr lang="cs-CZ" dirty="0" err="1">
                <a:latin typeface="Cambria" pitchFamily="18" charset="0"/>
              </a:rPr>
              <a:t>voľbu</a:t>
            </a:r>
            <a:r>
              <a:rPr lang="cs-CZ" dirty="0">
                <a:latin typeface="Cambria" pitchFamily="18" charset="0"/>
              </a:rPr>
              <a:t>. (str. 53</a:t>
            </a:r>
            <a:r>
              <a:rPr lang="cs-CZ" dirty="0" smtClean="0">
                <a:latin typeface="Cambria" pitchFamily="18" charset="0"/>
              </a:rPr>
              <a:t>)</a:t>
            </a:r>
          </a:p>
          <a:p>
            <a:pPr marL="82296" indent="0">
              <a:buNone/>
            </a:pPr>
            <a:endParaRPr lang="cs-CZ" dirty="0">
              <a:latin typeface="Cambria" pitchFamily="18" charset="0"/>
            </a:endParaRPr>
          </a:p>
          <a:p>
            <a:r>
              <a:rPr lang="cs-CZ" dirty="0">
                <a:latin typeface="Cambria" pitchFamily="18" charset="0"/>
              </a:rPr>
              <a:t>3. Návrh časového rozvrhu vlakových a autobusových </a:t>
            </a:r>
            <a:r>
              <a:rPr lang="cs-CZ" dirty="0" err="1">
                <a:latin typeface="Cambria" pitchFamily="18" charset="0"/>
              </a:rPr>
              <a:t>spojov</a:t>
            </a:r>
            <a:r>
              <a:rPr lang="cs-CZ" dirty="0">
                <a:latin typeface="Cambria" pitchFamily="18" charset="0"/>
              </a:rPr>
              <a:t> o </a:t>
            </a:r>
            <a:r>
              <a:rPr lang="cs-CZ" dirty="0" err="1">
                <a:latin typeface="Cambria" pitchFamily="18" charset="0"/>
              </a:rPr>
              <a:t>celej</a:t>
            </a:r>
            <a:r>
              <a:rPr lang="cs-CZ" dirty="0">
                <a:latin typeface="Cambria" pitchFamily="18" charset="0"/>
              </a:rPr>
              <a:t> </a:t>
            </a:r>
            <a:r>
              <a:rPr lang="cs-CZ" dirty="0" err="1">
                <a:latin typeface="Cambria" pitchFamily="18" charset="0"/>
              </a:rPr>
              <a:t>hodine</a:t>
            </a:r>
            <a:r>
              <a:rPr lang="cs-CZ" dirty="0">
                <a:latin typeface="Cambria" pitchFamily="18" charset="0"/>
              </a:rPr>
              <a:t> </a:t>
            </a:r>
            <a:r>
              <a:rPr lang="cs-CZ" dirty="0" err="1">
                <a:latin typeface="Cambria" pitchFamily="18" charset="0"/>
              </a:rPr>
              <a:t>predstavuje</a:t>
            </a:r>
            <a:r>
              <a:rPr lang="cs-CZ" dirty="0">
                <a:latin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</a:rPr>
              <a:t>časovú</a:t>
            </a:r>
            <a:r>
              <a:rPr lang="cs-CZ" dirty="0" smtClean="0">
                <a:latin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</a:rPr>
              <a:t>súbežnosť</a:t>
            </a:r>
            <a:r>
              <a:rPr lang="cs-CZ" dirty="0" smtClean="0">
                <a:latin typeface="Cambria" pitchFamily="18" charset="0"/>
              </a:rPr>
              <a:t> </a:t>
            </a:r>
            <a:r>
              <a:rPr lang="cs-CZ" dirty="0" err="1">
                <a:latin typeface="Cambria" pitchFamily="18" charset="0"/>
              </a:rPr>
              <a:t>spojov</a:t>
            </a:r>
            <a:r>
              <a:rPr lang="cs-CZ" dirty="0">
                <a:latin typeface="Cambria" pitchFamily="18" charset="0"/>
              </a:rPr>
              <a:t> (str. 58, 59, 60), </a:t>
            </a:r>
            <a:r>
              <a:rPr lang="cs-CZ" dirty="0" err="1">
                <a:latin typeface="Cambria" pitchFamily="18" charset="0"/>
              </a:rPr>
              <a:t>svoj</a:t>
            </a:r>
            <a:r>
              <a:rPr lang="cs-CZ" dirty="0">
                <a:latin typeface="Cambria" pitchFamily="18" charset="0"/>
              </a:rPr>
              <a:t> návrh </a:t>
            </a:r>
            <a:r>
              <a:rPr lang="cs-CZ" dirty="0" err="1">
                <a:latin typeface="Cambria" pitchFamily="18" charset="0"/>
              </a:rPr>
              <a:t>zdôvodnite</a:t>
            </a:r>
            <a:r>
              <a:rPr lang="cs-CZ" dirty="0" smtClean="0">
                <a:latin typeface="Cambria" pitchFamily="18" charset="0"/>
              </a:rPr>
              <a:t>.</a:t>
            </a:r>
          </a:p>
          <a:p>
            <a:pPr marL="82296" indent="0">
              <a:buNone/>
            </a:pPr>
            <a:endParaRPr lang="cs-CZ" dirty="0">
              <a:latin typeface="Cambria" pitchFamily="18" charset="0"/>
            </a:endParaRPr>
          </a:p>
          <a:p>
            <a:r>
              <a:rPr lang="cs-CZ" dirty="0">
                <a:latin typeface="Cambria" pitchFamily="18" charset="0"/>
              </a:rPr>
              <a:t>4. </a:t>
            </a:r>
            <a:r>
              <a:rPr lang="cs-CZ" dirty="0" err="1">
                <a:latin typeface="Cambria" pitchFamily="18" charset="0"/>
              </a:rPr>
              <a:t>Metódou</a:t>
            </a:r>
            <a:r>
              <a:rPr lang="cs-CZ" dirty="0">
                <a:latin typeface="Cambria" pitchFamily="18" charset="0"/>
              </a:rPr>
              <a:t> váženého </a:t>
            </a:r>
            <a:r>
              <a:rPr lang="cs-CZ" dirty="0" err="1">
                <a:latin typeface="Cambria" pitchFamily="18" charset="0"/>
              </a:rPr>
              <a:t>súčtu</a:t>
            </a:r>
            <a:r>
              <a:rPr lang="cs-CZ" dirty="0">
                <a:latin typeface="Cambria" pitchFamily="18" charset="0"/>
              </a:rPr>
              <a:t> </a:t>
            </a:r>
            <a:r>
              <a:rPr lang="cs-CZ" dirty="0" err="1">
                <a:latin typeface="Cambria" pitchFamily="18" charset="0"/>
              </a:rPr>
              <a:t>ste</a:t>
            </a:r>
            <a:r>
              <a:rPr lang="cs-CZ" dirty="0">
                <a:latin typeface="Cambria" pitchFamily="18" charset="0"/>
              </a:rPr>
              <a:t> porovnávali vybrané vlakové a autobusové spoje, na </a:t>
            </a:r>
            <a:r>
              <a:rPr lang="cs-CZ" dirty="0" smtClean="0">
                <a:latin typeface="Cambria" pitchFamily="18" charset="0"/>
              </a:rPr>
              <a:t>základe </a:t>
            </a:r>
            <a:r>
              <a:rPr lang="cs-CZ" dirty="0" err="1" smtClean="0">
                <a:latin typeface="Cambria" pitchFamily="18" charset="0"/>
              </a:rPr>
              <a:t>ktorého</a:t>
            </a:r>
            <a:r>
              <a:rPr lang="cs-CZ" dirty="0" smtClean="0">
                <a:latin typeface="Cambria" pitchFamily="18" charset="0"/>
              </a:rPr>
              <a:t> </a:t>
            </a:r>
            <a:r>
              <a:rPr lang="cs-CZ" dirty="0" err="1">
                <a:latin typeface="Cambria" pitchFamily="18" charset="0"/>
              </a:rPr>
              <a:t>dôvodu</a:t>
            </a:r>
            <a:r>
              <a:rPr lang="cs-CZ" dirty="0">
                <a:latin typeface="Cambria" pitchFamily="18" charset="0"/>
              </a:rPr>
              <a:t> argumentujete, že dopravné </a:t>
            </a:r>
            <a:r>
              <a:rPr lang="cs-CZ" dirty="0" err="1">
                <a:latin typeface="Cambria" pitchFamily="18" charset="0"/>
              </a:rPr>
              <a:t>spojenie</a:t>
            </a:r>
            <a:r>
              <a:rPr lang="cs-CZ" dirty="0">
                <a:latin typeface="Cambria" pitchFamily="18" charset="0"/>
              </a:rPr>
              <a:t> </a:t>
            </a:r>
            <a:r>
              <a:rPr lang="cs-CZ" dirty="0" err="1">
                <a:latin typeface="Cambria" pitchFamily="18" charset="0"/>
              </a:rPr>
              <a:t>verejnou</a:t>
            </a:r>
            <a:r>
              <a:rPr lang="cs-CZ" dirty="0">
                <a:latin typeface="Cambria" pitchFamily="18" charset="0"/>
              </a:rPr>
              <a:t> dopravou </a:t>
            </a:r>
            <a:r>
              <a:rPr lang="cs-CZ" dirty="0" err="1">
                <a:latin typeface="Cambria" pitchFamily="18" charset="0"/>
              </a:rPr>
              <a:t>nie</a:t>
            </a:r>
            <a:r>
              <a:rPr lang="cs-CZ" dirty="0">
                <a:latin typeface="Cambria" pitchFamily="18" charset="0"/>
              </a:rPr>
              <a:t> je </a:t>
            </a:r>
            <a:r>
              <a:rPr lang="cs-CZ" dirty="0" err="1">
                <a:latin typeface="Cambria" pitchFamily="18" charset="0"/>
              </a:rPr>
              <a:t>nedostatočné</a:t>
            </a:r>
            <a:r>
              <a:rPr lang="cs-CZ" dirty="0" smtClean="0">
                <a:latin typeface="Cambria" pitchFamily="18" charset="0"/>
              </a:rPr>
              <a:t>. (</a:t>
            </a:r>
            <a:r>
              <a:rPr lang="cs-CZ" dirty="0">
                <a:latin typeface="Cambria" pitchFamily="18" charset="0"/>
              </a:rPr>
              <a:t>str. 61)</a:t>
            </a:r>
          </a:p>
          <a:p>
            <a:pPr algn="just"/>
            <a:endParaRPr lang="cs-CZ" dirty="0">
              <a:latin typeface="Cambr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8538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30591"/>
            <a:ext cx="8229600" cy="1143000"/>
          </a:xfrm>
        </p:spPr>
        <p:txBody>
          <a:bodyPr/>
          <a:lstStyle/>
          <a:p>
            <a:r>
              <a:rPr lang="cs-CZ" dirty="0" smtClean="0">
                <a:latin typeface="Cambria" pitchFamily="18" charset="0"/>
                <a:cs typeface="Times New Roman" pitchFamily="18" charset="0"/>
              </a:rPr>
              <a:t>Obsah</a:t>
            </a:r>
            <a:endParaRPr lang="cs-CZ" dirty="0"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1"/>
            <a:ext cx="8748464" cy="5589239"/>
          </a:xfrm>
        </p:spPr>
        <p:txBody>
          <a:bodyPr>
            <a:normAutofit fontScale="85000" lnSpcReduction="20000"/>
          </a:bodyPr>
          <a:lstStyle/>
          <a:p>
            <a:r>
              <a:rPr lang="cs-CZ" dirty="0">
                <a:latin typeface="Cambria" pitchFamily="18" charset="0"/>
              </a:rPr>
              <a:t>Zdůvodnění výběru tématu diplomové práce</a:t>
            </a:r>
          </a:p>
          <a:p>
            <a:r>
              <a:rPr lang="cs-CZ" dirty="0">
                <a:latin typeface="Cambria" pitchFamily="18" charset="0"/>
              </a:rPr>
              <a:t>Cíl diplomové práce</a:t>
            </a:r>
          </a:p>
          <a:p>
            <a:r>
              <a:rPr lang="cs-CZ" dirty="0">
                <a:latin typeface="Cambria" pitchFamily="18" charset="0"/>
              </a:rPr>
              <a:t>Aplikační část a výzkumné problémy</a:t>
            </a:r>
          </a:p>
          <a:p>
            <a:r>
              <a:rPr lang="cs-CZ" dirty="0">
                <a:latin typeface="Cambria" pitchFamily="18" charset="0"/>
              </a:rPr>
              <a:t>Charakteristika měst Český Krumlov a České Budějovice</a:t>
            </a:r>
          </a:p>
          <a:p>
            <a:r>
              <a:rPr lang="cs-CZ" dirty="0">
                <a:latin typeface="Cambria" pitchFamily="18" charset="0"/>
              </a:rPr>
              <a:t>Dopravní průzkum současné nabídky dopravních spojení mezi městy</a:t>
            </a:r>
          </a:p>
          <a:p>
            <a:r>
              <a:rPr lang="nl-NL" dirty="0">
                <a:latin typeface="Cambria" pitchFamily="18" charset="0"/>
              </a:rPr>
              <a:t>Analýza statistických dat dojížděk mezi městy </a:t>
            </a:r>
          </a:p>
          <a:p>
            <a:r>
              <a:rPr lang="cs-CZ" dirty="0">
                <a:latin typeface="Cambria" pitchFamily="18" charset="0"/>
              </a:rPr>
              <a:t>Jednotlivé kroky pro výpočet vícekriteriálního hodnocení variant – WSA</a:t>
            </a:r>
          </a:p>
          <a:p>
            <a:r>
              <a:rPr lang="cs-CZ" dirty="0">
                <a:latin typeface="Cambria" pitchFamily="18" charset="0"/>
              </a:rPr>
              <a:t>Návrh nového železničního a autobusového spojení mezi městy</a:t>
            </a:r>
          </a:p>
          <a:p>
            <a:r>
              <a:rPr lang="cs-CZ" dirty="0">
                <a:latin typeface="Cambria" pitchFamily="18" charset="0"/>
              </a:rPr>
              <a:t>Závěr</a:t>
            </a:r>
          </a:p>
          <a:p>
            <a:r>
              <a:rPr lang="cs-CZ" dirty="0">
                <a:latin typeface="Cambria" pitchFamily="18" charset="0"/>
              </a:rPr>
              <a:t>Otázky vedoucího a oponenta diplomové práce</a:t>
            </a:r>
          </a:p>
          <a:p>
            <a:pPr marL="82296" indent="0"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8132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08912" cy="1143000"/>
          </a:xfrm>
        </p:spPr>
        <p:txBody>
          <a:bodyPr>
            <a:normAutofit/>
          </a:bodyPr>
          <a:lstStyle/>
          <a:p>
            <a:r>
              <a:rPr lang="cs-CZ" sz="3200" b="1" dirty="0">
                <a:latin typeface="Cambria" pitchFamily="18" charset="0"/>
              </a:rPr>
              <a:t>Z JAKÉHO DŮVODU JSEM SI VYBRALA TOTO TÉMA?</a:t>
            </a:r>
            <a:endParaRPr lang="cs-CZ" sz="3200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420888"/>
            <a:ext cx="8538152" cy="29893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>
                <a:latin typeface="Cambria" pitchFamily="18" charset="0"/>
              </a:rPr>
              <a:t>Téma bylo zvoleno na základě mého osobního zájmu, který je podpořen mým bydlištěm v Českém Krumlově a aktivním využíváním dopravních spojení směr České Budějovice a zpět.</a:t>
            </a:r>
          </a:p>
          <a:p>
            <a:pPr marL="514350" indent="-514350">
              <a:buAutoNum type="alphaLcParenR"/>
            </a:pPr>
            <a:endParaRPr lang="cs-CZ" dirty="0" smtClean="0">
              <a:latin typeface="Cambria" pitchFamily="18" charset="0"/>
              <a:cs typeface="Times New Roman" pitchFamily="18" charset="0"/>
            </a:endParaRPr>
          </a:p>
          <a:p>
            <a:endParaRPr lang="cs-CZ" dirty="0">
              <a:latin typeface="Cambr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1654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84" y="548680"/>
            <a:ext cx="8568952" cy="1143000"/>
          </a:xfrm>
        </p:spPr>
        <p:txBody>
          <a:bodyPr>
            <a:normAutofit/>
          </a:bodyPr>
          <a:lstStyle/>
          <a:p>
            <a:r>
              <a:rPr lang="cs-CZ" sz="3200" b="1" dirty="0">
                <a:latin typeface="Cambria" pitchFamily="18" charset="0"/>
              </a:rPr>
              <a:t>JAKÝ BYL CÍL DIPLOMOVÉ PRÁCE?</a:t>
            </a:r>
            <a:endParaRPr lang="cs-CZ" sz="3200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060848"/>
            <a:ext cx="8496944" cy="306132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endParaRPr lang="cs-CZ" dirty="0">
              <a:latin typeface="Cambria" pitchFamily="18" charset="0"/>
            </a:endParaRPr>
          </a:p>
          <a:p>
            <a:pPr marL="0" indent="0" algn="just">
              <a:buNone/>
            </a:pPr>
            <a:r>
              <a:rPr lang="cs-CZ" dirty="0">
                <a:latin typeface="Cambria" pitchFamily="18" charset="0"/>
              </a:rPr>
              <a:t>V rámci práce dojde k posouzení současné nabídky spojení ve vybrané relaci. Na základě průzkumu dojde k výběru vhodných </a:t>
            </a:r>
            <a:r>
              <a:rPr lang="cs-CZ" dirty="0" err="1">
                <a:latin typeface="Cambria" pitchFamily="18" charset="0"/>
              </a:rPr>
              <a:t>kriterií</a:t>
            </a:r>
            <a:r>
              <a:rPr lang="cs-CZ" dirty="0">
                <a:latin typeface="Cambria" pitchFamily="18" charset="0"/>
              </a:rPr>
              <a:t> pro posouzení vhodnosti veřejné dopravy. Prostřednictvím matematických metod se následně ověří vhodnost současné situace. V případě nedostatečného výsledku se dopravní spojení zlepší.</a:t>
            </a:r>
            <a:endParaRPr lang="cs-CZ" dirty="0" smtClean="0">
              <a:latin typeface="Cambria" pitchFamily="18" charset="0"/>
              <a:cs typeface="Times New Roman" pitchFamily="18" charset="0"/>
            </a:endParaRPr>
          </a:p>
          <a:p>
            <a:pPr algn="just"/>
            <a:endParaRPr lang="cs-CZ" dirty="0">
              <a:latin typeface="Cambr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6854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60418" y="404664"/>
            <a:ext cx="8568952" cy="1143000"/>
          </a:xfrm>
        </p:spPr>
        <p:txBody>
          <a:bodyPr>
            <a:normAutofit/>
          </a:bodyPr>
          <a:lstStyle/>
          <a:p>
            <a:r>
              <a:rPr lang="cs-CZ" sz="3200" b="1" dirty="0">
                <a:latin typeface="Cambria" pitchFamily="18" charset="0"/>
              </a:rPr>
              <a:t>APLIKAČNÍ ČÁST A VÝZKUMNÉ PROBLÉMY</a:t>
            </a:r>
            <a:endParaRPr lang="cs-CZ" sz="3200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00808"/>
            <a:ext cx="8496944" cy="4536504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endParaRPr lang="cs-CZ" dirty="0">
              <a:latin typeface="Cambria" pitchFamily="18" charset="0"/>
            </a:endParaRPr>
          </a:p>
          <a:p>
            <a:r>
              <a:rPr lang="cs-CZ" dirty="0">
                <a:latin typeface="Cambria" pitchFamily="18" charset="0"/>
              </a:rPr>
              <a:t>Analýza měst </a:t>
            </a:r>
            <a:r>
              <a:rPr lang="cs-CZ" dirty="0" err="1">
                <a:latin typeface="Cambria" pitchFamily="18" charset="0"/>
              </a:rPr>
              <a:t>Č.Krumlov</a:t>
            </a:r>
            <a:r>
              <a:rPr lang="cs-CZ" dirty="0">
                <a:latin typeface="Cambria" pitchFamily="18" charset="0"/>
              </a:rPr>
              <a:t> a </a:t>
            </a:r>
            <a:r>
              <a:rPr lang="cs-CZ" dirty="0" err="1">
                <a:latin typeface="Cambria" pitchFamily="18" charset="0"/>
              </a:rPr>
              <a:t>Č.Budějovice</a:t>
            </a:r>
            <a:r>
              <a:rPr lang="cs-CZ" dirty="0" smtClean="0">
                <a:latin typeface="Cambria" pitchFamily="18" charset="0"/>
              </a:rPr>
              <a:t>.</a:t>
            </a:r>
          </a:p>
          <a:p>
            <a:pPr marL="82296" indent="0">
              <a:buNone/>
            </a:pPr>
            <a:endParaRPr lang="cs-CZ" dirty="0">
              <a:latin typeface="Cambria" pitchFamily="18" charset="0"/>
            </a:endParaRPr>
          </a:p>
          <a:p>
            <a:r>
              <a:rPr lang="cs-CZ" dirty="0">
                <a:latin typeface="Cambria" pitchFamily="18" charset="0"/>
              </a:rPr>
              <a:t>Dopravní průzkum současného stavu dopravních spojení mezi městy </a:t>
            </a:r>
            <a:r>
              <a:rPr lang="cs-CZ" dirty="0" err="1">
                <a:latin typeface="Cambria" pitchFamily="18" charset="0"/>
              </a:rPr>
              <a:t>Č.Krumlov</a:t>
            </a:r>
            <a:r>
              <a:rPr lang="cs-CZ" dirty="0">
                <a:latin typeface="Cambria" pitchFamily="18" charset="0"/>
              </a:rPr>
              <a:t> – </a:t>
            </a:r>
            <a:r>
              <a:rPr lang="cs-CZ" dirty="0" err="1">
                <a:latin typeface="Cambria" pitchFamily="18" charset="0"/>
              </a:rPr>
              <a:t>Č.Budějovice</a:t>
            </a:r>
            <a:r>
              <a:rPr lang="cs-CZ" dirty="0">
                <a:latin typeface="Cambria" pitchFamily="18" charset="0"/>
              </a:rPr>
              <a:t> a zpět</a:t>
            </a:r>
            <a:r>
              <a:rPr lang="cs-CZ" dirty="0" smtClean="0">
                <a:latin typeface="Cambria" pitchFamily="18" charset="0"/>
              </a:rPr>
              <a:t>.</a:t>
            </a:r>
          </a:p>
          <a:p>
            <a:pPr marL="82296" indent="0">
              <a:buNone/>
            </a:pPr>
            <a:endParaRPr lang="cs-CZ" dirty="0">
              <a:latin typeface="Cambria" pitchFamily="18" charset="0"/>
            </a:endParaRPr>
          </a:p>
          <a:p>
            <a:r>
              <a:rPr lang="cs-CZ" dirty="0">
                <a:latin typeface="Cambria" pitchFamily="18" charset="0"/>
              </a:rPr>
              <a:t>Analýza statistických dat dojížděk mezi městy </a:t>
            </a:r>
            <a:r>
              <a:rPr lang="cs-CZ" dirty="0" err="1">
                <a:latin typeface="Cambria" pitchFamily="18" charset="0"/>
              </a:rPr>
              <a:t>Č.Krumlov</a:t>
            </a:r>
            <a:r>
              <a:rPr lang="cs-CZ" dirty="0">
                <a:latin typeface="Cambria" pitchFamily="18" charset="0"/>
              </a:rPr>
              <a:t> – </a:t>
            </a:r>
            <a:r>
              <a:rPr lang="cs-CZ" dirty="0" err="1">
                <a:latin typeface="Cambria" pitchFamily="18" charset="0"/>
              </a:rPr>
              <a:t>Č.Budějovice</a:t>
            </a:r>
            <a:r>
              <a:rPr lang="cs-CZ" dirty="0" smtClean="0">
                <a:latin typeface="Cambria" pitchFamily="18" charset="0"/>
              </a:rPr>
              <a:t>.</a:t>
            </a:r>
          </a:p>
          <a:p>
            <a:pPr marL="82296" indent="0">
              <a:buNone/>
            </a:pPr>
            <a:endParaRPr lang="cs-CZ" dirty="0">
              <a:latin typeface="Cambria" pitchFamily="18" charset="0"/>
            </a:endParaRPr>
          </a:p>
          <a:p>
            <a:r>
              <a:rPr lang="cs-CZ" dirty="0">
                <a:latin typeface="Cambria" pitchFamily="18" charset="0"/>
              </a:rPr>
              <a:t>Posouzení zjištěných informací prostřednictvím vícekriteriálního hodnocení variant - WSA</a:t>
            </a:r>
          </a:p>
          <a:p>
            <a:pPr algn="just"/>
            <a:endParaRPr lang="cs-CZ" dirty="0">
              <a:latin typeface="Cambr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5914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60418" y="404664"/>
            <a:ext cx="8568952" cy="1143000"/>
          </a:xfrm>
        </p:spPr>
        <p:txBody>
          <a:bodyPr>
            <a:normAutofit/>
          </a:bodyPr>
          <a:lstStyle/>
          <a:p>
            <a:r>
              <a:rPr lang="cs-CZ" sz="3200" b="1" dirty="0">
                <a:latin typeface="Cambria" pitchFamily="18" charset="0"/>
              </a:rPr>
              <a:t>ANALÝZA MĚST Č.KRUMLOV A Č.BUDĚJOVICE</a:t>
            </a:r>
            <a:endParaRPr lang="cs-CZ" sz="3200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7"/>
            <a:ext cx="4104456" cy="5117295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endParaRPr lang="cs-CZ" dirty="0">
              <a:latin typeface="Cambria" pitchFamily="18" charset="0"/>
            </a:endParaRPr>
          </a:p>
          <a:p>
            <a:r>
              <a:rPr lang="cs-CZ" b="1" dirty="0"/>
              <a:t>Český Krumlov</a:t>
            </a:r>
            <a:endParaRPr lang="cs-CZ" dirty="0"/>
          </a:p>
          <a:p>
            <a:r>
              <a:rPr lang="cs-CZ" dirty="0"/>
              <a:t>13 000 obyvatel (37 %), průměrný věk 41,9 let.</a:t>
            </a:r>
          </a:p>
          <a:p>
            <a:r>
              <a:rPr lang="cs-CZ" dirty="0"/>
              <a:t>Železniční spojení tratě č. 194 (Č. Budějovice – Černý Kříž)</a:t>
            </a:r>
          </a:p>
          <a:p>
            <a:r>
              <a:rPr lang="cs-CZ" dirty="0"/>
              <a:t>Silniční spojení – I/39 </a:t>
            </a:r>
            <a:r>
              <a:rPr lang="cs-CZ" dirty="0" err="1"/>
              <a:t>Štilec</a:t>
            </a:r>
            <a:r>
              <a:rPr lang="cs-CZ" dirty="0"/>
              <a:t> – Lenora a napojení u </a:t>
            </a:r>
            <a:r>
              <a:rPr lang="cs-CZ" dirty="0" err="1"/>
              <a:t>Štilce</a:t>
            </a:r>
            <a:r>
              <a:rPr lang="cs-CZ" dirty="0"/>
              <a:t> na E55 směr </a:t>
            </a:r>
            <a:r>
              <a:rPr lang="cs-CZ" dirty="0" err="1"/>
              <a:t>Č.Budějovice</a:t>
            </a:r>
            <a:endParaRPr lang="cs-CZ" dirty="0"/>
          </a:p>
          <a:p>
            <a:r>
              <a:rPr lang="cs-CZ" dirty="0"/>
              <a:t>Autobusové spojení zajištěno 4 dopravními společnostmi (1x v závazku, 3x soukromé)</a:t>
            </a:r>
          </a:p>
          <a:p>
            <a:pPr algn="just"/>
            <a:endParaRPr lang="cs-CZ" dirty="0"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422513" y="1340768"/>
            <a:ext cx="4716016" cy="5716016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algn="just">
              <a:buFont typeface="Wingdings 2"/>
              <a:buNone/>
            </a:pPr>
            <a:endParaRPr lang="cs-CZ" dirty="0" smtClean="0">
              <a:latin typeface="Cambria" pitchFamily="18" charset="0"/>
            </a:endParaRPr>
          </a:p>
          <a:p>
            <a:r>
              <a:rPr lang="cs-CZ" b="1" dirty="0"/>
              <a:t>České Budějovice</a:t>
            </a:r>
            <a:endParaRPr lang="cs-CZ" dirty="0"/>
          </a:p>
          <a:p>
            <a:r>
              <a:rPr lang="cs-CZ" dirty="0"/>
              <a:t>93 000 obyvatel (50 %), za prací </a:t>
            </a:r>
            <a:r>
              <a:rPr lang="cs-CZ" dirty="0" err="1"/>
              <a:t>dojížďí</a:t>
            </a:r>
            <a:r>
              <a:rPr lang="cs-CZ" dirty="0"/>
              <a:t> více než 18 000 osob.</a:t>
            </a:r>
          </a:p>
          <a:p>
            <a:r>
              <a:rPr lang="cs-CZ" dirty="0"/>
              <a:t>Železniční spojení – 8 tratí a je součástí IV. Železničního koridoru Německo – Praha – Rakousko.</a:t>
            </a:r>
          </a:p>
          <a:p>
            <a:r>
              <a:rPr lang="cs-CZ" dirty="0"/>
              <a:t>Silniční spojení – 2 mezinárodní  silnice typu E, 3 silnice </a:t>
            </a:r>
            <a:r>
              <a:rPr lang="cs-CZ" dirty="0" err="1"/>
              <a:t>I.třídy</a:t>
            </a:r>
            <a:r>
              <a:rPr lang="cs-CZ" dirty="0"/>
              <a:t>, 2 silnice </a:t>
            </a:r>
            <a:r>
              <a:rPr lang="cs-CZ" dirty="0" err="1"/>
              <a:t>II.třídy</a:t>
            </a:r>
            <a:r>
              <a:rPr lang="cs-CZ" dirty="0"/>
              <a:t>.</a:t>
            </a:r>
          </a:p>
          <a:p>
            <a:r>
              <a:rPr lang="cs-CZ" dirty="0"/>
              <a:t>Autobusové spojení zajištěno 4 dopravními společnostmi (1x v závazku, 3x soukromé) </a:t>
            </a:r>
          </a:p>
          <a:p>
            <a:r>
              <a:rPr lang="cs-CZ" dirty="0"/>
              <a:t>Letecká doprava a MHD.</a:t>
            </a:r>
          </a:p>
          <a:p>
            <a:pPr algn="just"/>
            <a:endParaRPr lang="cs-CZ" dirty="0">
              <a:latin typeface="Cambr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7587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60418" y="404664"/>
            <a:ext cx="8568952" cy="1143000"/>
          </a:xfrm>
        </p:spPr>
        <p:txBody>
          <a:bodyPr>
            <a:normAutofit fontScale="90000"/>
          </a:bodyPr>
          <a:lstStyle/>
          <a:p>
            <a:r>
              <a:rPr lang="cs-CZ" sz="3200" b="1" dirty="0">
                <a:latin typeface="Cambria" pitchFamily="18" charset="0"/>
              </a:rPr>
              <a:t>DOPRAVNÍ PRŮZKUM SOUČASNÉHO STAVU DOPRAVNÍCH SPOJENÍ MEZI MĚSTY Č.KRUMLOV – Č.BUDĚJOVICE A ZPĚT</a:t>
            </a:r>
            <a:endParaRPr lang="cs-CZ" sz="3200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00808"/>
            <a:ext cx="8496944" cy="1944216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endParaRPr lang="cs-CZ" dirty="0" smtClean="0">
              <a:latin typeface="Cambria" pitchFamily="18" charset="0"/>
            </a:endParaRPr>
          </a:p>
          <a:p>
            <a:r>
              <a:rPr lang="cs-CZ" b="1" dirty="0" smtClean="0">
                <a:latin typeface="Cambria" pitchFamily="18" charset="0"/>
              </a:rPr>
              <a:t>Vlakové spojení</a:t>
            </a:r>
            <a:r>
              <a:rPr lang="cs-CZ" dirty="0" smtClean="0">
                <a:latin typeface="Cambria" pitchFamily="18" charset="0"/>
              </a:rPr>
              <a:t> –pouze jeden dopravce ČD, a.s.; v pracovní dny směr Č. Krumlov  9 spojů, zpět 10 spojů.</a:t>
            </a:r>
          </a:p>
          <a:p>
            <a:r>
              <a:rPr lang="cs-CZ" b="1" dirty="0" smtClean="0">
                <a:latin typeface="Cambria" pitchFamily="18" charset="0"/>
              </a:rPr>
              <a:t>Autobusové spojení</a:t>
            </a:r>
            <a:endParaRPr lang="cs-CZ" dirty="0" smtClean="0">
              <a:latin typeface="Cambria" pitchFamily="18" charset="0"/>
            </a:endParaRPr>
          </a:p>
          <a:p>
            <a:pPr algn="just"/>
            <a:endParaRPr lang="cs-CZ" dirty="0">
              <a:latin typeface="Cambria" pitchFamily="18" charset="0"/>
              <a:cs typeface="Times New Roman" pitchFamily="18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3731616"/>
            <a:ext cx="7560840" cy="2643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2922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60418" y="404664"/>
            <a:ext cx="8568952" cy="1143000"/>
          </a:xfrm>
        </p:spPr>
        <p:txBody>
          <a:bodyPr>
            <a:normAutofit/>
          </a:bodyPr>
          <a:lstStyle/>
          <a:p>
            <a:r>
              <a:rPr lang="cs-CZ" sz="3200" b="1" dirty="0">
                <a:latin typeface="Cambria" pitchFamily="18" charset="0"/>
              </a:rPr>
              <a:t>ANALÝZA STATISTICKÝCH DAT DOJÍŽDĚK MEZI MĚSTY Č.KRUMLOV – Č.BUDĚJOVICE</a:t>
            </a:r>
            <a:endParaRPr lang="cs-CZ" sz="3200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424936" cy="3096344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endParaRPr lang="cs-CZ" dirty="0">
              <a:latin typeface="Cambria" pitchFamily="18" charset="0"/>
            </a:endParaRPr>
          </a:p>
          <a:p>
            <a:r>
              <a:rPr lang="pl-PL" dirty="0">
                <a:latin typeface="Cambria" pitchFamily="18" charset="0"/>
              </a:rPr>
              <a:t>V SLDB 2011 vyjíždí za prací a do školy 84,3 %</a:t>
            </a:r>
          </a:p>
          <a:p>
            <a:r>
              <a:rPr lang="cs-CZ" dirty="0">
                <a:latin typeface="Cambria" pitchFamily="18" charset="0"/>
              </a:rPr>
              <a:t>Automobil využívá 60 % dotázaných</a:t>
            </a:r>
          </a:p>
          <a:p>
            <a:r>
              <a:rPr lang="cs-CZ" dirty="0">
                <a:latin typeface="Cambria" pitchFamily="18" charset="0"/>
              </a:rPr>
              <a:t>Autobus využívá 22 % dotázaných</a:t>
            </a:r>
          </a:p>
          <a:p>
            <a:r>
              <a:rPr lang="cs-CZ" dirty="0">
                <a:latin typeface="Cambria" pitchFamily="18" charset="0"/>
              </a:rPr>
              <a:t>Vlak využívá 3 % </a:t>
            </a:r>
            <a:r>
              <a:rPr lang="cs-CZ" dirty="0" smtClean="0">
                <a:latin typeface="Cambria" pitchFamily="18" charset="0"/>
              </a:rPr>
              <a:t>dotázaných</a:t>
            </a:r>
          </a:p>
          <a:p>
            <a:endParaRPr lang="cs-CZ" dirty="0">
              <a:latin typeface="Cambria" pitchFamily="18" charset="0"/>
            </a:endParaRPr>
          </a:p>
          <a:p>
            <a:r>
              <a:rPr lang="cs-CZ" b="1" dirty="0">
                <a:latin typeface="Cambria" pitchFamily="18" charset="0"/>
              </a:rPr>
              <a:t>Gravitační model</a:t>
            </a:r>
            <a:r>
              <a:rPr lang="cs-CZ" dirty="0">
                <a:latin typeface="Cambria" pitchFamily="18" charset="0"/>
              </a:rPr>
              <a:t> – pro zjištění vhodnosti intervalu dopravního spojení. Z výpočtu je zřejmé, že je vhodný hodinový interval</a:t>
            </a:r>
          </a:p>
          <a:p>
            <a:pPr algn="just"/>
            <a:endParaRPr lang="cs-CZ" dirty="0">
              <a:latin typeface="Cambria" pitchFamily="18" charset="0"/>
              <a:cs typeface="Times New Roman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748057"/>
            <a:ext cx="8327628" cy="1474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740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60418" y="332656"/>
            <a:ext cx="8836118" cy="1215008"/>
          </a:xfrm>
        </p:spPr>
        <p:txBody>
          <a:bodyPr>
            <a:normAutofit fontScale="90000"/>
          </a:bodyPr>
          <a:lstStyle/>
          <a:p>
            <a:r>
              <a:rPr lang="cs-CZ" sz="3200" b="1" dirty="0">
                <a:latin typeface="Cambria" pitchFamily="18" charset="0"/>
              </a:rPr>
              <a:t>JEDNOTLIVÉ KROKY PRO VÝPOČET VÍCEKRITERIÁLNÍHO HODNOCENÍ VARIANT - WSA </a:t>
            </a:r>
            <a:endParaRPr lang="cs-CZ" sz="3200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2187" y="1988840"/>
            <a:ext cx="8604448" cy="3384376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Stanovení </a:t>
            </a:r>
            <a:r>
              <a:rPr lang="cs-CZ" dirty="0" err="1"/>
              <a:t>kriterií</a:t>
            </a:r>
            <a:r>
              <a:rPr lang="cs-CZ" dirty="0"/>
              <a:t> k posouzení (délka přepravy, cena jízdného, počet spojů, vzdálenost k zastávce, pohodlí).</a:t>
            </a:r>
          </a:p>
          <a:p>
            <a:r>
              <a:rPr lang="cs-CZ" dirty="0"/>
              <a:t>Sestavení kriteriální matice</a:t>
            </a:r>
          </a:p>
          <a:p>
            <a:r>
              <a:rPr lang="cs-CZ" dirty="0" err="1"/>
              <a:t>Fullerův</a:t>
            </a:r>
            <a:r>
              <a:rPr lang="cs-CZ" dirty="0"/>
              <a:t> </a:t>
            </a:r>
            <a:r>
              <a:rPr lang="cs-CZ" dirty="0" err="1"/>
              <a:t>trojúhleník</a:t>
            </a:r>
            <a:endParaRPr lang="cs-CZ" dirty="0"/>
          </a:p>
          <a:p>
            <a:r>
              <a:rPr lang="pt-BR" dirty="0"/>
              <a:t>Sestavení normalizované matice s výpočtem užitku jednotlivých variant</a:t>
            </a:r>
          </a:p>
          <a:p>
            <a:r>
              <a:rPr lang="cs-CZ" dirty="0"/>
              <a:t>Vyhodnocení výpočtů WSA</a:t>
            </a:r>
          </a:p>
          <a:p>
            <a:pPr algn="just"/>
            <a:endParaRPr lang="cs-CZ" dirty="0">
              <a:latin typeface="Cambr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1463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147</TotalTime>
  <Words>714</Words>
  <Application>Microsoft Office PowerPoint</Application>
  <PresentationFormat>Předvádění na obrazovce (4:3)</PresentationFormat>
  <Paragraphs>90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Slunovrat</vt:lpstr>
      <vt:lpstr>ZLEPŠENÍ REALIZACE SPOJENÍ VEŘEJNOU DOPRAVOU V RELACI Č.KRUMLOV – Č.BUDĚJOVICE A ZPĚT PROSTŘEDNICTVÍM MATEMATICKÝCH METOD</vt:lpstr>
      <vt:lpstr>Obsah</vt:lpstr>
      <vt:lpstr>Z JAKÉHO DŮVODU JSEM SI VYBRALA TOTO TÉMA?</vt:lpstr>
      <vt:lpstr>JAKÝ BYL CÍL DIPLOMOVÉ PRÁCE?</vt:lpstr>
      <vt:lpstr>APLIKAČNÍ ČÁST A VÝZKUMNÉ PROBLÉMY</vt:lpstr>
      <vt:lpstr>ANALÝZA MĚST Č.KRUMLOV A Č.BUDĚJOVICE</vt:lpstr>
      <vt:lpstr>DOPRAVNÍ PRŮZKUM SOUČASNÉHO STAVU DOPRAVNÍCH SPOJENÍ MEZI MĚSTY Č.KRUMLOV – Č.BUDĚJOVICE A ZPĚT</vt:lpstr>
      <vt:lpstr>ANALÝZA STATISTICKÝCH DAT DOJÍŽDĚK MEZI MĚSTY Č.KRUMLOV – Č.BUDĚJOVICE</vt:lpstr>
      <vt:lpstr>JEDNOTLIVÉ KROKY PRO VÝPOČET VÍCEKRITERIÁLNÍHO HODNOCENÍ VARIANT - WSA </vt:lpstr>
      <vt:lpstr>POSOUZENÍ ZJIŠTĚNÝCH INFORMACÍ PROSTŘEDNICTVÍM VÍCEKRITERIÁLNÍCH HODNOCENÍ VARIANT - WSA</vt:lpstr>
      <vt:lpstr>NÁVRH NOVÉHO AUTOBUSOVÉHO SPOJENÍ</vt:lpstr>
      <vt:lpstr>NÁVRH NOVÉHO ŽELEZNIČNÍHO SPOJENÍ</vt:lpstr>
      <vt:lpstr>ZÁVĚR</vt:lpstr>
      <vt:lpstr>Děkuji za pozornost</vt:lpstr>
      <vt:lpstr>OTÁZKY VEDOUCÍHO DIPLOMOVÉ  PRÁCE</vt:lpstr>
      <vt:lpstr>OTÁZKY OPONENTA DIPLOMOVÉ  PRÁCE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Hodnocení podniků v globálním měřítku</dc:title>
  <dc:creator>Andy</dc:creator>
  <cp:lastModifiedBy>Andy</cp:lastModifiedBy>
  <cp:revision>17</cp:revision>
  <dcterms:created xsi:type="dcterms:W3CDTF">2016-04-08T08:09:15Z</dcterms:created>
  <dcterms:modified xsi:type="dcterms:W3CDTF">2016-06-06T08:06:02Z</dcterms:modified>
</cp:coreProperties>
</file>