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64" r:id="rId10"/>
    <p:sldId id="265" r:id="rId11"/>
    <p:sldId id="266" r:id="rId12"/>
    <p:sldId id="268" r:id="rId13"/>
    <p:sldId id="274" r:id="rId14"/>
    <p:sldId id="267" r:id="rId15"/>
    <p:sldId id="262" r:id="rId16"/>
    <p:sldId id="275" r:id="rId17"/>
    <p:sldId id="261" r:id="rId18"/>
    <p:sldId id="263" r:id="rId19"/>
    <p:sldId id="276" r:id="rId20"/>
    <p:sldId id="27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07" autoAdjust="0"/>
    <p:restoredTop sz="94614" autoAdjust="0"/>
  </p:normalViewPr>
  <p:slideViewPr>
    <p:cSldViewPr>
      <p:cViewPr varScale="1">
        <p:scale>
          <a:sx n="46" d="100"/>
          <a:sy n="46" d="100"/>
        </p:scale>
        <p:origin x="-102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5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6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4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32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81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5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43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69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92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59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26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14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E44C-673C-4FFE-AFD6-DF51568202CE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E620A-7D45-4C27-989A-93BAE1A24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83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Podpora napojení logistických center na železniční dopravu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88640"/>
            <a:ext cx="6400800" cy="1752600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technicko-technologický</a:t>
            </a: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187624" y="4869160"/>
            <a:ext cx="7416824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diplomové práce: Bc. Filip </a:t>
            </a:r>
            <a:r>
              <a:rPr lang="cs-CZ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Padalík</a:t>
            </a:r>
            <a:endParaRPr lang="cs-CZ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diplomové práce: Doc. Ing. Jozef Gašparík, Ph.D.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diplomové práce: Ing. Vladislav </a:t>
            </a:r>
            <a:r>
              <a:rPr lang="cs-CZ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Zitrický</a:t>
            </a: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7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Legislativa ČR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Respektování neúměrného množství zákonů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Stavební zákon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Zákon o posuzování vlivů na životní prostředí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Zákony o dopravě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Zákon o drahách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Předpisy, vyhlášky a nařízení vlády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Důležitou roli hraje ministerstvo dopravy ČR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Operační program Doprava</a:t>
            </a:r>
          </a:p>
        </p:txBody>
      </p:sp>
    </p:spTree>
    <p:extLst>
      <p:ext uri="{BB962C8B-B14F-4D97-AF65-F5344CB8AC3E}">
        <p14:creationId xmlns:p14="http://schemas.microsoft.com/office/powerpoint/2010/main" val="133103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Operační program doprava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Programové období 2007-2013</a:t>
            </a:r>
          </a:p>
          <a:p>
            <a:pPr lvl="1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Prioritní osa 6: Podpora revitalizace železničních vleček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Alokováno jen 2 % finančních prostředků (119 426 722 Eur)</a:t>
            </a:r>
          </a:p>
          <a:p>
            <a:pPr lvl="1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je vznik sítě VLC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Výsledek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ětší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zapojení železniční dopravy do přepravních řetězců</a:t>
            </a:r>
          </a:p>
          <a:p>
            <a:pPr lvl="2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Budování veřejných logistických center</a:t>
            </a:r>
          </a:p>
          <a:p>
            <a:pPr lvl="2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Pozitivní dopad na silniční a železniční síť a na ŽP</a:t>
            </a:r>
          </a:p>
        </p:txBody>
      </p:sp>
    </p:spTree>
    <p:extLst>
      <p:ext uri="{BB962C8B-B14F-4D97-AF65-F5344CB8AC3E}">
        <p14:creationId xmlns:p14="http://schemas.microsoft.com/office/powerpoint/2010/main" val="26846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b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„Podpora revitalizace železničních vleček“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Součástí operačního programu doprava (2007-2013)</a:t>
            </a: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Cíl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Rozšiřování a rozvoj stávajících a  budovaní nových vleček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Obnova provozu na vlečkách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Modernizace technologie a technologických postupů</a:t>
            </a:r>
          </a:p>
          <a:p>
            <a:pPr lvl="1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2729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„Podpora revitalizace železničních vleček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3 kola výzev na předložení projektové žádosti</a:t>
            </a:r>
          </a:p>
          <a:p>
            <a:pPr lvl="1"/>
            <a:r>
              <a:rPr lang="cs-CZ" dirty="0" smtClean="0"/>
              <a:t>1. kolo: 1.4.2008 - 31.5.2008</a:t>
            </a:r>
          </a:p>
          <a:p>
            <a:pPr lvl="2"/>
            <a:r>
              <a:rPr lang="cs-CZ" dirty="0"/>
              <a:t>f</a:t>
            </a:r>
            <a:r>
              <a:rPr lang="cs-CZ" dirty="0" smtClean="0"/>
              <a:t>inanční podpora: 95,3 mil. Kč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odáno 18 </a:t>
            </a:r>
            <a:r>
              <a:rPr lang="cs-CZ" dirty="0" smtClean="0"/>
              <a:t>žádostí, </a:t>
            </a:r>
            <a:r>
              <a:rPr lang="cs-CZ" dirty="0" smtClean="0"/>
              <a:t>schváleny 3</a:t>
            </a:r>
          </a:p>
          <a:p>
            <a:pPr lvl="1"/>
            <a:r>
              <a:rPr lang="cs-CZ" dirty="0" smtClean="0"/>
              <a:t>2. kolo: 15.9.2010 - 31.1.2011</a:t>
            </a:r>
          </a:p>
          <a:p>
            <a:pPr lvl="2"/>
            <a:r>
              <a:rPr lang="cs-CZ" dirty="0"/>
              <a:t>f</a:t>
            </a:r>
            <a:r>
              <a:rPr lang="cs-CZ" dirty="0" smtClean="0"/>
              <a:t>inanční podpora: 224,5 mil. Kč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odáno  9 žádostí, schváleny 3</a:t>
            </a:r>
          </a:p>
          <a:p>
            <a:pPr lvl="1"/>
            <a:r>
              <a:rPr lang="cs-CZ" dirty="0" smtClean="0"/>
              <a:t>3. kolo: 29.9.2012 - 18.1.2013</a:t>
            </a:r>
          </a:p>
          <a:p>
            <a:pPr lvl="2"/>
            <a:r>
              <a:rPr lang="cs-CZ" dirty="0"/>
              <a:t>f</a:t>
            </a:r>
            <a:r>
              <a:rPr lang="cs-CZ" dirty="0" smtClean="0"/>
              <a:t>inanční podpora: 110,2 mil. Kč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odáno </a:t>
            </a:r>
            <a:r>
              <a:rPr lang="cs-CZ" dirty="0" smtClean="0"/>
              <a:t>5 žádostí, schváleny 4</a:t>
            </a:r>
          </a:p>
        </p:txBody>
      </p:sp>
    </p:spTree>
    <p:extLst>
      <p:ext uri="{BB962C8B-B14F-4D97-AF65-F5344CB8AC3E}">
        <p14:creationId xmlns:p14="http://schemas.microsoft.com/office/powerpoint/2010/main" val="269443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Operační program doprava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Programové období 2014-2020 s výhledem do roku 2050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1. prioritní osa: Infrastruktura pro železniční a další udržitelnou dopravu</a:t>
            </a: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Zdokonalení infrastruktury</a:t>
            </a:r>
          </a:p>
          <a:p>
            <a:pPr lvl="3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Větší využití železniční dopravy</a:t>
            </a:r>
          </a:p>
          <a:p>
            <a:pPr lvl="3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Vyšší konkurenceschopnost malých a středních podniků</a:t>
            </a: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Strategie podpory logistiky z veřejných zdrojů</a:t>
            </a:r>
          </a:p>
          <a:p>
            <a:pPr lvl="1"/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Využití Fondu soudržnosti</a:t>
            </a:r>
          </a:p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Program podpory modernizace a výstavby překladišť kombinované dopravy</a:t>
            </a:r>
            <a:endParaRPr lang="cs-C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7542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Nový zákon „Výstavba, provozování a financování logistického centra“</a:t>
            </a: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Komplexní právní úprava stavby drah, jejich provozování a provozování dopravy na dráze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erminál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multimodální dopravy</a:t>
            </a: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Dotace a příspěvky pro menší a střední podniky</a:t>
            </a: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Dotace a příspěvky drážním dopravcům</a:t>
            </a: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Zřízení sdružených překladišť</a:t>
            </a: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5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Návrhy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Ustanovení pro podporu napojení na ŽD: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Povinnost výstavby vlečky u nových VLC:</a:t>
            </a:r>
          </a:p>
          <a:p>
            <a:pPr lvl="2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ejbližší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železniční stanice není dál než 4km</a:t>
            </a:r>
          </a:p>
          <a:p>
            <a:pPr lvl="2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oridor RFC je v okruhu 50km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VLC mají postavení veřejného zájmu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 výstavbu VLC a TKD po splnění podmínek: finanční podpora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Současné i budoucí PZ: povinnost výstavby vlečky</a:t>
            </a: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Výjimka: přírodní překážky (těžko překonatelné)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0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Shrnutí 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525963"/>
          </a:xfrm>
        </p:spPr>
        <p:txBody>
          <a:bodyPr>
            <a:normAutofit/>
          </a:bodyPr>
          <a:lstStyle/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Rozvoj LC v ČR s napojením na železniční síť</a:t>
            </a:r>
          </a:p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Schválení </a:t>
            </a: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navrhovaného zákona</a:t>
            </a: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Za posledních 10 let pouze 1 návrh přímé podpory rozvoje vleček</a:t>
            </a:r>
          </a:p>
          <a:p>
            <a:pPr lvl="1"/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Vytvořit více návrhů na podporu</a:t>
            </a:r>
          </a:p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podpora: spolupráce terminálu KD a VLC (při výstavbě, rozšiřování)</a:t>
            </a: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8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Proč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podle Vás podnikové LC nemají větší zájem napojení na železniční infrastrukturu</a:t>
            </a: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514350" indent="-514350">
              <a:buAutoNum type="arabicPeriod"/>
            </a:pPr>
            <a:endParaRPr lang="cs-C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Neohrozí podle Vás úprava legislativy tržní prostředí a svobodu při podnikání v případě navrhovaných legislativních změn?</a:t>
            </a:r>
          </a:p>
        </p:txBody>
      </p:sp>
    </p:spTree>
    <p:extLst>
      <p:ext uri="{BB962C8B-B14F-4D97-AF65-F5344CB8AC3E}">
        <p14:creationId xmlns:p14="http://schemas.microsoft.com/office/powerpoint/2010/main" val="286474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Dotazy?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Logistické parky v ČR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Legislativa ČR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Operační program doprava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Program „ Podpora revitalizace železničních vleček“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Shrnutí práce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Odpovědi na otázky oponenta</a:t>
            </a:r>
          </a:p>
        </p:txBody>
      </p:sp>
    </p:spTree>
    <p:extLst>
      <p:ext uri="{BB962C8B-B14F-4D97-AF65-F5344CB8AC3E}">
        <p14:creationId xmlns:p14="http://schemas.microsoft.com/office/powerpoint/2010/main" val="213298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48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Zájem o problematiku týkající se logistických center v ČR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Zájem o železniční dopravu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Rozšíření teoretických znalostí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Současná situace na silniční síti v ČR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Nízké využívaní ŽD v ČR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73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Cílem diplomové práce je, na základě analýzy současné struktury a lokace logistických center v ČR se zaměřením na podmínky jejich plánování, navrhnout opatření na podporu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napojení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těchto logistických center na železniční síť.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76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Logistické parky v ČR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Firmy stavící a provozující logistické parky po celé ČR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P3 LOGISTICS PARKS</a:t>
            </a:r>
          </a:p>
          <a:p>
            <a:pPr lvl="1"/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Prologis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Česká republika</a:t>
            </a:r>
          </a:p>
          <a:p>
            <a:pPr lvl="1"/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CTPark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Menší firmy mající LC v ČR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HÖDLMAYR LOGISTICS CZECH REPUBLIC A.S.</a:t>
            </a:r>
          </a:p>
          <a:p>
            <a:pPr lvl="1"/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Panattoni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Park Prague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Airport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Airport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Logistics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Park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Park Rudná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62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P3 LOGISTICS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PARKS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52348"/>
            <a:ext cx="7771310" cy="496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Prologis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Česká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republika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407213" cy="479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07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CTPark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530199" cy="490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5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97482"/>
              </p:ext>
            </p:extLst>
          </p:nvPr>
        </p:nvGraphicFramePr>
        <p:xfrm>
          <a:off x="1835696" y="1124749"/>
          <a:ext cx="5868143" cy="57332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19671"/>
                <a:gridCol w="1008112"/>
                <a:gridCol w="1512168"/>
                <a:gridCol w="1728192"/>
              </a:tblGrid>
              <a:tr h="458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LOGISTICKÉ CENTRUM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VLEČKA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MOŽNOST NAPOJENÍ VLEČKY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BLÍZKOST K NÁKLADNÍMU KORIDORU RFC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HÖDLMAYR LOGISTICS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*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---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PANATTONI PARK 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sym typeface="Wingdings"/>
                        </a:rPr>
                        <a:t>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PRAGUE BLUE PARK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PRAGUE GREEN PARK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PRAGUE D11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×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PRAGUE HORNÍ POČER.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 dirty="0">
                          <a:effectLst/>
                        </a:rPr>
                        <a:t>*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---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  <a:tab pos="606425" algn="ctr"/>
                        </a:tabLs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PRAGUE D1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PŘEDLICE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MLADÁ BOLESLAV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PŘÍŠOVICE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P3 TURNOV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P3 LIBEREC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P3 HRADECE KRÁLOVÉ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P3 OLOMOUC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5,9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PROLOGIS: PRAHA AIRPORT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PROLOGIS: PRAHA JIŘINY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PROLOGIS: ÚŽICE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3875" algn="l"/>
                        </a:tabLst>
                      </a:pPr>
                      <a:r>
                        <a:rPr lang="cs-CZ" sz="1000">
                          <a:effectLst/>
                        </a:rPr>
                        <a:t>CTPARK PRAGUE NORTH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7,8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3875" algn="l"/>
                        </a:tabLst>
                      </a:pPr>
                      <a:r>
                        <a:rPr lang="cs-CZ" sz="1000">
                          <a:effectLst/>
                        </a:rPr>
                        <a:t>CTPARK JIHLAVA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3875" algn="l"/>
                        </a:tabLst>
                      </a:pPr>
                      <a:r>
                        <a:rPr lang="cs-CZ" sz="1000">
                          <a:effectLst/>
                        </a:rPr>
                        <a:t>CTPARK POHOŘELICE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×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3875" algn="l"/>
                        </a:tabLst>
                      </a:pPr>
                      <a:r>
                        <a:rPr lang="cs-CZ" sz="1000">
                          <a:effectLst/>
                        </a:rPr>
                        <a:t>CTPARK MODŘICE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5,7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3875" algn="l"/>
                        </a:tabLst>
                      </a:pPr>
                      <a:r>
                        <a:rPr lang="cs-CZ" sz="1000">
                          <a:effectLst/>
                        </a:rPr>
                        <a:t>CTPARK BRNO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>
                          <a:effectLst/>
                        </a:rPr>
                        <a:t> RFC 5,7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  <a:tr h="229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3875" algn="l"/>
                        </a:tabLst>
                      </a:pPr>
                      <a:r>
                        <a:rPr lang="cs-CZ" sz="1000">
                          <a:effectLst/>
                        </a:rPr>
                        <a:t>CTPARK HRANICE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×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sym typeface="Wingdings"/>
                        </a:rPr>
                        <a:t></a:t>
                      </a:r>
                      <a:endParaRPr lang="cs-CZ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sym typeface="Wingdings"/>
                        </a:rPr>
                        <a:t></a:t>
                      </a:r>
                      <a:r>
                        <a:rPr lang="cs-CZ" sz="1000" dirty="0">
                          <a:effectLst/>
                        </a:rPr>
                        <a:t> RFC 5,9</a:t>
                      </a:r>
                      <a:endParaRPr lang="cs-CZ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764" marR="56764" marT="0" marB="0"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229941" y="18864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Analýza logistických center z hlediska možnosti jejich napojení na železniční síť</a:t>
            </a:r>
          </a:p>
        </p:txBody>
      </p:sp>
    </p:spTree>
    <p:extLst>
      <p:ext uri="{BB962C8B-B14F-4D97-AF65-F5344CB8AC3E}">
        <p14:creationId xmlns:p14="http://schemas.microsoft.com/office/powerpoint/2010/main" val="247030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812</Words>
  <Application>Microsoft Office PowerPoint</Application>
  <PresentationFormat>Předvádění na obrazovce (4:3)</PresentationFormat>
  <Paragraphs>209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Podpora napojení logistických center na železniční dopravu</vt:lpstr>
      <vt:lpstr>Obsah prezentace</vt:lpstr>
      <vt:lpstr>Motivace a důvody k řešení daného problému</vt:lpstr>
      <vt:lpstr>Cíl práce</vt:lpstr>
      <vt:lpstr>Logistické parky v ČR</vt:lpstr>
      <vt:lpstr>P3 LOGISTICS PARKS</vt:lpstr>
      <vt:lpstr>Prologis Česká republika</vt:lpstr>
      <vt:lpstr>CTPark</vt:lpstr>
      <vt:lpstr>Prezentace aplikace PowerPoint</vt:lpstr>
      <vt:lpstr>Legislativa ČR</vt:lpstr>
      <vt:lpstr>Operační program doprava</vt:lpstr>
      <vt:lpstr>Program  „Podpora revitalizace železničních vleček“</vt:lpstr>
      <vt:lpstr>Program  „Podpora revitalizace železničních vleček“</vt:lpstr>
      <vt:lpstr>Operační program doprava</vt:lpstr>
      <vt:lpstr>Návrhy opatření</vt:lpstr>
      <vt:lpstr>Návrhy opatření</vt:lpstr>
      <vt:lpstr>Shrnutí práce</vt:lpstr>
      <vt:lpstr>Otázky oponenta</vt:lpstr>
      <vt:lpstr>Dotazy?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napojení logistických center na železniční dopravu</dc:title>
  <dc:creator>User</dc:creator>
  <cp:lastModifiedBy>Filip</cp:lastModifiedBy>
  <cp:revision>41</cp:revision>
  <dcterms:created xsi:type="dcterms:W3CDTF">2016-06-13T16:18:49Z</dcterms:created>
  <dcterms:modified xsi:type="dcterms:W3CDTF">2016-06-15T19:40:08Z</dcterms:modified>
</cp:coreProperties>
</file>