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4" r:id="rId1"/>
  </p:sldMasterIdLst>
  <p:notesMasterIdLst>
    <p:notesMasterId r:id="rId29"/>
  </p:notesMasterIdLst>
  <p:sldIdLst>
    <p:sldId id="256" r:id="rId2"/>
    <p:sldId id="291" r:id="rId3"/>
    <p:sldId id="292" r:id="rId4"/>
    <p:sldId id="296" r:id="rId5"/>
    <p:sldId id="337" r:id="rId6"/>
    <p:sldId id="336" r:id="rId7"/>
    <p:sldId id="330" r:id="rId8"/>
    <p:sldId id="331" r:id="rId9"/>
    <p:sldId id="338" r:id="rId10"/>
    <p:sldId id="339" r:id="rId11"/>
    <p:sldId id="340" r:id="rId12"/>
    <p:sldId id="341" r:id="rId13"/>
    <p:sldId id="332" r:id="rId14"/>
    <p:sldId id="333" r:id="rId15"/>
    <p:sldId id="334" r:id="rId16"/>
    <p:sldId id="342" r:id="rId17"/>
    <p:sldId id="335" r:id="rId18"/>
    <p:sldId id="343" r:id="rId19"/>
    <p:sldId id="348" r:id="rId20"/>
    <p:sldId id="346" r:id="rId21"/>
    <p:sldId id="356" r:id="rId22"/>
    <p:sldId id="349" r:id="rId23"/>
    <p:sldId id="329" r:id="rId24"/>
    <p:sldId id="353" r:id="rId25"/>
    <p:sldId id="357" r:id="rId26"/>
    <p:sldId id="354" r:id="rId27"/>
    <p:sldId id="355" r:id="rId28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charset="0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charset="0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charset="0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charset="0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charset="0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0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0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0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98" autoAdjust="0"/>
    <p:restoredTop sz="50000"/>
  </p:normalViewPr>
  <p:slideViewPr>
    <p:cSldViewPr>
      <p:cViewPr>
        <p:scale>
          <a:sx n="66" d="100"/>
          <a:sy n="66" d="100"/>
        </p:scale>
        <p:origin x="664" y="4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cs-CZ" altLang="en-US"/>
          </a:p>
        </p:txBody>
      </p:sp>
      <p:sp>
        <p:nvSpPr>
          <p:cNvPr id="1433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</a:lstStyle>
          <a:p>
            <a:endParaRPr lang="cs-CZ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</a:lstStyle>
          <a:p>
            <a:endParaRPr lang="cs-CZ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</a:lstStyle>
          <a:p>
            <a:endParaRPr lang="cs-CZ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charset="0"/>
                <a:ea typeface="Arial Unicode MS" charset="0"/>
              </a:defRPr>
            </a:lvl1pPr>
          </a:lstStyle>
          <a:p>
            <a:pPr>
              <a:defRPr/>
            </a:pPr>
            <a:fld id="{E4573E14-905D-0143-93C4-DBA34B79506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9354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E67E9AF-9ED6-D94C-B4E2-B30CDB19B085}" type="slidenum">
              <a:rPr lang="cs-CZ" altLang="en-US" sz="140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en-US" sz="1400"/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cs-CZ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6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A3EC926-E3C3-D54C-9D88-587E4426EC2D}" type="slidenum">
              <a:rPr lang="cs-CZ" altLang="en-US">
                <a:solidFill>
                  <a:srgbClr val="000000"/>
                </a:solidFill>
                <a:latin typeface="Times New Roman" charset="0"/>
                <a:ea typeface="Arial Unicode MS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6</a:t>
            </a:fld>
            <a:endParaRPr lang="cs-CZ" altLang="en-US">
              <a:solidFill>
                <a:srgbClr val="000000"/>
              </a:solidFill>
              <a:latin typeface="Times New Roman" charset="0"/>
              <a:ea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22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4573E14-905D-0143-93C4-DBA34B79506A}" type="slidenum">
              <a:rPr lang="cs-CZ" altLang="en-US" smtClean="0"/>
              <a:pPr>
                <a:defRPr/>
              </a:pPr>
              <a:t>13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2199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4573E14-905D-0143-93C4-DBA34B79506A}" type="slidenum">
              <a:rPr lang="cs-CZ" altLang="en-US" smtClean="0"/>
              <a:pPr>
                <a:defRPr/>
              </a:pPr>
              <a:t>19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7116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4573E14-905D-0143-93C4-DBA34B79506A}" type="slidenum">
              <a:rPr lang="cs-CZ" altLang="en-US" smtClean="0"/>
              <a:pPr>
                <a:defRPr/>
              </a:pPr>
              <a:t>23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5364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3A2060-A9AF-1948-8F06-834EF453F30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138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BA16-FEF4-E444-9C98-AB3DFC4518D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72890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CB6EC-B7BA-554E-85D3-ED75A9B97C1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11163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0600" y="1536700"/>
            <a:ext cx="7770813" cy="1433513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AFE6C-F8DD-8E4A-9BC4-8E6C63D6B0A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2213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D2103-EC8A-7347-B5D1-F6F102803E7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21832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A34103-FA99-9D4B-A63E-D4F36A2C211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1129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B1DBC-CF2B-5F4A-8402-7650F50D04C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79258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B984DF-E407-594F-80F5-E8D36596198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96945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CD955-9E23-2D46-9A19-36A44ABA6CC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583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873C6-E1E6-6C42-822E-A113869A7F3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128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35E370-2412-354C-AEF4-C0EABC16D42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940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78320-06E1-4D4C-A4FC-F01141383A2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45620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SimSun" charset="-122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ea typeface="SimSun" charset="-122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2400" smtClean="0">
                <a:solidFill>
                  <a:srgbClr val="262626"/>
                </a:solidFill>
                <a:latin typeface="Impact" charset="0"/>
              </a:defRPr>
            </a:lvl1pPr>
          </a:lstStyle>
          <a:p>
            <a:pPr>
              <a:defRPr/>
            </a:pPr>
            <a:fld id="{562EB3D9-67B0-C740-B608-F90D967732B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2" r:id="rId2"/>
    <p:sldLayoutId id="2147483781" r:id="rId3"/>
    <p:sldLayoutId id="2147483773" r:id="rId4"/>
    <p:sldLayoutId id="2147483782" r:id="rId5"/>
    <p:sldLayoutId id="2147483774" r:id="rId6"/>
    <p:sldLayoutId id="2147483775" r:id="rId7"/>
    <p:sldLayoutId id="2147483783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wmf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wmf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755650" y="909638"/>
            <a:ext cx="7537450" cy="2309812"/>
          </a:xfrm>
        </p:spPr>
        <p:txBody>
          <a:bodyPr tIns="45000" bIns="45000"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sz="3600" b="1" dirty="0"/>
              <a:t>Návrh opatření v kontextu zprovoznění terminálu intermodální přepravy v Nemanicích</a:t>
            </a:r>
            <a:r>
              <a:rPr lang="en-US" sz="3600" dirty="0"/>
              <a:t/>
            </a:r>
            <a:br>
              <a:rPr lang="en-US" sz="3600" dirty="0"/>
            </a:br>
            <a:endParaRPr lang="cs-CZ" sz="3600" dirty="0" smtClean="0">
              <a:solidFill>
                <a:schemeClr val="accent6"/>
              </a:solidFill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85750" y="3857625"/>
            <a:ext cx="52197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2"/>
                </a:solidFill>
                <a:latin typeface="Times New Roman" charset="0"/>
              </a:defRPr>
            </a:lvl1pPr>
            <a:lvl2pPr marL="593725" indent="-27305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chemeClr val="tx2"/>
                </a:solidFill>
                <a:latin typeface="Times New Roman" charset="0"/>
              </a:defRPr>
            </a:lvl2pPr>
            <a:lvl3pPr marL="8683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2"/>
                </a:solidFill>
                <a:latin typeface="Times New Roman" charset="0"/>
              </a:defRPr>
            </a:lvl3pPr>
            <a:lvl4pPr marL="11430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2"/>
                </a:solidFill>
                <a:latin typeface="Times New Roman" charset="0"/>
              </a:defRPr>
            </a:lvl4pPr>
            <a:lvl5pPr marL="13716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2"/>
                </a:solidFill>
                <a:latin typeface="Times New Roman" charset="0"/>
              </a:defRPr>
            </a:lvl5pPr>
            <a:lvl6pPr marL="1828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2"/>
                </a:solidFill>
                <a:latin typeface="Times New Roman" charset="0"/>
              </a:defRPr>
            </a:lvl6pPr>
            <a:lvl7pPr marL="2286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2"/>
                </a:solidFill>
                <a:latin typeface="Times New Roman" charset="0"/>
              </a:defRPr>
            </a:lvl7pPr>
            <a:lvl8pPr marL="2743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2"/>
                </a:solidFill>
                <a:latin typeface="Times New Roman" charset="0"/>
              </a:defRPr>
            </a:lvl8pPr>
            <a:lvl9pPr marL="32004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3857625"/>
            <a:ext cx="2189162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755650" y="4206875"/>
            <a:ext cx="4537075" cy="1298575"/>
          </a:xfrm>
          <a:prstGeom prst="rect">
            <a:avLst/>
          </a:prstGeom>
        </p:spPr>
        <p:txBody>
          <a:bodyPr tIns="45000" bIns="45000"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sz="2000" dirty="0" smtClean="0">
                <a:solidFill>
                  <a:schemeClr val="accent6"/>
                </a:solidFill>
              </a:rPr>
              <a:t>Vypracoval: Bc. Jakub </a:t>
            </a:r>
            <a:r>
              <a:rPr lang="cs-CZ" sz="2000" dirty="0" err="1" smtClean="0">
                <a:solidFill>
                  <a:schemeClr val="accent6"/>
                </a:solidFill>
              </a:rPr>
              <a:t>Nohava</a:t>
            </a:r>
            <a:endParaRPr lang="cs-CZ" sz="2000" dirty="0" smtClean="0">
              <a:solidFill>
                <a:schemeClr val="accent6"/>
              </a:solidFill>
            </a:endParaRPr>
          </a:p>
          <a:p>
            <a:pPr algn="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2000" dirty="0">
              <a:solidFill>
                <a:schemeClr val="accent6"/>
              </a:solidFill>
            </a:endParaRPr>
          </a:p>
          <a:p>
            <a:pPr algn="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2000" dirty="0" smtClean="0">
              <a:solidFill>
                <a:schemeClr val="accent6"/>
              </a:solidFill>
            </a:endParaRPr>
          </a:p>
          <a:p>
            <a:pPr algn="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sz="2000" dirty="0" smtClean="0">
                <a:solidFill>
                  <a:schemeClr val="accent6"/>
                </a:solidFill>
              </a:rPr>
              <a:t>Vedoucí: Ing. Ondrej Stopka, PhD.</a:t>
            </a:r>
          </a:p>
          <a:p>
            <a:pPr algn="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cs-CZ" sz="2000" dirty="0" smtClean="0">
              <a:solidFill>
                <a:schemeClr val="accent6"/>
              </a:solidFill>
            </a:endParaRPr>
          </a:p>
          <a:p>
            <a:pPr algn="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sz="2000" dirty="0" smtClean="0">
                <a:solidFill>
                  <a:schemeClr val="accent6"/>
                </a:solidFill>
              </a:rPr>
              <a:t>Oponent: Ing. Lenka Černá, PhD.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755650" y="1844675"/>
            <a:ext cx="7770813" cy="3313113"/>
          </a:xfrm>
        </p:spPr>
        <p:txBody>
          <a:bodyPr rtlCol="0" anchor="t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cs-CZ" sz="2000" dirty="0" err="1" smtClean="0"/>
              <a:t>Flexiwaggon</a:t>
            </a:r>
            <a:endParaRPr lang="cs-CZ" sz="2000" dirty="0" smtClean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cs-CZ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 smtClean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Navrhované překládkové systémy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636912"/>
            <a:ext cx="5600700" cy="326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755650" y="1844675"/>
            <a:ext cx="7770813" cy="3313113"/>
          </a:xfrm>
        </p:spPr>
        <p:txBody>
          <a:bodyPr rtlCol="0" anchor="t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cs-CZ" sz="2000" dirty="0" err="1" smtClean="0"/>
              <a:t>System</a:t>
            </a:r>
            <a:r>
              <a:rPr lang="cs-CZ" sz="2000" dirty="0" smtClean="0"/>
              <a:t> </a:t>
            </a:r>
            <a:r>
              <a:rPr lang="cs-CZ" sz="2000" dirty="0" err="1" smtClean="0"/>
              <a:t>Mobiler</a:t>
            </a:r>
            <a:endParaRPr lang="cs-CZ" sz="2000" dirty="0" smtClean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cs-CZ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 smtClean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Navrhované překládkové systémy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2636912"/>
            <a:ext cx="6588224" cy="3490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755650" y="1844675"/>
            <a:ext cx="7770813" cy="3313113"/>
          </a:xfrm>
        </p:spPr>
        <p:txBody>
          <a:bodyPr rtlCol="0" anchor="t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cs-CZ" sz="2000" dirty="0" smtClean="0"/>
              <a:t>Klasický </a:t>
            </a:r>
            <a:r>
              <a:rPr lang="cs-CZ" sz="2000" dirty="0" smtClean="0"/>
              <a:t>vertikální</a:t>
            </a:r>
            <a:r>
              <a:rPr lang="cs-CZ" sz="2000" dirty="0" smtClean="0"/>
              <a:t> </a:t>
            </a:r>
            <a:r>
              <a:rPr lang="cs-CZ" sz="2000" dirty="0" smtClean="0"/>
              <a:t>překládkový systém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cs-CZ" sz="2000" dirty="0" smtClean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cs-CZ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 smtClean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Navrhované překládkové systémy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7651" name="Picture 5" descr="../../Snímek%20obrazovky%202016-03-25%20v 11.25.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20938"/>
            <a:ext cx="3455987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05038"/>
            <a:ext cx="2681288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 descr="../../Snímek%20obrazovky%202016-04-05%20v 18.43.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4076700"/>
            <a:ext cx="30607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755650" y="1844675"/>
            <a:ext cx="7770813" cy="3313113"/>
          </a:xfrm>
          <a:blipFill rotWithShape="0">
            <a:blip r:embed="rId3"/>
            <a:stretch>
              <a:fillRect l="-706" t="-1105"/>
            </a:stretch>
          </a:blipFill>
          <a:extLst/>
        </p:spPr>
        <p:txBody>
          <a:bodyPr/>
          <a:lstStyle/>
          <a:p>
            <a:pPr marL="0" indent="0">
              <a:buNone/>
            </a:pPr>
            <a:r>
              <a:rPr lang="en-US" dirty="0">
                <a:noFill/>
              </a:rPr>
              <a:t> </a:t>
            </a:r>
            <a:endParaRPr lang="en-US" dirty="0" smtClean="0">
              <a:noFill/>
            </a:endParaRPr>
          </a:p>
          <a:p>
            <a:pPr marL="0" indent="0">
              <a:buNone/>
            </a:pPr>
            <a:endParaRPr lang="en-US" dirty="0">
              <a:noFill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Počet manipulačních zařízení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</p:nvPr>
        </p:nvGraphicFramePr>
        <p:xfrm>
          <a:off x="755650" y="1989138"/>
          <a:ext cx="7167563" cy="2757489"/>
        </p:xfrm>
        <a:graphic>
          <a:graphicData uri="http://schemas.openxmlformats.org/drawingml/2006/table">
            <a:tbl>
              <a:tblPr/>
              <a:tblGrid>
                <a:gridCol w="1257300"/>
                <a:gridCol w="750888"/>
                <a:gridCol w="850900"/>
                <a:gridCol w="852487"/>
                <a:gridCol w="850900"/>
                <a:gridCol w="912813"/>
                <a:gridCol w="788987"/>
                <a:gridCol w="903288"/>
              </a:tblGrid>
              <a:tr h="1039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 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K1 (cena za uvedení systému) (CZK)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K2 (nutnost přestavby)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K3 (počet personálu)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K4 (časová náročnost)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K5 (dimenzace systému)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K6 (nutnost terminálu pro systém)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K7 (přeprava pomocí speciálního vozu)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12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Mobiler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2 160 000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Čelní stohovací vůz/Reachstacker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6 000 000 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CargoBeamer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 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2 835 000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7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Flexiwaggon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4 725 000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7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Modalohr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9 045 000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3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Multikriteriální analýza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</p:nvPr>
        </p:nvGraphicFramePr>
        <p:xfrm>
          <a:off x="1890713" y="1844675"/>
          <a:ext cx="5500687" cy="3311528"/>
        </p:xfrm>
        <a:graphic>
          <a:graphicData uri="http://schemas.openxmlformats.org/drawingml/2006/table">
            <a:tbl>
              <a:tblPr/>
              <a:tblGrid>
                <a:gridCol w="806450"/>
                <a:gridCol w="460375"/>
                <a:gridCol w="655637"/>
                <a:gridCol w="655638"/>
                <a:gridCol w="676275"/>
                <a:gridCol w="708025"/>
                <a:gridCol w="804862"/>
                <a:gridCol w="733425"/>
              </a:tblGrid>
              <a:tr h="696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 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K1 (Cena)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K2 (Nutnost přestavby)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K3 (Počet personálu)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K4 (Časová náročnost překládky)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K5 (Dimenzace systému)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K6 (Nutnost samostatného terminálu)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K7 (Nutnost speciálního železničního vozu)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39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K1 (Cena)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3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5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3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79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K2 (Nutnost přestavby)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1/3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1/3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5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K3 (Počet personálu)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1/5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1/3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1/4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1/3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K4 (Časová náročnost překládky)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1/3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K5 (Dimenzace systému)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3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K6 (Nutnost samostatného terminálu)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4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57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K7 (Nutnost speciálního železničního vozu)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3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3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1/2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2731" marR="62731" marT="0" marB="0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Multikriteriální analýza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Multikriteriální analýza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41625" y="2133600"/>
          <a:ext cx="3384550" cy="2228850"/>
        </p:xfrm>
        <a:graphic>
          <a:graphicData uri="http://schemas.openxmlformats.org/drawingml/2006/table">
            <a:tbl>
              <a:tblPr/>
              <a:tblGrid>
                <a:gridCol w="2611438"/>
                <a:gridCol w="773112"/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 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pořadí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Mobiler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1.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Vertikální překládka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3.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CargoBeamer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4.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Flexiwaggon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2.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Modalohr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5.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 fontScale="6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Výpočet potřebných svozových a rozvozových jednotek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2770" name="Content Placeholder 4" descr="/Users/jakubnohava/Desktop/atrakční obvod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14572" r="30505" b="1685"/>
          <a:stretch>
            <a:fillRect/>
          </a:stretch>
        </p:blipFill>
        <p:spPr>
          <a:xfrm>
            <a:off x="758825" y="1989138"/>
            <a:ext cx="4187825" cy="3313112"/>
          </a:xfrm>
        </p:spPr>
      </p:pic>
      <p:sp>
        <p:nvSpPr>
          <p:cNvPr id="3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44043" y="2054854"/>
            <a:ext cx="1369734" cy="349968"/>
          </a:xfrm>
          <a:prstGeom prst="rect">
            <a:avLst/>
          </a:prstGeom>
          <a:blipFill rotWithShape="0">
            <a:blip r:embed="rId3"/>
            <a:stretch>
              <a:fillRect t="-14035" r="-3111" b="-2807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5100638" y="4452938"/>
            <a:ext cx="40179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*</a:t>
            </a:r>
            <a:r>
              <a:rPr lang="en-US" altLang="en-US" sz="1600" dirty="0" err="1">
                <a:solidFill>
                  <a:schemeClr val="tx1"/>
                </a:solidFill>
              </a:rPr>
              <a:t>Při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</a:rPr>
              <a:t>podmínce</a:t>
            </a:r>
            <a:r>
              <a:rPr lang="en-US" altLang="en-US" sz="1600" dirty="0">
                <a:solidFill>
                  <a:schemeClr val="tx1"/>
                </a:solidFill>
              </a:rPr>
              <a:t>, </a:t>
            </a:r>
            <a:r>
              <a:rPr lang="en-US" altLang="en-US" sz="1600" dirty="0" err="1">
                <a:solidFill>
                  <a:schemeClr val="tx1"/>
                </a:solidFill>
              </a:rPr>
              <a:t>že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</a:rPr>
              <a:t>bude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</a:rPr>
              <a:t>každa</a:t>
            </a:r>
            <a:r>
              <a:rPr lang="en-US" altLang="en-US" sz="1600" dirty="0">
                <a:solidFill>
                  <a:schemeClr val="tx1"/>
                </a:solidFill>
              </a:rPr>
              <a:t> z 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1600" dirty="0" err="1">
                <a:solidFill>
                  <a:schemeClr val="tx1"/>
                </a:solidFill>
              </a:rPr>
              <a:t>ročně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</a:rPr>
              <a:t>přepravených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TEU </a:t>
            </a:r>
            <a:r>
              <a:rPr lang="en-US" altLang="en-US" sz="1600" dirty="0" err="1">
                <a:solidFill>
                  <a:schemeClr val="tx1"/>
                </a:solidFill>
              </a:rPr>
              <a:t>přepravena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</a:rPr>
              <a:t>na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</a:rPr>
              <a:t>hranici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</a:rPr>
              <a:t>atrakčního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</a:rPr>
              <a:t>obvodu</a:t>
            </a:r>
            <a:r>
              <a:rPr lang="en-US" altLang="en-US" sz="16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AGTC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3794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916113"/>
            <a:ext cx="5257800" cy="3529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Zástupný symbol pro obsah 2"/>
          <p:cNvSpPr>
            <a:spLocks noGrp="1"/>
          </p:cNvSpPr>
          <p:nvPr>
            <p:ph idx="1"/>
          </p:nvPr>
        </p:nvSpPr>
        <p:spPr>
          <a:xfrm>
            <a:off x="755650" y="1844675"/>
            <a:ext cx="7770813" cy="3313113"/>
          </a:xfrm>
        </p:spPr>
        <p:txBody>
          <a:bodyPr anchor="t"/>
          <a:lstStyle/>
          <a:p>
            <a:pPr algn="just" eaLnBrk="1" hangingPunct="1"/>
            <a:r>
              <a:rPr lang="cs-CZ" altLang="en-US" dirty="0"/>
              <a:t>Silniční návěsy (</a:t>
            </a:r>
            <a:r>
              <a:rPr lang="cs-CZ" altLang="en-US" dirty="0" err="1"/>
              <a:t>Wippen</a:t>
            </a:r>
            <a:r>
              <a:rPr lang="cs-CZ" altLang="en-US" dirty="0"/>
              <a:t>)</a:t>
            </a:r>
          </a:p>
          <a:p>
            <a:pPr algn="just" eaLnBrk="1" hangingPunct="1"/>
            <a:r>
              <a:rPr lang="cs-CZ" altLang="en-US" dirty="0"/>
              <a:t>209-211 (rozchod 5 m) zvětšit o 1,5 m</a:t>
            </a:r>
          </a:p>
          <a:p>
            <a:pPr algn="just" eaLnBrk="1" hangingPunct="1"/>
            <a:r>
              <a:rPr lang="cs-CZ" altLang="en-US" dirty="0" smtClean="0"/>
              <a:t>Kusé koleje</a:t>
            </a:r>
            <a:r>
              <a:rPr lang="cs-CZ" altLang="en-US" dirty="0" smtClean="0"/>
              <a:t> </a:t>
            </a:r>
            <a:r>
              <a:rPr lang="cs-CZ" altLang="en-US" dirty="0"/>
              <a:t>404 m</a:t>
            </a:r>
          </a:p>
          <a:p>
            <a:pPr algn="just" eaLnBrk="1" hangingPunct="1"/>
            <a:r>
              <a:rPr lang="cs-CZ" altLang="en-US" dirty="0"/>
              <a:t>Terminál 453 m </a:t>
            </a:r>
            <a:r>
              <a:rPr lang="cs-CZ" altLang="en-US" dirty="0">
                <a:sym typeface="Wingdings" charset="2"/>
              </a:rPr>
              <a:t> 850 m</a:t>
            </a:r>
          </a:p>
          <a:p>
            <a:pPr algn="just" eaLnBrk="1" hangingPunct="1"/>
            <a:r>
              <a:rPr lang="cs-CZ" altLang="en-US" dirty="0">
                <a:sym typeface="Wingdings" charset="2"/>
              </a:rPr>
              <a:t>Obsluha kolejí 213 a 211</a:t>
            </a:r>
          </a:p>
          <a:p>
            <a:pPr algn="just" eaLnBrk="1" hangingPunct="1"/>
            <a:r>
              <a:rPr lang="cs-CZ" altLang="en-US" dirty="0">
                <a:sym typeface="Wingdings" charset="2"/>
              </a:rPr>
              <a:t>Navádění pomocí reflexních pásů a senzorů (automatizovaná překládka) (</a:t>
            </a:r>
            <a:r>
              <a:rPr lang="cs-CZ" altLang="en-US" dirty="0" err="1">
                <a:sym typeface="Wingdings" charset="2"/>
              </a:rPr>
              <a:t>CatPlanner</a:t>
            </a:r>
            <a:r>
              <a:rPr lang="cs-CZ" altLang="en-US" dirty="0">
                <a:sym typeface="Wingdings" charset="2"/>
              </a:rPr>
              <a:t>)</a:t>
            </a:r>
          </a:p>
          <a:p>
            <a:pPr algn="just" eaLnBrk="1" hangingPunct="1"/>
            <a:r>
              <a:rPr lang="cs-CZ" altLang="en-US" dirty="0">
                <a:sym typeface="Wingdings" charset="2"/>
              </a:rPr>
              <a:t>Přidat silniční přivaděč </a:t>
            </a:r>
            <a:endParaRPr lang="cs-CZ" altLang="en-US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Návrh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sah 2"/>
          <p:cNvSpPr>
            <a:spLocks noGrp="1"/>
          </p:cNvSpPr>
          <p:nvPr>
            <p:ph idx="1"/>
          </p:nvPr>
        </p:nvSpPr>
        <p:spPr>
          <a:xfrm>
            <a:off x="755650" y="1989138"/>
            <a:ext cx="7770813" cy="4176712"/>
          </a:xfrm>
        </p:spPr>
        <p:txBody>
          <a:bodyPr anchor="t"/>
          <a:lstStyle/>
          <a:p>
            <a:pPr eaLnBrk="1" hangingPunct="1"/>
            <a:r>
              <a:rPr lang="cs-CZ" altLang="en-US" dirty="0"/>
              <a:t>Zmínka o možné </a:t>
            </a:r>
            <a:r>
              <a:rPr lang="cs-CZ" altLang="en-US" dirty="0" smtClean="0"/>
              <a:t>rekonstrukci.</a:t>
            </a:r>
            <a:endParaRPr lang="cs-CZ" altLang="en-US" dirty="0"/>
          </a:p>
          <a:p>
            <a:pPr eaLnBrk="1" hangingPunct="1"/>
            <a:endParaRPr lang="cs-CZ" altLang="en-US" dirty="0"/>
          </a:p>
          <a:p>
            <a:pPr eaLnBrk="1" hangingPunct="1"/>
            <a:r>
              <a:rPr lang="cs-CZ" altLang="en-US" dirty="0"/>
              <a:t>Potřeba podpory intermodální </a:t>
            </a:r>
            <a:r>
              <a:rPr lang="cs-CZ" altLang="en-US" dirty="0" smtClean="0"/>
              <a:t>dopravy</a:t>
            </a:r>
            <a:r>
              <a:rPr lang="cs-CZ" altLang="en-US" sz="2000" dirty="0" smtClean="0"/>
              <a:t>.</a:t>
            </a:r>
            <a:endParaRPr lang="cs-CZ" altLang="en-US" sz="2000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Motivace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57238" y="-1466850"/>
            <a:ext cx="11233151" cy="10656888"/>
          </a:xfr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Návrh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Návrh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493" y="1988840"/>
            <a:ext cx="4479576" cy="3886200"/>
          </a:xfrm>
        </p:spPr>
      </p:pic>
    </p:spTree>
    <p:extLst>
      <p:ext uri="{BB962C8B-B14F-4D97-AF65-F5344CB8AC3E}">
        <p14:creationId xmlns:p14="http://schemas.microsoft.com/office/powerpoint/2010/main" val="30046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</p:nvPr>
        </p:nvGraphicFramePr>
        <p:xfrm>
          <a:off x="1565275" y="1711325"/>
          <a:ext cx="5942013" cy="1968502"/>
        </p:xfrm>
        <a:graphic>
          <a:graphicData uri="http://schemas.openxmlformats.org/drawingml/2006/table">
            <a:tbl>
              <a:tblPr/>
              <a:tblGrid>
                <a:gridCol w="2938463"/>
                <a:gridCol w="3003550"/>
              </a:tblGrid>
              <a:tr h="285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Položka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Cena (Kč)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Zpevnění povrchu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13 961 014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Přeložení a prodloužení kolejí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46 220 400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Jízdní soupravy Mobiler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21 600 000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5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Přilehlé pozemky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4 420 000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Vedlejší rozpočtové náklady (5%)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4 310 070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85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Celkem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Times New Roman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SimSun" charset="0"/>
                        </a:rPr>
                        <a:t>90 511 484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SimSu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Náklady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láček 2"/>
          <p:cNvSpPr/>
          <p:nvPr/>
        </p:nvSpPr>
        <p:spPr>
          <a:xfrm rot="230633">
            <a:off x="6251575" y="828675"/>
            <a:ext cx="1920875" cy="1931988"/>
          </a:xfrm>
          <a:prstGeom prst="cloudCallout">
            <a:avLst>
              <a:gd name="adj1" fmla="val -76500"/>
              <a:gd name="adj2" fmla="val 3852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/>
          </a:p>
        </p:txBody>
      </p:sp>
      <p:pic>
        <p:nvPicPr>
          <p:cNvPr id="43010" name="Picture 2" descr="C:\Users\5607\AppData\Local\Microsoft\Windows\Temporary Internet Files\Content.IE5\N6GX9P9N\MC900155899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5084763"/>
            <a:ext cx="18224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 descr="C:\Users\5607\AppData\Local\Microsoft\Windows\Temporary Internet Files\Content.IE5\4OTS80ZE\MC900434859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938213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1"/>
          <p:cNvSpPr>
            <a:spLocks noChangeArrowheads="1"/>
          </p:cNvSpPr>
          <p:nvPr/>
        </p:nvSpPr>
        <p:spPr bwMode="auto">
          <a:xfrm>
            <a:off x="539750" y="1808163"/>
            <a:ext cx="446405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1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Aky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 je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význam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revitalizácie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terminálu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intermodálnej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prepravy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Nemanice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?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2. V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kapitole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č. 5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ekonomicky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vyhodnocujete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vaše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návrhy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. (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spevnenie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plochy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,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preloženie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a </a:t>
            </a:r>
            <a:r>
              <a:rPr lang="en-US" altLang="en-US" sz="2000" dirty="0" err="1" smtClean="0">
                <a:solidFill>
                  <a:schemeClr val="tx1"/>
                </a:solidFill>
                <a:latin typeface="DejaVuSerif" charset="0"/>
              </a:rPr>
              <a:t>predĺz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̌enie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koľaji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́,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odkúpenie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pozemkov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a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ine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́).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Kto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by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sa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podľa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vás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podieľal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na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tejto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investícii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́?</a:t>
            </a:r>
            <a:br>
              <a:rPr lang="en-US" altLang="en-US" sz="2000" dirty="0">
                <a:solidFill>
                  <a:schemeClr val="tx1"/>
                </a:solidFill>
                <a:latin typeface="DejaVuSerif" charset="0"/>
              </a:rPr>
            </a:b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3.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Prosím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o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podrobnejšie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vysvetlenie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tabuľky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č. 38 „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Saatyho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matice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„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na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strane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46.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Akým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spô</a:t>
            </a:r>
            <a:r>
              <a:rPr lang="en-US" altLang="en-US" sz="2000" dirty="0" err="1" smtClean="0">
                <a:solidFill>
                  <a:schemeClr val="tx1"/>
                </a:solidFill>
                <a:latin typeface="DejaVuSerif" charset="0"/>
              </a:rPr>
              <a:t>sobom</a:t>
            </a:r>
            <a:r>
              <a:rPr lang="en-US" altLang="en-US" sz="2000" dirty="0" smtClean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boli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určovane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jednotlive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váhy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kritériám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? 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4.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Aku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základnu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 a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doplnkovu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funkciu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by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plnil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terminál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Nemanice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? 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-963613" y="903288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Ing. Lenka Černá, PhD.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láček 2"/>
          <p:cNvSpPr/>
          <p:nvPr/>
        </p:nvSpPr>
        <p:spPr>
          <a:xfrm rot="230633">
            <a:off x="6251575" y="828675"/>
            <a:ext cx="1920875" cy="1931988"/>
          </a:xfrm>
          <a:prstGeom prst="cloudCallout">
            <a:avLst>
              <a:gd name="adj1" fmla="val -76500"/>
              <a:gd name="adj2" fmla="val 3852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/>
          </a:p>
        </p:txBody>
      </p:sp>
      <p:pic>
        <p:nvPicPr>
          <p:cNvPr id="44034" name="Picture 2" descr="C:\Users\5607\AppData\Local\Microsoft\Windows\Temporary Internet Files\Content.IE5\N6GX9P9N\MC900155899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5084763"/>
            <a:ext cx="18224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5" descr="C:\Users\5607\AppData\Local\Microsoft\Windows\Temporary Internet Files\Content.IE5\4OTS80ZE\MC90043485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938213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531813" y="1917700"/>
            <a:ext cx="4572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1.) Je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navrhovana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celkova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délka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plochy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terminálu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reálna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 a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realizovatelna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́?</a:t>
            </a:r>
            <a:br>
              <a:rPr lang="en-US" altLang="en-US" sz="2000" dirty="0">
                <a:solidFill>
                  <a:schemeClr val="tx1"/>
                </a:solidFill>
                <a:latin typeface="DejaVuSerif" charset="0"/>
              </a:rPr>
            </a:b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2.)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Za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jakých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podmínek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by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mohl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být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autorův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návrh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”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implementace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horizontálni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překládkove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 </a:t>
            </a:r>
            <a:r>
              <a:rPr lang="en-US" altLang="en-US" sz="2000" dirty="0" err="1" smtClean="0">
                <a:solidFill>
                  <a:schemeClr val="tx1"/>
                </a:solidFill>
                <a:latin typeface="DejaVuSerif" charset="0"/>
              </a:rPr>
              <a:t>technologie</a:t>
            </a:r>
            <a:r>
              <a:rPr lang="en-US" altLang="en-US" sz="2000" dirty="0" smtClean="0">
                <a:solidFill>
                  <a:schemeClr val="tx1"/>
                </a:solidFill>
                <a:latin typeface="DejaVuSerif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Mobiler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 ”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aplikovatelny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́ v </a:t>
            </a:r>
            <a:r>
              <a:rPr lang="en-US" altLang="en-US" sz="2000" dirty="0" err="1">
                <a:solidFill>
                  <a:schemeClr val="tx1"/>
                </a:solidFill>
                <a:latin typeface="DejaVuSerif" charset="0"/>
              </a:rPr>
              <a:t>praxi</a:t>
            </a:r>
            <a:r>
              <a:rPr lang="en-US" altLang="en-US" sz="2000" dirty="0">
                <a:solidFill>
                  <a:schemeClr val="tx1"/>
                </a:solidFill>
                <a:latin typeface="DejaVuSerif" charset="0"/>
              </a:rPr>
              <a:t>? 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-963613" y="903288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Ing. Ondrej Stopka, PhD.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láček 2"/>
          <p:cNvSpPr/>
          <p:nvPr/>
        </p:nvSpPr>
        <p:spPr>
          <a:xfrm rot="230633">
            <a:off x="6251575" y="828675"/>
            <a:ext cx="1920875" cy="1931988"/>
          </a:xfrm>
          <a:prstGeom prst="cloudCallout">
            <a:avLst>
              <a:gd name="adj1" fmla="val -76500"/>
              <a:gd name="adj2" fmla="val 3852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/>
          </a:p>
        </p:txBody>
      </p:sp>
      <p:pic>
        <p:nvPicPr>
          <p:cNvPr id="44034" name="Picture 2" descr="C:\Users\5607\AppData\Local\Microsoft\Windows\Temporary Internet Files\Content.IE5\N6GX9P9N\MC900155899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5084763"/>
            <a:ext cx="18224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5" descr="C:\Users\5607\AppData\Local\Microsoft\Windows\Temporary Internet Files\Content.IE5\4OTS80ZE\MC90043485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938213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-963613" y="903288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9" b="4688"/>
          <a:stretch/>
        </p:blipFill>
        <p:spPr>
          <a:xfrm>
            <a:off x="625124" y="2564904"/>
            <a:ext cx="567455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láček 2"/>
          <p:cNvSpPr/>
          <p:nvPr/>
        </p:nvSpPr>
        <p:spPr>
          <a:xfrm rot="230633">
            <a:off x="6251575" y="828675"/>
            <a:ext cx="1920875" cy="1931988"/>
          </a:xfrm>
          <a:prstGeom prst="cloudCallout">
            <a:avLst>
              <a:gd name="adj1" fmla="val -76500"/>
              <a:gd name="adj2" fmla="val 3852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cs-CZ"/>
          </a:p>
        </p:txBody>
      </p:sp>
      <p:pic>
        <p:nvPicPr>
          <p:cNvPr id="44034" name="Picture 2" descr="C:\Users\5607\AppData\Local\Microsoft\Windows\Temporary Internet Files\Content.IE5\N6GX9P9N\MC900155899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5084763"/>
            <a:ext cx="18224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5" descr="C:\Users\5607\AppData\Local\Microsoft\Windows\Temporary Internet Files\Content.IE5\4OTS80ZE\MC90043485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938213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467544" y="3159126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Čas pro dotazy </a:t>
            </a: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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4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467544" y="3159126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Děkuji Vám za pozornost. 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3857625"/>
            <a:ext cx="2189162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59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ástupný symbol pro obsah 2"/>
          <p:cNvSpPr>
            <a:spLocks noGrp="1"/>
          </p:cNvSpPr>
          <p:nvPr>
            <p:ph idx="1"/>
          </p:nvPr>
        </p:nvSpPr>
        <p:spPr>
          <a:xfrm>
            <a:off x="755650" y="1844675"/>
            <a:ext cx="7770813" cy="3313113"/>
          </a:xfrm>
        </p:spPr>
        <p:txBody>
          <a:bodyPr anchor="t"/>
          <a:lstStyle/>
          <a:p>
            <a:pPr algn="just" eaLnBrk="1" hangingPunct="1"/>
            <a:r>
              <a:rPr lang="cs-CZ" altLang="en-US" dirty="0"/>
              <a:t>Navrhnout možná opatření v kontextu zprovoznění terminálu intermodální přepravy v Nemanicích.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Cíl práce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55650" y="847725"/>
            <a:ext cx="7561263" cy="70961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Hypotézy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700213"/>
            <a:ext cx="6781800" cy="1600200"/>
          </a:xfrm>
        </p:spPr>
        <p:txBody>
          <a:bodyPr anchor="t"/>
          <a:lstStyle/>
          <a:p>
            <a:pPr>
              <a:defRPr/>
            </a:pPr>
            <a:r>
              <a:rPr lang="cs-CZ" sz="2400" dirty="0" smtClean="0">
                <a:latin typeface="+mn-lt"/>
              </a:rPr>
              <a:t>Na </a:t>
            </a:r>
            <a:r>
              <a:rPr lang="cs-CZ" sz="2400" dirty="0">
                <a:latin typeface="+mn-lt"/>
              </a:rPr>
              <a:t>TKD </a:t>
            </a:r>
            <a:r>
              <a:rPr lang="cs-CZ" sz="2400" dirty="0" smtClean="0">
                <a:latin typeface="+mn-lt"/>
              </a:rPr>
              <a:t>Nemanice je vhodnější aplikovat klasický </a:t>
            </a:r>
            <a:r>
              <a:rPr lang="cs-CZ" sz="2400" dirty="0" smtClean="0">
                <a:latin typeface="+mn-lt"/>
              </a:rPr>
              <a:t>systém </a:t>
            </a:r>
            <a:r>
              <a:rPr lang="cs-CZ" sz="2400" dirty="0">
                <a:latin typeface="+mn-lt"/>
              </a:rPr>
              <a:t>překládky </a:t>
            </a:r>
            <a:r>
              <a:rPr lang="cs-CZ" sz="2400" dirty="0" smtClean="0">
                <a:latin typeface="+mn-lt"/>
              </a:rPr>
              <a:t>IPJ.</a:t>
            </a:r>
            <a:r>
              <a:rPr lang="cs-CZ" sz="2400" dirty="0">
                <a:latin typeface="+mn-lt"/>
              </a:rPr>
              <a:t/>
            </a:r>
            <a:br>
              <a:rPr lang="cs-CZ" sz="2400" dirty="0">
                <a:latin typeface="+mn-lt"/>
              </a:rPr>
            </a:br>
            <a:r>
              <a:rPr lang="cs-CZ" sz="2400" dirty="0" smtClean="0">
                <a:latin typeface="+mn-lt"/>
              </a:rPr>
              <a:t/>
            </a:r>
            <a:br>
              <a:rPr lang="cs-CZ" sz="2400" dirty="0" smtClean="0">
                <a:latin typeface="+mn-lt"/>
              </a:rPr>
            </a:br>
            <a:r>
              <a:rPr lang="cs-CZ" sz="2400" dirty="0" smtClean="0">
                <a:latin typeface="+mn-lt"/>
              </a:rPr>
              <a:t>Investice </a:t>
            </a:r>
            <a:r>
              <a:rPr lang="cs-CZ" sz="2400" dirty="0">
                <a:latin typeface="+mn-lt"/>
              </a:rPr>
              <a:t>spojená s rekonstrukcí areálu TKD Nemanice bude do hranice 100 000 000 Kč.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cs-CZ" sz="2000" dirty="0"/>
              <a:t> 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55650" y="847725"/>
            <a:ext cx="7561263" cy="70961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Terminál Nemanice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700213"/>
            <a:ext cx="6781800" cy="1600200"/>
          </a:xfrm>
        </p:spPr>
        <p:txBody>
          <a:bodyPr anchor="t"/>
          <a:lstStyle/>
          <a:p>
            <a:pPr>
              <a:defRPr/>
            </a:pPr>
            <a:r>
              <a:rPr lang="cs-CZ" sz="2400" dirty="0" smtClean="0">
                <a:latin typeface="+mn-lt"/>
              </a:rPr>
              <a:t>1993-1999</a:t>
            </a:r>
            <a:br>
              <a:rPr lang="cs-CZ" sz="2400" dirty="0" smtClean="0">
                <a:latin typeface="+mn-lt"/>
              </a:rPr>
            </a:br>
            <a:r>
              <a:rPr lang="cs-CZ" sz="2400" dirty="0">
                <a:latin typeface="+mn-lt"/>
              </a:rPr>
              <a:t/>
            </a:r>
            <a:br>
              <a:rPr lang="cs-CZ" sz="2400" dirty="0">
                <a:latin typeface="+mn-lt"/>
              </a:rPr>
            </a:br>
            <a:r>
              <a:rPr lang="cs-CZ" sz="2400" dirty="0" smtClean="0">
                <a:latin typeface="+mn-lt"/>
              </a:rPr>
              <a:t>trať č. 190</a:t>
            </a:r>
            <a:br>
              <a:rPr lang="cs-CZ" sz="2400" dirty="0" smtClean="0">
                <a:latin typeface="+mn-lt"/>
              </a:rPr>
            </a:br>
            <a:r>
              <a:rPr lang="cs-CZ" sz="2400" dirty="0" smtClean="0">
                <a:latin typeface="+mn-lt"/>
              </a:rPr>
              <a:t/>
            </a:r>
            <a:br>
              <a:rPr lang="cs-CZ" sz="2400" dirty="0" smtClean="0">
                <a:latin typeface="+mn-lt"/>
              </a:rPr>
            </a:br>
            <a:r>
              <a:rPr lang="cs-CZ" sz="2400" dirty="0" smtClean="0">
                <a:latin typeface="+mn-lt"/>
              </a:rPr>
              <a:t>České Budějovice </a:t>
            </a:r>
            <a:r>
              <a:rPr lang="cs-CZ" sz="2400" dirty="0" smtClean="0">
                <a:latin typeface="+mn-lt"/>
                <a:sym typeface="Wingdings"/>
              </a:rPr>
              <a:t>&lt;-&gt; </a:t>
            </a:r>
            <a:r>
              <a:rPr lang="cs-CZ" sz="2400" dirty="0" err="1" smtClean="0">
                <a:latin typeface="+mn-lt"/>
                <a:sym typeface="Wingdings"/>
              </a:rPr>
              <a:t>Villach</a:t>
            </a:r>
            <a:r>
              <a:rPr lang="cs-CZ" sz="2400" dirty="0" smtClean="0">
                <a:latin typeface="+mn-lt"/>
                <a:sym typeface="Wingdings"/>
              </a:rPr>
              <a:t> (AU)</a:t>
            </a:r>
            <a:br>
              <a:rPr lang="cs-CZ" sz="2400" dirty="0" smtClean="0">
                <a:latin typeface="+mn-lt"/>
                <a:sym typeface="Wingdings"/>
              </a:rPr>
            </a:br>
            <a:r>
              <a:rPr lang="cs-CZ" sz="2400" dirty="0" smtClean="0">
                <a:latin typeface="+mn-lt"/>
                <a:sym typeface="Wingdings"/>
              </a:rPr>
              <a:t/>
            </a:r>
            <a:br>
              <a:rPr lang="cs-CZ" sz="2400" dirty="0" smtClean="0">
                <a:latin typeface="+mn-lt"/>
                <a:sym typeface="Wingdings"/>
              </a:rPr>
            </a:br>
            <a:r>
              <a:rPr lang="cs-CZ" sz="2400" dirty="0" smtClean="0">
                <a:latin typeface="+mn-lt"/>
              </a:rPr>
              <a:t>ÖKOMBI </a:t>
            </a:r>
            <a:r>
              <a:rPr lang="cs-CZ" sz="2400" dirty="0" err="1" smtClean="0">
                <a:latin typeface="+mn-lt"/>
              </a:rPr>
              <a:t>Wien</a:t>
            </a: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 err="1" smtClean="0">
                <a:latin typeface="+mn-lt"/>
              </a:rPr>
              <a:t>Požár</a:t>
            </a:r>
            <a:r>
              <a:rPr lang="en-US" sz="2400" dirty="0" smtClean="0">
                <a:latin typeface="+mn-lt"/>
              </a:rPr>
              <a:t> v </a:t>
            </a:r>
            <a:r>
              <a:rPr lang="en-US" sz="2400" dirty="0" err="1" smtClean="0">
                <a:latin typeface="+mn-lt"/>
              </a:rPr>
              <a:t>Tauernském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tunelu</a:t>
            </a:r>
            <a:r>
              <a:rPr lang="en-US" sz="2400" dirty="0" smtClean="0">
                <a:latin typeface="+mn-lt"/>
              </a:rPr>
              <a:t> </a:t>
            </a:r>
            <a:br>
              <a:rPr lang="en-US" sz="2400" dirty="0" smtClean="0">
                <a:latin typeface="+mn-lt"/>
              </a:rPr>
            </a:b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cs-CZ" sz="2400" dirty="0">
                <a:latin typeface="+mn-lt"/>
              </a:rPr>
              <a:t> </a:t>
            </a:r>
            <a:r>
              <a:rPr lang="en-US" sz="2400" dirty="0" err="1" smtClean="0">
                <a:latin typeface="+mn-lt"/>
              </a:rPr>
              <a:t>Překladiště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ve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Welsu</a:t>
            </a:r>
            <a:endParaRPr lang="en-US" sz="2400" dirty="0">
              <a:latin typeface="+mn-lt"/>
            </a:endParaRPr>
          </a:p>
        </p:txBody>
      </p:sp>
      <p:pic>
        <p:nvPicPr>
          <p:cNvPr id="204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26" y="4005064"/>
            <a:ext cx="353695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Terminál Nemanice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506" name="Content Placeholder 6" descr="../../Snímek%20obrazovky%202016-03-09%20v 19.46.35.pn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6" t="12892" r="12592"/>
          <a:stretch>
            <a:fillRect/>
          </a:stretch>
        </p:blipFill>
        <p:spPr>
          <a:xfrm>
            <a:off x="1403350" y="1916113"/>
            <a:ext cx="5656263" cy="3457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Terminál Nemanice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2530" name="Content Placeholder 4" descr="12212090_10209077252276563_2116035154_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3068638"/>
            <a:ext cx="3430587" cy="2376487"/>
          </a:xfrm>
        </p:spPr>
      </p:pic>
      <p:pic>
        <p:nvPicPr>
          <p:cNvPr id="22531" name="Picture 5" descr="terminá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r="15894" b="23097"/>
          <a:stretch>
            <a:fillRect/>
          </a:stretch>
        </p:blipFill>
        <p:spPr bwMode="auto">
          <a:xfrm>
            <a:off x="296863" y="2420938"/>
            <a:ext cx="367188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755650" y="1844675"/>
            <a:ext cx="7770813" cy="3313113"/>
          </a:xfrm>
        </p:spPr>
        <p:txBody>
          <a:bodyPr rtlCol="0" anchor="t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cs-CZ" sz="2000" dirty="0" err="1" smtClean="0"/>
              <a:t>Cargo</a:t>
            </a:r>
            <a:r>
              <a:rPr lang="cs-CZ" sz="2000" dirty="0" smtClean="0"/>
              <a:t> </a:t>
            </a:r>
            <a:r>
              <a:rPr lang="cs-CZ" sz="2000" dirty="0" err="1" smtClean="0"/>
              <a:t>Beamer</a:t>
            </a:r>
            <a:endParaRPr lang="cs-CZ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 smtClean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Navrhované překládkové systémy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492375"/>
            <a:ext cx="4608513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755650" y="1844675"/>
            <a:ext cx="7770813" cy="3313113"/>
          </a:xfrm>
        </p:spPr>
        <p:txBody>
          <a:bodyPr rtlCol="0" anchor="t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cs-CZ" sz="2000" dirty="0" err="1" smtClean="0"/>
              <a:t>Modalohr</a:t>
            </a:r>
            <a:endParaRPr lang="cs-CZ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 smtClean="0"/>
          </a:p>
          <a:p>
            <a:pPr marL="0" indent="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sz="2000" dirty="0" smtClean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55650" y="1001713"/>
            <a:ext cx="7561263" cy="7096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Navrhované překládkové systémy</a:t>
            </a:r>
            <a:endParaRPr lang="cs-CZ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../../Snímek%20obrazovky%202016-04-07%20v 12.18.15.png"/>
          <p:cNvPicPr/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593344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037863"/>
            <a:ext cx="4558556" cy="2786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</TotalTime>
  <Words>558</Words>
  <Application>Microsoft Macintosh PowerPoint</Application>
  <PresentationFormat>On-screen Show (4:3)</PresentationFormat>
  <Paragraphs>213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 Unicode MS</vt:lpstr>
      <vt:lpstr>Calibri</vt:lpstr>
      <vt:lpstr>DejaVuSerif</vt:lpstr>
      <vt:lpstr>Impact</vt:lpstr>
      <vt:lpstr>SimSun</vt:lpstr>
      <vt:lpstr>Times New Roman</vt:lpstr>
      <vt:lpstr>Wingdings</vt:lpstr>
      <vt:lpstr>Arial</vt:lpstr>
      <vt:lpstr>NewsPrint</vt:lpstr>
      <vt:lpstr>Návrh opatření v kontextu zprovoznění terminálu intermodální přepravy v Nemanicích </vt:lpstr>
      <vt:lpstr>PowerPoint Presentation</vt:lpstr>
      <vt:lpstr>PowerPoint Presentation</vt:lpstr>
      <vt:lpstr>Na TKD Nemanice je vhodnější aplikovat klasický systém překládky IPJ.  Investice spojená s rekonstrukcí areálu TKD Nemanice bude do hranice 100 000 000 Kč.   </vt:lpstr>
      <vt:lpstr>1993-1999  trať č. 190  České Budějovice &lt;-&gt; Villach (AU)  ÖKOMBI Wien  Požár v Tauernském tunelu    Překladiště ve Welsu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Návrh opatření v kontextu zprovoznění terminálu intermodální přepravy v Nemanicích </dc:title>
  <dc:creator>Microsoft Office User</dc:creator>
  <cp:lastModifiedBy>Microsoft Office User</cp:lastModifiedBy>
  <cp:revision>10</cp:revision>
  <cp:lastPrinted>1601-01-01T00:00:00Z</cp:lastPrinted>
  <dcterms:created xsi:type="dcterms:W3CDTF">2016-06-15T10:52:48Z</dcterms:created>
  <dcterms:modified xsi:type="dcterms:W3CDTF">2016-06-15T17:50:57Z</dcterms:modified>
</cp:coreProperties>
</file>