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AD29-1385-40F2-8DDB-C2F83495F2EC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6955A-50BC-4C63-A9AC-7AFF6E9585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0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F40E-AA80-48AA-8E1B-F84A43AE1FC1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C5-1402-43DE-813C-E5E87F5B052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F40E-AA80-48AA-8E1B-F84A43AE1FC1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C5-1402-43DE-813C-E5E87F5B0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F40E-AA80-48AA-8E1B-F84A43AE1FC1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C5-1402-43DE-813C-E5E87F5B0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F40E-AA80-48AA-8E1B-F84A43AE1FC1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C5-1402-43DE-813C-E5E87F5B052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F40E-AA80-48AA-8E1B-F84A43AE1FC1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C5-1402-43DE-813C-E5E87F5B0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F40E-AA80-48AA-8E1B-F84A43AE1FC1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C5-1402-43DE-813C-E5E87F5B052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F40E-AA80-48AA-8E1B-F84A43AE1FC1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C5-1402-43DE-813C-E5E87F5B052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F40E-AA80-48AA-8E1B-F84A43AE1FC1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C5-1402-43DE-813C-E5E87F5B0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F40E-AA80-48AA-8E1B-F84A43AE1FC1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C5-1402-43DE-813C-E5E87F5B0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F40E-AA80-48AA-8E1B-F84A43AE1FC1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C5-1402-43DE-813C-E5E87F5B0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F40E-AA80-48AA-8E1B-F84A43AE1FC1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C5-1402-43DE-813C-E5E87F5B052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B7F40E-AA80-48AA-8E1B-F84A43AE1FC1}" type="datetimeFigureOut">
              <a:rPr lang="cs-CZ" smtClean="0"/>
              <a:t>15.6.2016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45C0C5-1402-43DE-813C-E5E87F5B052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Autor: Bc. Lucie Nechvátalová</a:t>
            </a:r>
          </a:p>
          <a:p>
            <a:r>
              <a:rPr lang="cs-CZ" dirty="0" smtClean="0"/>
              <a:t>Vedoucí: </a:t>
            </a:r>
            <a:r>
              <a:rPr lang="cs-CZ" dirty="0"/>
              <a:t>Ing. Ondrej Stopka, PhD.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cs-CZ" sz="4400" dirty="0">
                <a:effectLst/>
              </a:rPr>
              <a:t>Výběr optimální metody pro návrh lokace přestupního terminálu v rámci IDS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7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3200" dirty="0" smtClean="0"/>
              <a:t>Metoda souřadnic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99592" y="1124744"/>
            <a:ext cx="7920880" cy="3474720"/>
          </a:xfrm>
        </p:spPr>
        <p:txBody>
          <a:bodyPr/>
          <a:lstStyle/>
          <a:p>
            <a:pPr marL="45720" indent="0">
              <a:buNone/>
            </a:pPr>
            <a:r>
              <a:rPr lang="cs-CZ" dirty="0" smtClean="0"/>
              <a:t>Aplikace metody		Umístění přestupního terminálu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5" t="40293" r="33524" b="23231"/>
          <a:stretch/>
        </p:blipFill>
        <p:spPr bwMode="auto">
          <a:xfrm>
            <a:off x="467544" y="1700808"/>
            <a:ext cx="405460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0" t="34881" r="33357" b="28242"/>
          <a:stretch/>
        </p:blipFill>
        <p:spPr bwMode="auto">
          <a:xfrm>
            <a:off x="4644008" y="1700808"/>
            <a:ext cx="409819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6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3200" dirty="0" smtClean="0"/>
              <a:t>Hub and </a:t>
            </a:r>
            <a:r>
              <a:rPr lang="cs-CZ" sz="3200" dirty="0" err="1" smtClean="0"/>
              <a:t>Spoke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99592" y="908720"/>
            <a:ext cx="799288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1800" dirty="0"/>
              <a:t>Geografické těžiště obsluhovaného regionu a technologie Hub and </a:t>
            </a:r>
            <a:r>
              <a:rPr lang="cs-CZ" sz="1800" dirty="0" err="1"/>
              <a:t>Spoke</a:t>
            </a:r>
            <a:endParaRPr lang="cs-CZ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2" t="24366" r="23086" b="23441"/>
          <a:stretch/>
        </p:blipFill>
        <p:spPr bwMode="auto">
          <a:xfrm>
            <a:off x="971600" y="1268759"/>
            <a:ext cx="4032448" cy="45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4048" y="2173904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Geografické těžiště (D1) leží na řece	          nutno přestupní terminál přemístit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Nejbližší vhodné umístění: vrchol V</a:t>
            </a:r>
            <a:r>
              <a:rPr lang="cs-CZ" baseline="-25000" dirty="0" smtClean="0"/>
              <a:t>5</a:t>
            </a:r>
            <a:r>
              <a:rPr lang="cs-CZ" dirty="0" smtClean="0"/>
              <a:t> (bod D)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940152" y="263691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9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3200" dirty="0" err="1" smtClean="0"/>
              <a:t>Gateway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71600" y="980728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cs-CZ" dirty="0" smtClean="0"/>
              <a:t>Aplikace dvoustupňové obsluhy systému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77904" y="231726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Brány prvního sledu mohou zastávat i funkci centrálního přestupního </a:t>
            </a:r>
            <a:r>
              <a:rPr lang="cs-CZ" dirty="0" smtClean="0"/>
              <a:t>terminálu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Za </a:t>
            </a:r>
            <a:r>
              <a:rPr lang="cs-CZ" dirty="0"/>
              <a:t>bránu prvního sledu lze v tomto případě považovat bod E.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0256" r="19956" b="26746"/>
          <a:stretch/>
        </p:blipFill>
        <p:spPr bwMode="auto">
          <a:xfrm>
            <a:off x="1115616" y="1484784"/>
            <a:ext cx="4176464" cy="41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6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3200" dirty="0" smtClean="0"/>
              <a:t>Vícekriteriální analýza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7416824" cy="4896544"/>
          </a:xfrm>
        </p:spPr>
        <p:txBody>
          <a:bodyPr>
            <a:normAutofit/>
          </a:bodyPr>
          <a:lstStyle/>
          <a:p>
            <a:r>
              <a:rPr lang="cs-CZ" sz="2400" dirty="0"/>
              <a:t>K1- možnost napojení na existující infrastrukturu (železnice, silnice I., II. a III. třídy)</a:t>
            </a:r>
          </a:p>
          <a:p>
            <a:r>
              <a:rPr lang="cs-CZ" sz="2400" dirty="0"/>
              <a:t>K2- blízkost obchodních center, restaurací, sportovních zařízení, úřadů a škol (v okolí 500m)</a:t>
            </a:r>
          </a:p>
          <a:p>
            <a:r>
              <a:rPr lang="cs-CZ" sz="2400" dirty="0"/>
              <a:t>K3- koncentrace obyvatelstva (hustota zalidnění v okolí 500m)</a:t>
            </a:r>
          </a:p>
          <a:p>
            <a:r>
              <a:rPr lang="cs-CZ" sz="2400" dirty="0"/>
              <a:t>K4- možnost parkování</a:t>
            </a:r>
          </a:p>
          <a:p>
            <a:r>
              <a:rPr lang="cs-CZ" sz="2400" dirty="0"/>
              <a:t>K5- návaznost na železniční osobní dopravu, veřejnou linkovou autobusovou dopravu a MHD (koordinace jízdních řádů)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1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3200" dirty="0" smtClean="0"/>
              <a:t>Zhodnocení dosažených výsledků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99592" y="1412776"/>
            <a:ext cx="7560840" cy="3960440"/>
          </a:xfrm>
        </p:spPr>
        <p:txBody>
          <a:bodyPr>
            <a:normAutofit/>
          </a:bodyPr>
          <a:lstStyle/>
          <a:p>
            <a:r>
              <a:rPr lang="cs-CZ" dirty="0"/>
              <a:t>maximální </a:t>
            </a:r>
            <a:r>
              <a:rPr lang="cs-CZ" dirty="0" smtClean="0"/>
              <a:t>hodnota </a:t>
            </a:r>
            <a:r>
              <a:rPr lang="cs-CZ" dirty="0"/>
              <a:t>užitku </a:t>
            </a:r>
            <a:r>
              <a:rPr lang="cs-CZ" b="1" dirty="0" smtClean="0"/>
              <a:t>bod B = bod D = bod E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achází se na hranici zóny A </a:t>
            </a:r>
            <a:r>
              <a:rPr lang="cs-CZ" dirty="0" err="1" smtClean="0"/>
              <a:t>a</a:t>
            </a:r>
            <a:r>
              <a:rPr lang="cs-CZ" dirty="0" smtClean="0"/>
              <a:t> B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eží u silnice I. třídy č. 3</a:t>
            </a:r>
          </a:p>
          <a:p>
            <a:pPr lvl="1"/>
            <a:r>
              <a:rPr lang="cs-CZ" dirty="0" smtClean="0"/>
              <a:t>v těsné blízkosti IV</a:t>
            </a:r>
            <a:r>
              <a:rPr lang="cs-CZ" dirty="0"/>
              <a:t>. železničního tranzitního koridoru </a:t>
            </a:r>
            <a:endParaRPr lang="cs-CZ" dirty="0" smtClean="0"/>
          </a:p>
          <a:p>
            <a:pPr lvl="1"/>
            <a:r>
              <a:rPr lang="cs-CZ" dirty="0"/>
              <a:t>v</a:t>
            </a:r>
            <a:r>
              <a:rPr lang="cs-CZ" dirty="0" smtClean="0"/>
              <a:t> současném systému zde projíždí 7 spojů na konkrétních linkách MHD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edaleko železniční zastávka Tábor- Čápův Dvůr</a:t>
            </a:r>
          </a:p>
          <a:p>
            <a:pPr lvl="1"/>
            <a:r>
              <a:rPr lang="cs-CZ" dirty="0" smtClean="0"/>
              <a:t>v</a:t>
            </a:r>
            <a:r>
              <a:rPr lang="cs-CZ" dirty="0"/>
              <a:t> blízkosti hypermarketů, obchodních domů, sídlišť s vysokou hustotou obyvatelstva, ale také nedaleko postupně se rozvíjející průmyslové zóny. </a:t>
            </a:r>
            <a:endParaRPr lang="cs-CZ" dirty="0" smtClean="0"/>
          </a:p>
          <a:p>
            <a:pPr marL="365760" lvl="1" indent="0">
              <a:buNone/>
            </a:pPr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821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3200" dirty="0" smtClean="0"/>
              <a:t>Závěrečné shrnutí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27584" y="90872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0462" y="198884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Metoda Určení centra stromu byla vybrána jako nejvhodnější pro výběr optimální lokace přestupního terminálu v rámci IDS z hlediska kvalitativních charakteristik a představuje tak obecně použitelný podpůrný rozhodovací nástroj při rozhodování o vhodné lokaci.</a:t>
            </a:r>
          </a:p>
        </p:txBody>
      </p:sp>
    </p:spTree>
    <p:extLst>
      <p:ext uri="{BB962C8B-B14F-4D97-AF65-F5344CB8AC3E}">
        <p14:creationId xmlns:p14="http://schemas.microsoft.com/office/powerpoint/2010/main" val="39517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27584" y="1700808"/>
            <a:ext cx="7200800" cy="424847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Existují i jiné vhodné metody v kontextu výběru optimální metody pro návrh lokace přestupního terminálu v rámci IDS? </a:t>
            </a:r>
            <a:endParaRPr lang="cs-CZ" dirty="0" smtClean="0"/>
          </a:p>
          <a:p>
            <a:r>
              <a:rPr lang="cs-CZ" dirty="0" err="1"/>
              <a:t>Akým</a:t>
            </a:r>
            <a:r>
              <a:rPr lang="cs-CZ" dirty="0"/>
              <a:t> </a:t>
            </a:r>
            <a:r>
              <a:rPr lang="cs-CZ" dirty="0" err="1"/>
              <a:t>spôsobom</a:t>
            </a:r>
            <a:r>
              <a:rPr lang="cs-CZ" dirty="0"/>
              <a:t> </a:t>
            </a:r>
            <a:r>
              <a:rPr lang="cs-CZ" dirty="0" err="1"/>
              <a:t>ste</a:t>
            </a:r>
            <a:r>
              <a:rPr lang="cs-CZ" dirty="0"/>
              <a:t> stanovili váhy </a:t>
            </a:r>
            <a:r>
              <a:rPr lang="cs-CZ" dirty="0" err="1"/>
              <a:t>vrcholov</a:t>
            </a:r>
            <a:r>
              <a:rPr lang="cs-CZ" dirty="0"/>
              <a:t>? (str. 35, obr. 13) </a:t>
            </a:r>
            <a:endParaRPr lang="cs-CZ" dirty="0" smtClean="0"/>
          </a:p>
          <a:p>
            <a:r>
              <a:rPr lang="cs-CZ" dirty="0" err="1" smtClean="0"/>
              <a:t>Aké</a:t>
            </a:r>
            <a:r>
              <a:rPr lang="cs-CZ" dirty="0" smtClean="0"/>
              <a:t> </a:t>
            </a:r>
            <a:r>
              <a:rPr lang="cs-CZ" dirty="0"/>
              <a:t>dopravné body </a:t>
            </a:r>
            <a:r>
              <a:rPr lang="cs-CZ" dirty="0" err="1"/>
              <a:t>predstavujú</a:t>
            </a:r>
            <a:r>
              <a:rPr lang="cs-CZ" dirty="0"/>
              <a:t> vrcholy </a:t>
            </a:r>
            <a:r>
              <a:rPr lang="cs-CZ" dirty="0" err="1"/>
              <a:t>Vami</a:t>
            </a:r>
            <a:r>
              <a:rPr lang="cs-CZ" dirty="0"/>
              <a:t> </a:t>
            </a:r>
            <a:r>
              <a:rPr lang="cs-CZ" dirty="0" err="1"/>
              <a:t>riešenej</a:t>
            </a:r>
            <a:r>
              <a:rPr lang="cs-CZ" dirty="0"/>
              <a:t> </a:t>
            </a:r>
            <a:r>
              <a:rPr lang="cs-CZ" dirty="0" err="1"/>
              <a:t>siete</a:t>
            </a:r>
            <a:r>
              <a:rPr lang="cs-CZ" dirty="0"/>
              <a:t>? (str. 35, obr. 13) </a:t>
            </a:r>
            <a:endParaRPr lang="cs-CZ" dirty="0" smtClean="0"/>
          </a:p>
          <a:p>
            <a:r>
              <a:rPr lang="cs-CZ" dirty="0" err="1" smtClean="0"/>
              <a:t>Podľa</a:t>
            </a:r>
            <a:r>
              <a:rPr lang="cs-CZ" dirty="0" smtClean="0"/>
              <a:t> </a:t>
            </a:r>
            <a:r>
              <a:rPr lang="cs-CZ" dirty="0" err="1"/>
              <a:t>môjho</a:t>
            </a:r>
            <a:r>
              <a:rPr lang="cs-CZ" dirty="0"/>
              <a:t> názoru </a:t>
            </a:r>
            <a:r>
              <a:rPr lang="cs-CZ" dirty="0" err="1"/>
              <a:t>viackriteriálna</a:t>
            </a:r>
            <a:r>
              <a:rPr lang="cs-CZ" dirty="0"/>
              <a:t> analýza Vám určila, </a:t>
            </a:r>
            <a:r>
              <a:rPr lang="cs-CZ" dirty="0" err="1"/>
              <a:t>ktorý</a:t>
            </a:r>
            <a:r>
              <a:rPr lang="cs-CZ" dirty="0"/>
              <a:t> bod (z množiny </a:t>
            </a:r>
            <a:r>
              <a:rPr lang="cs-CZ" dirty="0" err="1"/>
              <a:t>bodov</a:t>
            </a:r>
            <a:r>
              <a:rPr lang="cs-CZ" dirty="0"/>
              <a:t> </a:t>
            </a:r>
            <a:r>
              <a:rPr lang="cs-CZ" dirty="0" err="1"/>
              <a:t>zistených</a:t>
            </a:r>
            <a:r>
              <a:rPr lang="cs-CZ" dirty="0"/>
              <a:t> </a:t>
            </a:r>
            <a:r>
              <a:rPr lang="cs-CZ" dirty="0" err="1"/>
              <a:t>pomocou</a:t>
            </a:r>
            <a:r>
              <a:rPr lang="cs-CZ" dirty="0"/>
              <a:t> zvolených </a:t>
            </a:r>
            <a:r>
              <a:rPr lang="cs-CZ" dirty="0" err="1"/>
              <a:t>metód</a:t>
            </a:r>
            <a:r>
              <a:rPr lang="cs-CZ" dirty="0"/>
              <a:t>) je z </a:t>
            </a:r>
            <a:r>
              <a:rPr lang="cs-CZ" dirty="0" err="1"/>
              <a:t>hľadiska</a:t>
            </a:r>
            <a:r>
              <a:rPr lang="cs-CZ" dirty="0"/>
              <a:t> Vašich kritérií </a:t>
            </a:r>
            <a:r>
              <a:rPr lang="cs-CZ" dirty="0" err="1"/>
              <a:t>najvhodnejší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lokáciu</a:t>
            </a:r>
            <a:r>
              <a:rPr lang="cs-CZ" dirty="0"/>
              <a:t> </a:t>
            </a:r>
            <a:r>
              <a:rPr lang="cs-CZ" dirty="0" err="1"/>
              <a:t>prestupného</a:t>
            </a:r>
            <a:r>
              <a:rPr lang="cs-CZ" dirty="0"/>
              <a:t> terminálu IDS a neurčuje, </a:t>
            </a:r>
            <a:r>
              <a:rPr lang="cs-CZ" dirty="0" err="1"/>
              <a:t>ktorá</a:t>
            </a:r>
            <a:r>
              <a:rPr lang="cs-CZ" dirty="0"/>
              <a:t> </a:t>
            </a:r>
            <a:r>
              <a:rPr lang="cs-CZ" dirty="0" err="1"/>
              <a:t>metóda</a:t>
            </a:r>
            <a:r>
              <a:rPr lang="cs-CZ" dirty="0"/>
              <a:t> je </a:t>
            </a:r>
            <a:r>
              <a:rPr lang="cs-CZ" dirty="0" err="1"/>
              <a:t>optimálna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lokáciu</a:t>
            </a:r>
            <a:r>
              <a:rPr lang="cs-CZ" dirty="0"/>
              <a:t> </a:t>
            </a:r>
            <a:r>
              <a:rPr lang="cs-CZ" dirty="0" err="1"/>
              <a:t>prestupného</a:t>
            </a:r>
            <a:r>
              <a:rPr lang="cs-CZ" dirty="0"/>
              <a:t> terminálu IDS. </a:t>
            </a:r>
            <a:r>
              <a:rPr lang="cs-CZ" dirty="0" err="1"/>
              <a:t>Môžete</a:t>
            </a:r>
            <a:r>
              <a:rPr lang="cs-CZ" dirty="0"/>
              <a:t> </a:t>
            </a:r>
            <a:r>
              <a:rPr lang="cs-CZ" dirty="0" err="1"/>
              <a:t>zdôvodniť</a:t>
            </a:r>
            <a:r>
              <a:rPr lang="cs-CZ" dirty="0"/>
              <a:t> Váš názor.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2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429309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/>
              <a:t>Prostor na dotazy</a:t>
            </a:r>
            <a:endParaRPr lang="cs-CZ" dirty="0"/>
          </a:p>
        </p:txBody>
      </p:sp>
      <p:pic>
        <p:nvPicPr>
          <p:cNvPr id="10242" name="Picture 2" descr="http://previews.123rf.com/images/anatolymas/anatolymas1209/anatolymas120900007/15066839-3d-small-person-sitting-in-a-meditative-pose-on-a-question-mark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2033553" cy="315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2768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Děkuji </a:t>
            </a:r>
            <a:r>
              <a:rPr lang="cs-CZ" smtClean="0"/>
              <a:t>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1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3200" dirty="0" smtClean="0"/>
              <a:t>Obsah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71600" y="1052736"/>
            <a:ext cx="7920880" cy="554461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Cíl práce</a:t>
            </a:r>
          </a:p>
          <a:p>
            <a:r>
              <a:rPr lang="cs-CZ" sz="2800" dirty="0" smtClean="0"/>
              <a:t>Zvolené přístupy k řešení</a:t>
            </a:r>
          </a:p>
          <a:p>
            <a:r>
              <a:rPr lang="cs-CZ" sz="2800" dirty="0" smtClean="0"/>
              <a:t>IDS Tábor</a:t>
            </a:r>
          </a:p>
          <a:p>
            <a:r>
              <a:rPr lang="cs-CZ" sz="2800" dirty="0" smtClean="0"/>
              <a:t>Vlastní návrhy řešení</a:t>
            </a:r>
          </a:p>
          <a:p>
            <a:r>
              <a:rPr lang="cs-CZ" sz="2800" dirty="0" smtClean="0"/>
              <a:t>Zhodnocení dosažených výsledků</a:t>
            </a:r>
          </a:p>
          <a:p>
            <a:r>
              <a:rPr lang="cs-CZ" sz="2800" dirty="0" smtClean="0"/>
              <a:t>Závěrečné shrnutí</a:t>
            </a:r>
          </a:p>
          <a:p>
            <a:r>
              <a:rPr lang="cs-CZ" sz="2800" dirty="0" smtClean="0"/>
              <a:t>Doplňující otázky</a:t>
            </a:r>
          </a:p>
          <a:p>
            <a:r>
              <a:rPr lang="cs-CZ" sz="2800" dirty="0" smtClean="0"/>
              <a:t>Prostor na dotazy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15616" y="2996952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cs-CZ" dirty="0"/>
              <a:t>Cílem diplomové práce </a:t>
            </a:r>
            <a:r>
              <a:rPr lang="cs-CZ" dirty="0" smtClean="0"/>
              <a:t>bylo </a:t>
            </a:r>
            <a:r>
              <a:rPr lang="cs-CZ" dirty="0"/>
              <a:t>navrhnout optimální metodu v rámci návrhu umístění přestupního terminálu v integrovaném dopravním systému. 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8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3200" dirty="0" smtClean="0"/>
              <a:t>Zvolené přístupy k řešení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71600" y="1484784"/>
            <a:ext cx="6768752" cy="4320480"/>
          </a:xfrm>
        </p:spPr>
        <p:txBody>
          <a:bodyPr>
            <a:noAutofit/>
          </a:bodyPr>
          <a:lstStyle/>
          <a:p>
            <a:pPr marL="502920" indent="-457200">
              <a:buAutoNum type="arabicPeriod"/>
            </a:pPr>
            <a:r>
              <a:rPr lang="cs-CZ" sz="2800" dirty="0"/>
              <a:t>Operační analýza</a:t>
            </a:r>
          </a:p>
          <a:p>
            <a:pPr lvl="1"/>
            <a:r>
              <a:rPr lang="cs-CZ" sz="2800" dirty="0" err="1"/>
              <a:t>Hakimiho</a:t>
            </a:r>
            <a:r>
              <a:rPr lang="cs-CZ" sz="2800" dirty="0"/>
              <a:t> algoritmus</a:t>
            </a:r>
          </a:p>
          <a:p>
            <a:pPr lvl="1"/>
            <a:r>
              <a:rPr lang="cs-CZ" sz="2800" dirty="0"/>
              <a:t>Určení centra stromu</a:t>
            </a:r>
          </a:p>
          <a:p>
            <a:pPr lvl="1"/>
            <a:r>
              <a:rPr lang="cs-CZ" sz="2800" dirty="0"/>
              <a:t>Metoda </a:t>
            </a:r>
            <a:r>
              <a:rPr lang="cs-CZ" sz="2800" dirty="0" smtClean="0"/>
              <a:t>souřadnic</a:t>
            </a:r>
          </a:p>
          <a:p>
            <a:pPr marL="502920" indent="-457200">
              <a:buAutoNum type="arabicPeriod"/>
            </a:pPr>
            <a:r>
              <a:rPr lang="cs-CZ" sz="2800" dirty="0" smtClean="0"/>
              <a:t>City logistika</a:t>
            </a:r>
          </a:p>
          <a:p>
            <a:pPr lvl="1"/>
            <a:r>
              <a:rPr lang="cs-CZ" sz="2800" dirty="0" smtClean="0"/>
              <a:t>Hub and </a:t>
            </a:r>
            <a:r>
              <a:rPr lang="cs-CZ" sz="2800" dirty="0" err="1" smtClean="0"/>
              <a:t>Spoke</a:t>
            </a:r>
            <a:endParaRPr lang="cs-CZ" sz="2800" dirty="0" smtClean="0"/>
          </a:p>
          <a:p>
            <a:pPr lvl="1"/>
            <a:r>
              <a:rPr lang="cs-CZ" sz="2800" dirty="0" err="1" smtClean="0"/>
              <a:t>Gateway</a:t>
            </a:r>
            <a:endParaRPr lang="cs-CZ" sz="2800" dirty="0" smtClean="0"/>
          </a:p>
          <a:p>
            <a:pPr marL="502920" indent="-457200">
              <a:buFont typeface="+mj-lt"/>
              <a:buAutoNum type="arabicPeriod"/>
            </a:pPr>
            <a:r>
              <a:rPr lang="cs-CZ" sz="2800" dirty="0" smtClean="0"/>
              <a:t>Vícekriteriální analýza</a:t>
            </a:r>
          </a:p>
        </p:txBody>
      </p:sp>
    </p:spTree>
    <p:extLst>
      <p:ext uri="{BB962C8B-B14F-4D97-AF65-F5344CB8AC3E}">
        <p14:creationId xmlns:p14="http://schemas.microsoft.com/office/powerpoint/2010/main" val="22372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3200" dirty="0" smtClean="0"/>
              <a:t>IDS Tábor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7" y="1412776"/>
            <a:ext cx="5040559" cy="482453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Oblast: Tábor- Sezimovo Ústí- Planá nad Lužnicí</a:t>
            </a:r>
          </a:p>
          <a:p>
            <a:r>
              <a:rPr lang="cs-CZ" sz="2400" dirty="0" smtClean="0"/>
              <a:t>Celková rozloha území: 70km</a:t>
            </a:r>
            <a:r>
              <a:rPr lang="cs-CZ" sz="2400" baseline="30000" dirty="0" smtClean="0"/>
              <a:t>2</a:t>
            </a:r>
          </a:p>
          <a:p>
            <a:r>
              <a:rPr lang="cs-CZ" sz="2400" dirty="0" smtClean="0"/>
              <a:t>Významná infrastruktura: silnice I/3, silnice I/19, IV</a:t>
            </a:r>
            <a:r>
              <a:rPr lang="cs-CZ" sz="2400" dirty="0"/>
              <a:t>. železniční </a:t>
            </a:r>
            <a:r>
              <a:rPr lang="cs-CZ" sz="2400" dirty="0" smtClean="0"/>
              <a:t>koridor</a:t>
            </a:r>
          </a:p>
          <a:p>
            <a:r>
              <a:rPr lang="cs-CZ" sz="2400" dirty="0" smtClean="0"/>
              <a:t>Koordinátor: </a:t>
            </a:r>
            <a:r>
              <a:rPr lang="cs-CZ" sz="2400" dirty="0"/>
              <a:t>dohoda mezi Sdružením měst a obcí okresu Tábor a </a:t>
            </a:r>
            <a:r>
              <a:rPr lang="cs-CZ" sz="2400" dirty="0" smtClean="0"/>
              <a:t>dopravci</a:t>
            </a:r>
          </a:p>
          <a:p>
            <a:r>
              <a:rPr lang="cs-CZ" sz="2400" dirty="0" smtClean="0"/>
              <a:t>Celková délka sítě: přes 60 km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 descr="Popis: https://www.cd.cz/assets/primestske-cestovani/ids-ta/ids-ta-map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412776"/>
            <a:ext cx="3284855" cy="432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9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3200" dirty="0" smtClean="0"/>
              <a:t>Vlastní návrhy řešení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8041994" cy="3474720"/>
          </a:xfrm>
        </p:spPr>
        <p:txBody>
          <a:bodyPr/>
          <a:lstStyle/>
          <a:p>
            <a:pPr marL="45720" indent="0">
              <a:buNone/>
            </a:pPr>
            <a:r>
              <a:rPr lang="cs-CZ" dirty="0" smtClean="0"/>
              <a:t>Infrastruktura v IDS			Dopravní síť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104456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3" t="27804" r="24242" b="8866"/>
          <a:stretch/>
        </p:blipFill>
        <p:spPr bwMode="auto">
          <a:xfrm>
            <a:off x="5088167" y="1718359"/>
            <a:ext cx="349337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6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3200" dirty="0" err="1" smtClean="0"/>
              <a:t>Hakimiho</a:t>
            </a:r>
            <a:r>
              <a:rPr lang="cs-CZ" sz="3200" dirty="0" smtClean="0"/>
              <a:t> algoritmus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71600" y="1124744"/>
            <a:ext cx="6400800" cy="3474720"/>
          </a:xfrm>
        </p:spPr>
        <p:txBody>
          <a:bodyPr/>
          <a:lstStyle/>
          <a:p>
            <a:r>
              <a:rPr lang="cs-CZ" dirty="0" smtClean="0"/>
              <a:t>Příklad vyšetřování hrany </a:t>
            </a:r>
            <a:r>
              <a:rPr lang="cs-CZ" i="1" dirty="0" smtClean="0"/>
              <a:t>(</a:t>
            </a:r>
            <a:r>
              <a:rPr lang="cs-CZ" i="1" dirty="0"/>
              <a:t>v</a:t>
            </a:r>
            <a:r>
              <a:rPr lang="cs-CZ" i="1" baseline="-25000" dirty="0"/>
              <a:t>3</a:t>
            </a:r>
            <a:r>
              <a:rPr lang="cs-CZ" i="1" dirty="0"/>
              <a:t>,v</a:t>
            </a:r>
            <a:r>
              <a:rPr lang="cs-CZ" i="1" baseline="-25000" dirty="0"/>
              <a:t>4</a:t>
            </a:r>
            <a:r>
              <a:rPr lang="cs-CZ" i="1" dirty="0" smtClean="0"/>
              <a:t>)</a:t>
            </a:r>
          </a:p>
          <a:p>
            <a:pPr marL="365760" lvl="1" indent="0">
              <a:buNone/>
            </a:pPr>
            <a:r>
              <a:rPr lang="cs-CZ" sz="1800" dirty="0" smtClean="0"/>
              <a:t>Funkční předpis			Diagram hodnot</a:t>
            </a:r>
            <a:endParaRPr lang="cs-CZ" sz="1800" dirty="0"/>
          </a:p>
        </p:txBody>
      </p: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56898"/>
              </p:ext>
            </p:extLst>
          </p:nvPr>
        </p:nvGraphicFramePr>
        <p:xfrm>
          <a:off x="251520" y="2276872"/>
          <a:ext cx="6129338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Dokument" r:id="rId3" imgW="6129993" imgH="2191072" progId="Word.Document.12">
                  <p:embed/>
                </p:oleObj>
              </mc:Choice>
              <mc:Fallback>
                <p:oleObj name="Dokument" r:id="rId3" imgW="6129993" imgH="21910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276872"/>
                        <a:ext cx="6129338" cy="219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Obrázek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4" t="17636" r="26414" b="19038"/>
          <a:stretch>
            <a:fillRect/>
          </a:stretch>
        </p:blipFill>
        <p:spPr bwMode="auto">
          <a:xfrm>
            <a:off x="5006745" y="2276872"/>
            <a:ext cx="3771900" cy="415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7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3200" dirty="0" smtClean="0"/>
              <a:t>Výsledky </a:t>
            </a:r>
            <a:r>
              <a:rPr lang="cs-CZ" sz="3200" dirty="0" err="1" smtClean="0"/>
              <a:t>Hakimiho</a:t>
            </a:r>
            <a:r>
              <a:rPr lang="cs-CZ" sz="3200" dirty="0" smtClean="0"/>
              <a:t> algoritmu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196752"/>
            <a:ext cx="828092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1800" dirty="0" smtClean="0"/>
              <a:t>Hodnoty vážené excentricity		Umístění přestupního terminálu</a:t>
            </a:r>
            <a:endParaRPr lang="cs-CZ" sz="1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039182"/>
              </p:ext>
            </p:extLst>
          </p:nvPr>
        </p:nvGraphicFramePr>
        <p:xfrm>
          <a:off x="827584" y="1628800"/>
          <a:ext cx="6180138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kument" r:id="rId3" imgW="6180083" imgH="2237867" progId="Word.Document.12">
                  <p:embed/>
                </p:oleObj>
              </mc:Choice>
              <mc:Fallback>
                <p:oleObj name="Dokument" r:id="rId3" imgW="6180083" imgH="2237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628800"/>
                        <a:ext cx="6180138" cy="25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45613" r="34030" b="13957"/>
          <a:stretch/>
        </p:blipFill>
        <p:spPr bwMode="auto">
          <a:xfrm>
            <a:off x="5220072" y="1628800"/>
            <a:ext cx="3240360" cy="364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9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3200" dirty="0" smtClean="0"/>
              <a:t>Určení centra stromu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71600" y="1052736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cs-CZ" dirty="0" smtClean="0"/>
              <a:t>Excentricita vrcholů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Rádius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9" t="33680" r="22929" b="58074"/>
          <a:stretch/>
        </p:blipFill>
        <p:spPr bwMode="auto">
          <a:xfrm>
            <a:off x="971600" y="1484784"/>
            <a:ext cx="70567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217752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0" t="35904" r="34768" b="27258"/>
          <a:stretch/>
        </p:blipFill>
        <p:spPr bwMode="auto">
          <a:xfrm>
            <a:off x="4335938" y="2940255"/>
            <a:ext cx="3652515" cy="380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355976" y="2565401"/>
            <a:ext cx="345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Umístění přestupního terminálu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2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307</TotalTime>
  <Words>420</Words>
  <Application>Microsoft Office PowerPoint</Application>
  <PresentationFormat>Předvádění na obrazovce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Aerodynamika</vt:lpstr>
      <vt:lpstr>Dokument</vt:lpstr>
      <vt:lpstr>Výběr optimální metody pro návrh lokace přestupního terminálu v rámci IDS </vt:lpstr>
      <vt:lpstr>Obsah </vt:lpstr>
      <vt:lpstr>Cíl práce</vt:lpstr>
      <vt:lpstr>Zvolené přístupy k řešení</vt:lpstr>
      <vt:lpstr>IDS Tábor</vt:lpstr>
      <vt:lpstr>Vlastní návrhy řešení</vt:lpstr>
      <vt:lpstr>Hakimiho algoritmus</vt:lpstr>
      <vt:lpstr>Výsledky Hakimiho algoritmu</vt:lpstr>
      <vt:lpstr>Určení centra stromu</vt:lpstr>
      <vt:lpstr>Metoda souřadnic</vt:lpstr>
      <vt:lpstr>Hub and Spoke</vt:lpstr>
      <vt:lpstr>Gateway</vt:lpstr>
      <vt:lpstr>Vícekriteriální analýza</vt:lpstr>
      <vt:lpstr>Zhodnocení dosažených výsledků</vt:lpstr>
      <vt:lpstr>Závěrečné shrnutí</vt:lpstr>
      <vt:lpstr>Doplňující dotazy</vt:lpstr>
      <vt:lpstr>Prostor na dotazy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Výběr optimální metody pro návrh lokace přestupního terminálu v rámci IDS</dc:title>
  <dc:creator>asus</dc:creator>
  <cp:lastModifiedBy>asus</cp:lastModifiedBy>
  <cp:revision>23</cp:revision>
  <dcterms:created xsi:type="dcterms:W3CDTF">2016-05-30T16:03:16Z</dcterms:created>
  <dcterms:modified xsi:type="dcterms:W3CDTF">2016-06-15T10:55:18Z</dcterms:modified>
</cp:coreProperties>
</file>