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32" r:id="rId1"/>
  </p:sldMasterIdLst>
  <p:notesMasterIdLst>
    <p:notesMasterId r:id="rId17"/>
  </p:notesMasterIdLst>
  <p:sldIdLst>
    <p:sldId id="256" r:id="rId2"/>
    <p:sldId id="268" r:id="rId3"/>
    <p:sldId id="269" r:id="rId4"/>
    <p:sldId id="270" r:id="rId5"/>
    <p:sldId id="278" r:id="rId6"/>
    <p:sldId id="271" r:id="rId7"/>
    <p:sldId id="280" r:id="rId8"/>
    <p:sldId id="286" r:id="rId9"/>
    <p:sldId id="287" r:id="rId10"/>
    <p:sldId id="288" r:id="rId11"/>
    <p:sldId id="289" r:id="rId12"/>
    <p:sldId id="290" r:id="rId13"/>
    <p:sldId id="281" r:id="rId14"/>
    <p:sldId id="282" r:id="rId15"/>
    <p:sldId id="25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20961A"/>
    <a:srgbClr val="0065B0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59" autoAdjust="0"/>
  </p:normalViewPr>
  <p:slideViewPr>
    <p:cSldViewPr>
      <p:cViewPr varScale="1">
        <p:scale>
          <a:sx n="56" d="100"/>
          <a:sy n="56" d="100"/>
        </p:scale>
        <p:origin x="-96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E24CA-2272-4E9E-9235-D27C4E5A85A3}" type="datetimeFigureOut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0E351-630C-458D-BB3D-BAE160F4464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04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479CF4-736F-4ABE-BACA-B108F20A0D7A}" type="datetime1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F99D7C-9478-47D9-BD63-24A6EBAB8D10}" type="datetime1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282C2B-7B61-4393-8A65-0DDDF5550472}" type="datetime1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F6828-7642-4DEB-9A48-7C396D70A66E}" type="datetime1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B7F2BA-6F3C-4451-836C-3D9DCD69E5F6}" type="datetime1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504E4-6371-4831-B967-BB59C45D9357}" type="datetime1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4E6E2-09C3-46E2-9057-E92186EAD1D1}" type="datetime1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1F1B04-5273-4AD7-900E-715ECDE5ACB7}" type="datetime1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45E21-FC86-4D23-B536-5D41F8638880}" type="datetime1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8D8561-715E-4F8A-B3C6-D959294D729C}" type="datetime1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C54E2F-2ECE-4612-8D96-0201A6B40FA0}" type="datetime1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E5E075-A3CB-4C1C-882B-B7EE20721395}" type="datetime1">
              <a:rPr lang="cs-CZ" smtClean="0"/>
              <a:pPr/>
              <a:t>15.6.2016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831CF4-D449-48A2-9536-BF3E0AA62F9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601917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Návrh </a:t>
            </a:r>
            <a:r>
              <a:rPr lang="cs-CZ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racionalizace </a:t>
            </a:r>
            <a:r>
              <a:rPr lang="cs-CZ" sz="4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dopravní</a:t>
            </a:r>
            <a:r>
              <a:rPr lang="cs-CZ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cs-CZ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s-CZ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telematiky ve městě Plzeň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5597220"/>
            <a:ext cx="7200800" cy="1000132"/>
          </a:xfrm>
        </p:spPr>
        <p:txBody>
          <a:bodyPr>
            <a:noAutofit/>
          </a:bodyPr>
          <a:lstStyle/>
          <a:p>
            <a:pPr algn="l"/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Autor </a:t>
            </a:r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diplomové práce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		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Bc. Jiří 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Motejzík </a:t>
            </a:r>
          </a:p>
          <a:p>
            <a:pPr algn="l"/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Vedoucí </a:t>
            </a:r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diplomové práce:		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doc. Ing. Ján Ližbetin, PhD.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algn="l"/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České Budějovice, červen </a:t>
            </a:r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pitchFamily="34" charset="0"/>
              </a:rPr>
              <a:t>2016 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404664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A80000"/>
                </a:solidFill>
                <a:latin typeface="Calibri" panose="020F0502020204030204" pitchFamily="34" charset="0"/>
              </a:rPr>
              <a:t>Vysoká škola technická a </a:t>
            </a:r>
            <a:r>
              <a:rPr lang="pl-PL" sz="2400" b="1" dirty="0" smtClean="0">
                <a:solidFill>
                  <a:srgbClr val="A80000"/>
                </a:solidFill>
                <a:latin typeface="Calibri" panose="020F0502020204030204" pitchFamily="34" charset="0"/>
              </a:rPr>
              <a:t>ekonomická </a:t>
            </a:r>
            <a:endParaRPr lang="pl-PL" sz="2400" dirty="0">
              <a:solidFill>
                <a:srgbClr val="A80000"/>
              </a:solidFill>
              <a:latin typeface="Calibri" panose="020F0502020204030204" pitchFamily="34" charset="0"/>
            </a:endParaRPr>
          </a:p>
          <a:p>
            <a:pPr algn="ctr"/>
            <a:r>
              <a:rPr lang="cs-CZ" sz="2000" dirty="0" smtClean="0">
                <a:solidFill>
                  <a:srgbClr val="A80000"/>
                </a:solidFill>
                <a:latin typeface="Calibri" panose="020F0502020204030204" pitchFamily="34" charset="0"/>
              </a:rPr>
              <a:t>Ústav technicko-technologický</a:t>
            </a:r>
            <a:endParaRPr lang="cs-CZ" sz="2000" dirty="0">
              <a:solidFill>
                <a:srgbClr val="A8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2" descr="data:image/jpeg;base64,/9j/4AAQSkZJRgABAQAAAQABAAD/2wCEAAkGBxQNDxEUERAQFRUUGBgUFxUQERcXEBQUFRcgFhQVFRUYHSwgGhomHhQcITMhJSkrLi8uFx8zODMsOCgvLiwBCgoKDgwOGhAQGjcmHCQsNSwsLCwuLSwsLDcsLC0sLCssKywsLCwsLCwsLCwsLCwsNy8sLCwsLCssLCwsLCwsK//AABEIAJ8AngMBIgACEQEDEQH/xAAcAAABBQEBAQAAAAAAAAAAAAAAAQMEBQYHCAL/xABHEAABAgMCBg4HBgUFAQAAAAABAAIDBBEFEgYhNFFzsgcTFjEzQVJUcpKTobPRFCJCYYGRsTJTYnGCwSMkNUPCFXSi0+E2/8QAGgEAAgMBAQAAAAAAAAAAAAAAAAIBBAYDBf/EACwRAAIBAgQFAwQDAQAAAAAAAAABAgMREiExMgQzQWFxIlGhE4GRwQVCciT/2gAMAwEAAhEDEQA/AKGbedties77b/aPKKZvnlO6xTk3wsTpv1imlRbZp4xVtBb55TusUXzyndYpEIzJsvYW+eU7rFS7HefSpb1ncNC9o/eNUNS7HyqW00LxGqU8yJpYWeiliNlo0kWUJH8Vu8fcVt1iNlzIWaVv0KtT2sz/AA3Nj5OR3zyndYovnlO6xXyhVDRYV7C3zyndYovnlO6xSIRmGFewt88p3WKL55TusUiEZkWXsLfPKd1ii+eU7rFIhGYWXsLfPKd1ii+eU7rFIhGYWXsLfPKd1irrBJ59JNS7g3e0eU1UiucEspOjdrMUrUSpFYXkVc3wsTpv1imk7N8LE6b9YppQzotAQhCCQUuxsqltNC8RqiKXY2VS2mheI1C1FntZ6KWI2XMhZpW/QrbrD7LmQs0rfoVbntZnuG50fJyJCEKmaMEIQpAEIQgAQhCABCEIAFc4JZSdG7WYqZXOCWUnRu1mIQlTayrm+FidN+sU0nZvhYnTfrFNIYy0BCEIJBS7GyqW00LxGqIpdjZVLaaF4jULUWe1nopQLYsiFPQ9rjsvNrepUggjeIIU9ISrpmE2ndHPrT2LoTqmXjxIZ5MQX2fPE4fMrF23gbNSVS6FfYPbg1cAM5G+Pku6oKR0ost0+Oqw1d0eagapV2vCXAaXnquaNqi8tgFCfxt3j9feuT29YMaz4lyMzf8AsvbjhvHuP7HGuEqbiepQ4uFXLR+xWIQhIWgQhCABCEIAFc4JZSdG7WYqZXOCWUnRu1mIQlTayrm+FidN+sU0nZvhYnTfrFNIYy0BCEIJBS7GyqW00LxGqIpdjZVLaaF4jULUWe1nopYjZacWyUMgkERW0INCMR3iFt1h9lzIWaVv0Ktz2sz3Dc2PkwlkYbTkpSkXbGj2Y/rDrfa710LBzZAgTlGRf4EQ4gHu/huP4X/saLjaQqvGo0exV4OnU6WZ6VBqotp2fDmoTocZgex2+D3EZj71yXA/DmJJFsOOXRIG9U44kIZ2n2m/h+WZdek5lkdjXw3BzHCoc01BBViMlJHj1qE6Es/ycUwxwTfZj6ir4Lj6r+Np5D/fmPGs4vRs/JsmIT4cRocx4oQff+64XhXg+6zZgwzUsd60N59puY/iHH8+NcalO2aPU4Pi/qLBLUpkIQuRfBCEIAFc4JZSdG7WYqZXOCWUnRu1mIQlTayrm+FidN+sU0nZvhYnTfrFNIYy0BCEIJBS7GyqW00LxGqIpdjZVLaaF4jULUWe1nopYjZcyFmlb9CtusRsuZCzSt+hVue1me4bnR8nIUIQqhowWpwEwrNnRQyISZeIfWBPBk/3G+7OPjxY8shTFtHOpTjUjhkek4bg4Ag1BxgjeIzqlwvsFtoyr4eIPHrQ3Znje+B3j+azOxVhAYsMysR1XQxehknGYfJ/Se4hdCVtNSRn5xlQqW6o81xIZY4tcKOaSCDvgjEQkW22VLG2iabGaPVjj1swiN3/AJih+BWJVSSs7Hv0aiqQUl1BCEKDqCucEspOjdrMVMrnBLKTo3azEISptZVzfCxOm/WKaTk2f4sTpv1imqoeo0dBUJKoqgkVS7GyqW00LxGqHVS7HP8ANS2mheI1C1FntZ6LWI2XMhZpW/QrbhYfZcyFmlb9Crc9rM9w3Oj5ORISVRVVDRioSVRVAE6xLRMnMwYzf7bgT727zx8QSvQsGKIjWubjDgCPyOMLzZVdv2OJ/b7Ng1NTDrCP6Di/4kLtRfQ8v+Sp5Kf2F2RLO9Js6NQVdCG2tz+pjcPi2q4evSceHfa5p3iCPmKLzjNwdqiPZyHOZ1TT9kVl1D+Onk4jaElUVXE9QVXOCWUnRu1mKlqrrBI/zJ0btZilaiVNrO1GwZY1JloGPHwbfJG5+V5rA7NvkmXYUyYJBnJaoNCDFbUEb430m6uS57Ldq3zVv0mdtU7/ACP7n5XmsDs2+SNz8rzWB2bfJMbq5Lnst2rfNG6uS57Ldq3zRdBar3+R/c/K81gdm3yStsKWaQRLQAQQQRDbUEYwRiUfdXJc9lu1b5r6h4TybnBonJclxDQBFbUkmgAx79UZBap3+S3TE3JsjtuxYbHitaPaCK56FPqNP2hClm3o0VkNtaXojg0VzVKY5K98iN/oErzWB2bfJG5+V5rA7NvkmN1clz2W7Vvml3VyXPZbtW+aX0nW1Xv8j25+V5rA7Nvkjc/K81gdm3yTO6uS57Ldq3zRurkuey3at80XQWq9/ke3PyvNYHZt8lLk5JkBpbChsY0mtGNAFc9B+Srd1clz2W7Vvml3VyXPZbtW+aLohxqPVMuCq+JYcu4lzpaCSTUkw21JO+TiUfdXJc9lu1b5o3VyXPZbtW+am6BQmtEx7c/K81gdm3yRufleawOzb5JndXJc9lu1b5pN1clz2W7Vvmo9JNqvf5H/APQJXmsDs2+S+odiS7DVsvBad6rYbQaZt73KNurkuey3at805AwklIhoybl3GlaNitJpn3/ejILVO5wSb4WJ036xTSdm+FidN+sU0qbNJHQEIQgkFLsfKpbTQvEaoil2NlUtpoXiNQtRZ7WeigFh9lvIWaVv0K3CxGy5kLNK36FW57WZ7hubHycqZZ8V0F0YQ3GE03XPxXQ7FiPH7Q+aJqzosFkN8SG5rYoqxxpR4zihqtPg66/Ytqs5JbFHVH/WvvZGNxlnQuRAvU6V0DVKr4crnsqu3Uwd/wBFRgtIiZfEY6UixwW/aguDYkI7wcC4hvwObjXxhTKCXjNY2UiS4DRTbXXokQ8by4Et+A/dXOCryyyLVc0lrhdo5pIcMXERjCZwvtBkeSs0NjNiPZDIiAPvPaS0fbx1BxcalpYRFOTrdr2+Cjs2w5ibaXQID4jQbpLS2gdQGmM5iPmm7SsqNKFojwnQy4EtDiMYG/Sh96vNjeYeLRgMD3hjr5LA43CdrOMt3icQ+SqMIph8Saj33vddiRA2+4m6LxxCu8MSVpYbnVTn9XB0tcWzrBmZpl+BLviNBLbzbtKjfGM+9QpqXdBe5kRpa9po5p3wfh+a19nx3Q8HormPcw+k0qxxacdyuMY1jYkQvJLnFxOMlxqSfeSiSSSJpVJTlK+idj5QhCU7grnBI/zJ0btZiplc4JZSdG7WYpQlTayrm+FidN+sU0nZvhYnTfrFNKGMtAQhCCQUuxsqltNC8RqiKXY2VS2mheI1C1FntZ6KWH2XMhZpW/QrcLEbLmQs0rfoVbntZnuG5sfJkMARtkK0oX3ks6g94Dh/kvjZOiVn2t4ocCEzvc7/ACCXYviAWhdO9EhPb+e8fNQcPo1+05n8Lg3qtAXBv0HqqP8A1PwO4L21AgS83LzIi7XMU9aDS8KYiMf/AKvnCyw4MpDlYsu+K6HMNLgI1L4pQjGAOI73uRYlkwo1m2hGe0mJBu7WbxAbUZt4/FWGGn9OsnRHVCLenMMSVb09XZ/gg7HP9Ul/1+GVUW5lcxpX6xVvsc/1SX/X4ZVRbmVzGliaxUf0+51XPf8An9mwsAQDYMX0oxRD9JxmDTbK+rd3wcVViZ4Q9tftJeYdfU2yl+7+KnGtVL//ADsb/cj6sWORN5JC8OvVN9wQhC5lsFc4JZSdG7WYqZXOCWUnRu1mKUJU2sq5vhYnTfrFNKRNwjtsTF7b+McopnanZu8IYRkrHyhfW1Ozd4S7U7N3hA10fCl2NlUtpoXiNUbanZu8KXY8I+lS2L+9C4x941SlmLNrCz0QsRsuZCzSt+hW3CxGy00mRZT71v0KtT2sz/Dc2Pk5jg/ahkZqFHDb1yvq1peq0tpX4pi1JwzMeLFIoYji+la0rxVTG1Ozd4RtTs3eFVu7WPftHFi66F1g7hA2Uhx4MWAI0GPS+29ddixYjmSYS4QCeEBjIIhQoDS1jL152OmMn8gBT8/hT7U7N3hG1Ozd4RidrC/Tp48fUnYO2r6DNQ49y/cverepW80t36e9RJ6Pt0WJEpS+5z6VrS8a0r8U3tTs3eEbU7N3hHYe0cWLqaKxMJ4cvJulo0o2Ox0QxPWiXRXFQUpxXVRT0ZsSK90OGIbXGrWA1DBmqm9qdm7wk2p2bvCG21YWMIRk5LqfKF97U7N3hJtTs3eFB0uj5VzgllJ0btZiqNqdm7wrnBOGfSTi/tuzcpqlISo1h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58" y="1231603"/>
            <a:ext cx="752475" cy="7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3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A80000"/>
                </a:solidFill>
                <a:latin typeface="Cambria" pitchFamily="18" charset="0"/>
              </a:rPr>
              <a:t>ODHAD CENOVÝCH NÁKLADŮ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10</a:t>
            </a:fld>
            <a:endParaRPr lang="cs-CZ" sz="12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8726"/>
            <a:ext cx="8229600" cy="426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64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A80000"/>
                </a:solidFill>
                <a:latin typeface="Cambria" pitchFamily="18" charset="0"/>
              </a:rPr>
              <a:t>NÁVRH ZPI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11</a:t>
            </a:fld>
            <a:endParaRPr lang="cs-CZ" sz="12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</a:t>
            </a:r>
            <a:r>
              <a:rPr lang="cs-CZ" dirty="0" smtClean="0"/>
              <a:t>lice Zborovská</a:t>
            </a:r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8229600" cy="338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5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A80000"/>
                </a:solidFill>
                <a:latin typeface="Cambria" pitchFamily="18" charset="0"/>
              </a:rPr>
              <a:t>ZÁVĚR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12</a:t>
            </a:fld>
            <a:endParaRPr lang="cs-CZ" sz="1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cs-CZ" dirty="0" smtClean="0"/>
              <a:t>Dle CDV Brno (2001) neexistuje v Plzni žádné místo „místo častých nehod“.</a:t>
            </a:r>
            <a:endParaRPr lang="cs-CZ" sz="1400" dirty="0" smtClean="0"/>
          </a:p>
          <a:p>
            <a:pPr>
              <a:spcAft>
                <a:spcPts val="1800"/>
              </a:spcAft>
            </a:pPr>
            <a:r>
              <a:rPr lang="cs-CZ" dirty="0" smtClean="0"/>
              <a:t>Byla potvrzena užitečnost navrhované okružní křižovatky.</a:t>
            </a:r>
            <a:endParaRPr lang="cs-CZ" sz="1400" dirty="0" smtClean="0"/>
          </a:p>
          <a:p>
            <a:pPr>
              <a:spcAft>
                <a:spcPts val="1800"/>
              </a:spcAft>
            </a:pPr>
            <a:r>
              <a:rPr lang="cs-CZ" dirty="0" smtClean="0"/>
              <a:t>Vytvoření zjednodušeného modelu pro hodnocení okružních křižovatek.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172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37931"/>
          </a:xfrm>
        </p:spPr>
        <p:txBody>
          <a:bodyPr>
            <a:normAutofit/>
          </a:bodyPr>
          <a:lstStyle/>
          <a:p>
            <a:pPr marL="566928" indent="-457200">
              <a:spcAft>
                <a:spcPts val="1800"/>
              </a:spcAft>
              <a:buFont typeface="+mj-lt"/>
              <a:buAutoNum type="arabicPeriod"/>
            </a:pPr>
            <a:r>
              <a:rPr lang="cs-CZ" sz="2400" dirty="0" smtClean="0">
                <a:solidFill>
                  <a:srgbClr val="005696"/>
                </a:solidFill>
                <a:latin typeface="+mj-lt"/>
              </a:rPr>
              <a:t>Aké </a:t>
            </a:r>
            <a:r>
              <a:rPr lang="cs-CZ" sz="2400" dirty="0">
                <a:solidFill>
                  <a:srgbClr val="005696"/>
                </a:solidFill>
                <a:latin typeface="+mj-lt"/>
              </a:rPr>
              <a:t>náklady by boli spojené s výstavbou a prevádzkou ZPI na ulici Zborovská</a:t>
            </a:r>
            <a:r>
              <a:rPr lang="cs-CZ" sz="2400" dirty="0" smtClean="0">
                <a:solidFill>
                  <a:srgbClr val="005696"/>
                </a:solidFill>
                <a:latin typeface="+mj-lt"/>
              </a:rPr>
              <a:t>?</a:t>
            </a:r>
            <a:endParaRPr lang="cs-CZ" sz="2400" dirty="0">
              <a:solidFill>
                <a:srgbClr val="005696"/>
              </a:solidFill>
              <a:latin typeface="+mj-lt"/>
            </a:endParaRPr>
          </a:p>
          <a:p>
            <a:pPr marL="566928" indent="-457200">
              <a:spcAft>
                <a:spcPts val="1800"/>
              </a:spcAft>
              <a:buFont typeface="+mj-lt"/>
              <a:buAutoNum type="arabicPeriod"/>
            </a:pPr>
            <a:r>
              <a:rPr lang="cs-CZ" sz="2400" dirty="0" smtClean="0">
                <a:solidFill>
                  <a:srgbClr val="005696"/>
                </a:solidFill>
                <a:latin typeface="+mj-lt"/>
              </a:rPr>
              <a:t>Oboznámili </a:t>
            </a:r>
            <a:r>
              <a:rPr lang="cs-CZ" sz="2400" dirty="0">
                <a:solidFill>
                  <a:srgbClr val="005696"/>
                </a:solidFill>
                <a:latin typeface="+mj-lt"/>
              </a:rPr>
              <a:t>ste zástupcov mesta Plzeň aj s Vašimi návrhmi? Aké bolo ich stanovisko k </a:t>
            </a:r>
            <a:r>
              <a:rPr lang="cs-CZ" sz="2400" dirty="0" smtClean="0">
                <a:solidFill>
                  <a:srgbClr val="005696"/>
                </a:solidFill>
                <a:latin typeface="+mj-lt"/>
              </a:rPr>
              <a:t>Vašim návrhom</a:t>
            </a:r>
            <a:r>
              <a:rPr lang="cs-CZ" sz="2400" dirty="0">
                <a:solidFill>
                  <a:srgbClr val="005696"/>
                </a:solidFill>
                <a:latin typeface="+mj-lt"/>
              </a:rPr>
              <a:t>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DOPLŇUJÍCÍ OTÁZKY VEDOUCÍHO PRÁCE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13</a:t>
            </a:fld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33052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37931"/>
          </a:xfrm>
        </p:spPr>
        <p:txBody>
          <a:bodyPr>
            <a:noAutofit/>
          </a:bodyPr>
          <a:lstStyle/>
          <a:p>
            <a:pPr marL="566928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sz="2400" dirty="0" smtClean="0">
                <a:solidFill>
                  <a:srgbClr val="005696"/>
                </a:solidFill>
                <a:latin typeface="+mj-lt"/>
              </a:rPr>
              <a:t>Pri </a:t>
            </a:r>
            <a:r>
              <a:rPr lang="cs-CZ" sz="2400" dirty="0">
                <a:solidFill>
                  <a:srgbClr val="005696"/>
                </a:solidFill>
                <a:latin typeface="+mj-lt"/>
              </a:rPr>
              <a:t>sledovaní intenzity dopravy bol </a:t>
            </a:r>
            <a:r>
              <a:rPr lang="cs-CZ" sz="2400" dirty="0" smtClean="0">
                <a:solidFill>
                  <a:srgbClr val="005696"/>
                </a:solidFill>
                <a:latin typeface="+mj-lt"/>
              </a:rPr>
              <a:t>realizovaný prepočet </a:t>
            </a:r>
            <a:r>
              <a:rPr lang="cs-CZ" sz="2400" dirty="0">
                <a:solidFill>
                  <a:srgbClr val="005696"/>
                </a:solidFill>
                <a:latin typeface="+mj-lt"/>
              </a:rPr>
              <a:t>na vozidlové </a:t>
            </a:r>
            <a:r>
              <a:rPr lang="cs-CZ" sz="2400" dirty="0" smtClean="0">
                <a:solidFill>
                  <a:srgbClr val="005696"/>
                </a:solidFill>
                <a:latin typeface="+mj-lt"/>
              </a:rPr>
              <a:t>jednotky?</a:t>
            </a:r>
          </a:p>
          <a:p>
            <a:pPr marL="566928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sz="2400" dirty="0" smtClean="0">
                <a:solidFill>
                  <a:srgbClr val="005696"/>
                </a:solidFill>
                <a:latin typeface="+mj-lt"/>
              </a:rPr>
              <a:t>V </a:t>
            </a:r>
            <a:r>
              <a:rPr lang="cs-CZ" sz="2400" dirty="0">
                <a:solidFill>
                  <a:srgbClr val="005696"/>
                </a:solidFill>
                <a:latin typeface="+mj-lt"/>
              </a:rPr>
              <a:t>akých jednotkách je tabuľka 7</a:t>
            </a:r>
            <a:r>
              <a:rPr lang="cs-CZ" sz="2400" dirty="0" smtClean="0">
                <a:solidFill>
                  <a:srgbClr val="005696"/>
                </a:solidFill>
                <a:latin typeface="+mj-lt"/>
              </a:rPr>
              <a:t>?</a:t>
            </a:r>
          </a:p>
          <a:p>
            <a:pPr marL="566928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sz="2400" dirty="0" smtClean="0">
                <a:solidFill>
                  <a:srgbClr val="005696"/>
                </a:solidFill>
                <a:latin typeface="+mj-lt"/>
              </a:rPr>
              <a:t>Bola </a:t>
            </a:r>
            <a:r>
              <a:rPr lang="cs-CZ" sz="2400" dirty="0">
                <a:solidFill>
                  <a:srgbClr val="005696"/>
                </a:solidFill>
                <a:latin typeface="+mj-lt"/>
              </a:rPr>
              <a:t>sledovaná nehodovosť upravovanej križovatke</a:t>
            </a:r>
            <a:r>
              <a:rPr lang="cs-CZ" sz="2400" dirty="0" smtClean="0">
                <a:solidFill>
                  <a:srgbClr val="005696"/>
                </a:solidFill>
                <a:latin typeface="+mj-lt"/>
              </a:rPr>
              <a:t>?</a:t>
            </a:r>
          </a:p>
          <a:p>
            <a:pPr marL="566928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sz="2400" dirty="0" smtClean="0">
                <a:solidFill>
                  <a:srgbClr val="005696"/>
                </a:solidFill>
                <a:latin typeface="+mj-lt"/>
              </a:rPr>
              <a:t>Aké </a:t>
            </a:r>
            <a:r>
              <a:rPr lang="cs-CZ" sz="2400" dirty="0">
                <a:solidFill>
                  <a:srgbClr val="005696"/>
                </a:solidFill>
                <a:latin typeface="+mj-lt"/>
              </a:rPr>
              <a:t>sú náklady na zavedenie informačnej tabule na ulici Zborovská</a:t>
            </a:r>
            <a:r>
              <a:rPr lang="cs-CZ" sz="2400" dirty="0" smtClean="0">
                <a:solidFill>
                  <a:srgbClr val="005696"/>
                </a:solidFill>
                <a:latin typeface="+mj-lt"/>
              </a:rPr>
              <a:t>?</a:t>
            </a:r>
          </a:p>
          <a:p>
            <a:pPr marL="566928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cs-CZ" sz="2400" dirty="0" smtClean="0">
                <a:solidFill>
                  <a:srgbClr val="005696"/>
                </a:solidFill>
                <a:latin typeface="+mj-lt"/>
              </a:rPr>
              <a:t>Vysvetlite </a:t>
            </a:r>
            <a:r>
              <a:rPr lang="cs-CZ" sz="2400" dirty="0">
                <a:solidFill>
                  <a:srgbClr val="005696"/>
                </a:solidFill>
                <a:latin typeface="+mj-lt"/>
              </a:rPr>
              <a:t>rozdiel tvrdenia druhej vety v kapitole 4.5 a údajov v tabuľke 6.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A80000"/>
                </a:solidFill>
                <a:latin typeface="Cambria" pitchFamily="18" charset="0"/>
              </a:rPr>
              <a:t>DOPLŇUJÍCÍ OTÁZKY OPONENTA PRÁCE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480136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14</a:t>
            </a:fld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5655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357438"/>
            <a:ext cx="756084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rgbClr val="A8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DĚKUJI ZA POZORNOST!</a:t>
            </a:r>
            <a:endParaRPr lang="cs-CZ" sz="4000" b="1" dirty="0">
              <a:solidFill>
                <a:srgbClr val="A8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smtClean="0">
                <a:latin typeface="+mj-lt"/>
              </a:rPr>
              <a:t>Motivace k řešení dané problematiky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+mj-lt"/>
              </a:rPr>
              <a:t>Cíl práce</a:t>
            </a:r>
            <a:endParaRPr lang="cs-CZ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cs-CZ" dirty="0" smtClean="0">
                <a:latin typeface="+mj-lt"/>
              </a:rPr>
              <a:t>Metodika práce a sběr dat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+mj-lt"/>
              </a:rPr>
              <a:t>Analýza řešeného místa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+mj-lt"/>
              </a:rPr>
              <a:t>Výsledky analýzy</a:t>
            </a:r>
          </a:p>
          <a:p>
            <a:pPr>
              <a:spcAft>
                <a:spcPts val="1800"/>
              </a:spcAft>
            </a:pPr>
            <a:r>
              <a:rPr lang="cs-CZ" dirty="0" smtClean="0">
                <a:latin typeface="+mj-lt"/>
              </a:rPr>
              <a:t>Závěr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solidFill>
                  <a:srgbClr val="005696"/>
                </a:solidFill>
                <a:latin typeface="+mj-lt"/>
              </a:rPr>
              <a:t>Doplňující otázky</a:t>
            </a:r>
          </a:p>
          <a:p>
            <a:endParaRPr lang="cs-CZ" sz="2800" dirty="0" smtClean="0"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b="1" dirty="0" smtClean="0">
                <a:solidFill>
                  <a:srgbClr val="A80000"/>
                </a:solidFill>
                <a:latin typeface="Cambria" panose="02040503050406030204" pitchFamily="18" charset="0"/>
              </a:rPr>
              <a:t>OBSAH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365760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2</a:t>
            </a:fld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8857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dirty="0" smtClean="0">
                <a:latin typeface="+mj-lt"/>
              </a:rPr>
              <a:t>Ověření teoretických znalostí v praxi</a:t>
            </a:r>
          </a:p>
          <a:p>
            <a:pPr lvl="2">
              <a:spcAft>
                <a:spcPts val="1200"/>
              </a:spcAft>
            </a:pPr>
            <a:r>
              <a:rPr lang="cs-CZ" sz="2200" dirty="0" smtClean="0">
                <a:latin typeface="+mj-lt"/>
              </a:rPr>
              <a:t>Potvrzení výhod dopravní telematiky v praxi</a:t>
            </a:r>
          </a:p>
          <a:p>
            <a:pPr lvl="2">
              <a:spcAft>
                <a:spcPts val="1200"/>
              </a:spcAft>
            </a:pPr>
            <a:r>
              <a:rPr lang="cs-CZ" sz="2200" dirty="0" smtClean="0">
                <a:latin typeface="+mj-lt"/>
              </a:rPr>
              <a:t>Potvrzení výhod okružních křižovatek</a:t>
            </a:r>
          </a:p>
          <a:p>
            <a:pPr lvl="1">
              <a:spcAft>
                <a:spcPts val="1200"/>
              </a:spcAft>
            </a:pPr>
            <a:endParaRPr lang="cs-CZ" sz="2400" dirty="0" smtClean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cs-CZ" dirty="0" smtClean="0">
                <a:latin typeface="+mj-lt"/>
              </a:rPr>
              <a:t>Subjektivní zájem o výsledky analýzy</a:t>
            </a:r>
            <a:endParaRPr lang="cs-CZ" dirty="0"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A80000"/>
                </a:solidFill>
                <a:latin typeface="Cambria" pitchFamily="18" charset="0"/>
              </a:rPr>
              <a:t>MOTIVACE K ŘEŠENÍ DANÉ PROBLEMATIKY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365760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3</a:t>
            </a:fld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8857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7364"/>
            <a:ext cx="8226657" cy="414992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cs-CZ" sz="2400" dirty="0">
                <a:latin typeface="+mj-lt"/>
              </a:rPr>
              <a:t>„Cílem diplomové práce </a:t>
            </a:r>
            <a:r>
              <a:rPr lang="cs-CZ" sz="2400" dirty="0" smtClean="0">
                <a:latin typeface="+mj-lt"/>
              </a:rPr>
              <a:t>je, </a:t>
            </a:r>
            <a:r>
              <a:rPr lang="cs-CZ" sz="2400" dirty="0">
                <a:latin typeface="+mj-lt"/>
              </a:rPr>
              <a:t>na základě analýzy současného stavu dopravy ve městě </a:t>
            </a:r>
            <a:r>
              <a:rPr lang="cs-CZ" sz="2400" dirty="0" smtClean="0">
                <a:latin typeface="+mj-lt"/>
              </a:rPr>
              <a:t>Plzeň, identifikovat </a:t>
            </a:r>
            <a:r>
              <a:rPr lang="cs-CZ" sz="2400" dirty="0">
                <a:latin typeface="+mj-lt"/>
              </a:rPr>
              <a:t>problémové oblasti související </a:t>
            </a:r>
            <a:r>
              <a:rPr lang="cs-CZ" sz="2400" dirty="0" smtClean="0">
                <a:latin typeface="+mj-lt"/>
              </a:rPr>
              <a:t>s ohrožením </a:t>
            </a:r>
            <a:r>
              <a:rPr lang="cs-CZ" sz="2400" dirty="0">
                <a:latin typeface="+mj-lt"/>
              </a:rPr>
              <a:t>plynulosti a bezpečnosti </a:t>
            </a:r>
            <a:r>
              <a:rPr lang="cs-CZ" sz="2400" dirty="0" smtClean="0">
                <a:latin typeface="+mj-lt"/>
              </a:rPr>
              <a:t>dopravy a zpracovat </a:t>
            </a:r>
            <a:r>
              <a:rPr lang="cs-CZ" sz="2400" dirty="0">
                <a:latin typeface="+mj-lt"/>
              </a:rPr>
              <a:t>návrhy nových optimalizačních řešení, včetně jejich </a:t>
            </a:r>
            <a:r>
              <a:rPr lang="cs-CZ" sz="2400" dirty="0" smtClean="0">
                <a:latin typeface="+mj-lt"/>
              </a:rPr>
              <a:t>vyhodnocení.“ </a:t>
            </a:r>
            <a:endParaRPr lang="cs-CZ" sz="2400" dirty="0"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A80000"/>
                </a:solidFill>
                <a:latin typeface="Cambria" pitchFamily="18" charset="0"/>
              </a:rPr>
              <a:t>CÍL PRÁCE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365760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4</a:t>
            </a:fld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8857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A80000"/>
                </a:solidFill>
                <a:latin typeface="Cambria" pitchFamily="18" charset="0"/>
              </a:rPr>
              <a:t>INFRASTRUKTURA PLZEŇSKÉHO KRAJE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365760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5</a:t>
            </a:fld>
            <a:endParaRPr lang="cs-CZ" sz="1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0798"/>
            <a:ext cx="8229600" cy="357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07848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cs-CZ" dirty="0" smtClean="0">
                <a:latin typeface="+mj-lt"/>
              </a:rPr>
              <a:t>JDVM (MD) jako zdroj informací</a:t>
            </a:r>
          </a:p>
          <a:p>
            <a:pPr>
              <a:spcAft>
                <a:spcPts val="1800"/>
              </a:spcAft>
            </a:pPr>
            <a:r>
              <a:rPr lang="cs-CZ" dirty="0" smtClean="0">
                <a:latin typeface="+mj-lt"/>
              </a:rPr>
              <a:t>Identifikace PO dle CDV Brno (2001)</a:t>
            </a:r>
          </a:p>
          <a:p>
            <a:pPr>
              <a:spcAft>
                <a:spcPts val="1800"/>
              </a:spcAft>
            </a:pPr>
            <a:r>
              <a:rPr lang="cs-CZ" dirty="0" smtClean="0">
                <a:latin typeface="+mj-lt"/>
              </a:rPr>
              <a:t>Volba vhodného místa k analýze</a:t>
            </a:r>
            <a:endParaRPr lang="cs-CZ" dirty="0"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A80000"/>
                </a:solidFill>
                <a:latin typeface="Cambria" pitchFamily="18" charset="0"/>
              </a:rPr>
              <a:t>IDENTIFIKACE PROBLÉMOVÝCH OBLASTÍ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365760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6</a:t>
            </a:fld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8857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57364"/>
            <a:ext cx="8496944" cy="407848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cs-CZ" dirty="0" smtClean="0">
                <a:latin typeface="+mj-lt"/>
              </a:rPr>
              <a:t>Křižovatka</a:t>
            </a:r>
            <a:r>
              <a:rPr lang="cs-CZ" sz="2200" dirty="0" smtClean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17. listopadu/E. Beneše/Samaritská</a:t>
            </a:r>
          </a:p>
          <a:p>
            <a:pPr>
              <a:spcAft>
                <a:spcPts val="1800"/>
              </a:spcAft>
            </a:pPr>
            <a:r>
              <a:rPr lang="cs-CZ" dirty="0" smtClean="0">
                <a:latin typeface="+mj-lt"/>
              </a:rPr>
              <a:t>TP 135 – Projektování okružních křižovatek na silnicích a místních komunikacích</a:t>
            </a:r>
            <a:endParaRPr lang="cs-CZ" dirty="0"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A80000"/>
                </a:solidFill>
                <a:latin typeface="Cambria" pitchFamily="18" charset="0"/>
              </a:rPr>
              <a:t>ŘEŠENÉ MÍSTO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365760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7</a:t>
            </a:fld>
            <a:endParaRPr lang="cs-CZ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53377"/>
            <a:ext cx="6192688" cy="225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1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A80000"/>
                </a:solidFill>
                <a:latin typeface="Cambria" pitchFamily="18" charset="0"/>
              </a:rPr>
              <a:t>DOPRAVNÍ PRŮZKUM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365760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8</a:t>
            </a:fld>
            <a:endParaRPr lang="cs-CZ" sz="1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41" y="1857375"/>
            <a:ext cx="5713717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8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A80000"/>
                </a:solidFill>
                <a:latin typeface="Cambria" pitchFamily="18" charset="0"/>
              </a:rPr>
              <a:t>ANALÝZA ZÍSKANÝCH HODNOT</a:t>
            </a:r>
            <a:endParaRPr lang="cs-CZ" b="1" dirty="0">
              <a:solidFill>
                <a:srgbClr val="A8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38" y="6072206"/>
            <a:ext cx="468519" cy="471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91464" y="6278585"/>
            <a:ext cx="365760" cy="365125"/>
          </a:xfrm>
        </p:spPr>
        <p:txBody>
          <a:bodyPr/>
          <a:lstStyle/>
          <a:p>
            <a:pPr algn="ctr"/>
            <a:fld id="{C5831CF4-D449-48A2-9536-BF3E0AA62F92}" type="slidenum">
              <a:rPr lang="cs-CZ" sz="1200" b="1" smtClean="0"/>
              <a:pPr algn="ctr"/>
              <a:t>9</a:t>
            </a:fld>
            <a:endParaRPr lang="cs-CZ" sz="12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780858" cy="253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095" y="4034122"/>
            <a:ext cx="5233361" cy="191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7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2114</TotalTime>
  <Words>264</Words>
  <Application>Microsoft Office PowerPoint</Application>
  <PresentationFormat>Předvádění na obrazovce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Shluk</vt:lpstr>
      <vt:lpstr>Návrh racionalizace dopravní telematiky ve městě Plzeň</vt:lpstr>
      <vt:lpstr>OBSAH</vt:lpstr>
      <vt:lpstr>MOTIVACE K ŘEŠENÍ DANÉ PROBLEMATIKY</vt:lpstr>
      <vt:lpstr>CÍL PRÁCE</vt:lpstr>
      <vt:lpstr>INFRASTRUKTURA PLZEŇSKÉHO KRAJE</vt:lpstr>
      <vt:lpstr>IDENTIFIKACE PROBLÉMOVÝCH OBLASTÍ</vt:lpstr>
      <vt:lpstr>ŘEŠENÉ MÍSTO</vt:lpstr>
      <vt:lpstr>DOPRAVNÍ PRŮZKUM</vt:lpstr>
      <vt:lpstr>ANALÝZA ZÍSKANÝCH HODNOT</vt:lpstr>
      <vt:lpstr>ODHAD CENOVÝCH NÁKLADŮ</vt:lpstr>
      <vt:lpstr>NÁVRH ZPI</vt:lpstr>
      <vt:lpstr>ZÁVĚR</vt:lpstr>
      <vt:lpstr>DOPLŇUJÍCÍ OTÁZKY VEDOUCÍHO PRÁCE</vt:lpstr>
      <vt:lpstr>DOPLŇUJÍCÍ OTÁZKY OPONENTA PRÁCE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Taťka</dc:creator>
  <cp:lastModifiedBy>Maxik</cp:lastModifiedBy>
  <cp:revision>271</cp:revision>
  <dcterms:created xsi:type="dcterms:W3CDTF">2014-08-24T14:28:11Z</dcterms:created>
  <dcterms:modified xsi:type="dcterms:W3CDTF">2016-06-15T20:15:13Z</dcterms:modified>
</cp:coreProperties>
</file>