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73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72" r:id="rId13"/>
    <p:sldId id="269" r:id="rId14"/>
    <p:sldId id="270" r:id="rId15"/>
    <p:sldId id="271" r:id="rId16"/>
    <p:sldId id="276" r:id="rId17"/>
    <p:sldId id="277" r:id="rId18"/>
    <p:sldId id="278" r:id="rId19"/>
    <p:sldId id="282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7.3293561519095898E-2"/>
          <c:y val="4.1504235230677283E-2"/>
          <c:w val="0.7420353259414002"/>
          <c:h val="0.82705005624296968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Celkový počet přeravených návěsů</c:v>
                </c:pt>
              </c:strCache>
            </c:strRef>
          </c:tx>
          <c:dLbls>
            <c:dLbl>
              <c:idx val="2"/>
              <c:layout>
                <c:manualLayout>
                  <c:x val="-1.8218453836259898E-7"/>
                  <c:y val="1.237623762376238E-2"/>
                </c:manualLayout>
              </c:layout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30487</a:t>
                    </a:r>
                    <a:r>
                      <a:rPr lang="cs-CZ"/>
                      <a:t> 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numRef>
              <c:f>List1!$A$2:$A$6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4346</c:v>
                </c:pt>
                <c:pt idx="1">
                  <c:v>11024</c:v>
                </c:pt>
                <c:pt idx="2">
                  <c:v>18000</c:v>
                </c:pt>
                <c:pt idx="3">
                  <c:v>26619</c:v>
                </c:pt>
                <c:pt idx="4">
                  <c:v>30487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Vnitrostatní podíl 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List1!$C$2:$C$6</c:f>
              <c:numCache>
                <c:formatCode>General</c:formatCode>
                <c:ptCount val="5"/>
                <c:pt idx="0">
                  <c:v>0</c:v>
                </c:pt>
                <c:pt idx="1">
                  <c:v>1283</c:v>
                </c:pt>
                <c:pt idx="2">
                  <c:v>485</c:v>
                </c:pt>
                <c:pt idx="3">
                  <c:v>868</c:v>
                </c:pt>
                <c:pt idx="4">
                  <c:v>971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Mezinárodní podíl</c:v>
                </c:pt>
              </c:strCache>
            </c:strRef>
          </c:tx>
          <c:cat>
            <c:numRef>
              <c:f>List1!$A$2:$A$6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List1!$D$2:$D$6</c:f>
              <c:numCache>
                <c:formatCode>General</c:formatCode>
                <c:ptCount val="5"/>
                <c:pt idx="0">
                  <c:v>4346</c:v>
                </c:pt>
                <c:pt idx="1">
                  <c:v>9741</c:v>
                </c:pt>
                <c:pt idx="2">
                  <c:v>17515</c:v>
                </c:pt>
                <c:pt idx="3">
                  <c:v>25751</c:v>
                </c:pt>
                <c:pt idx="4">
                  <c:v>29517</c:v>
                </c:pt>
              </c:numCache>
            </c:numRef>
          </c:val>
        </c:ser>
        <c:axId val="119308288"/>
        <c:axId val="119309824"/>
      </c:barChart>
      <c:catAx>
        <c:axId val="119308288"/>
        <c:scaling>
          <c:orientation val="minMax"/>
        </c:scaling>
        <c:axPos val="b"/>
        <c:numFmt formatCode="General" sourceLinked="1"/>
        <c:tickLblPos val="nextTo"/>
        <c:crossAx val="119309824"/>
        <c:crosses val="autoZero"/>
        <c:auto val="1"/>
        <c:lblAlgn val="ctr"/>
        <c:lblOffset val="100"/>
      </c:catAx>
      <c:valAx>
        <c:axId val="119309824"/>
        <c:scaling>
          <c:orientation val="minMax"/>
        </c:scaling>
        <c:axPos val="l"/>
        <c:majorGridlines/>
        <c:numFmt formatCode="General" sourceLinked="1"/>
        <c:tickLblPos val="nextTo"/>
        <c:crossAx val="119308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551167711178961"/>
          <c:y val="0.18510800044313649"/>
          <c:w val="0.19448832288821064"/>
          <c:h val="0.6170168832184576"/>
        </c:manualLayout>
      </c:layout>
      <c:txPr>
        <a:bodyPr/>
        <a:lstStyle/>
        <a:p>
          <a:pPr>
            <a:defRPr sz="1300" baseline="0"/>
          </a:pPr>
          <a:endParaRPr lang="cs-CZ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7.3355839964904454E-2"/>
          <c:y val="1.7240079148262141E-2"/>
          <c:w val="0.62387285979168183"/>
          <c:h val="0.90441881026543203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Počet přeprav silniční dopravy (mil. Tun)</c:v>
                </c:pt>
              </c:strCache>
            </c:strRef>
          </c:tx>
          <c:dLbls>
            <c:showVal val="1"/>
          </c:dLbls>
          <c:cat>
            <c:numRef>
              <c:f>List1!$A$2:$A$6</c:f>
              <c:numCache>
                <c:formatCode>General</c:formatCode>
                <c:ptCount val="5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</c:numCache>
            </c:numRef>
          </c:cat>
          <c:val>
            <c:numRef>
              <c:f>List1!$B$2:$B$6</c:f>
              <c:numCache>
                <c:formatCode>General</c:formatCode>
                <c:ptCount val="5"/>
                <c:pt idx="0">
                  <c:v>349</c:v>
                </c:pt>
                <c:pt idx="1">
                  <c:v>339</c:v>
                </c:pt>
                <c:pt idx="2">
                  <c:v>352</c:v>
                </c:pt>
                <c:pt idx="3">
                  <c:v>389</c:v>
                </c:pt>
                <c:pt idx="4">
                  <c:v>437</c:v>
                </c:pt>
              </c:numCache>
            </c:numRef>
          </c:val>
        </c:ser>
        <c:axId val="100608640"/>
        <c:axId val="118889856"/>
      </c:barChart>
      <c:catAx>
        <c:axId val="100608640"/>
        <c:scaling>
          <c:orientation val="minMax"/>
        </c:scaling>
        <c:axPos val="b"/>
        <c:numFmt formatCode="General" sourceLinked="1"/>
        <c:tickLblPos val="nextTo"/>
        <c:crossAx val="118889856"/>
        <c:crosses val="autoZero"/>
        <c:auto val="1"/>
        <c:lblAlgn val="ctr"/>
        <c:lblOffset val="100"/>
      </c:catAx>
      <c:valAx>
        <c:axId val="118889856"/>
        <c:scaling>
          <c:orientation val="minMax"/>
        </c:scaling>
        <c:axPos val="l"/>
        <c:majorGridlines/>
        <c:numFmt formatCode="General" sourceLinked="1"/>
        <c:tickLblPos val="nextTo"/>
        <c:crossAx val="100608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96999559694481"/>
          <c:y val="0.37941431731011505"/>
          <c:w val="0.31924415068120099"/>
          <c:h val="0.27056437439146919"/>
        </c:manualLayout>
      </c:layout>
      <c:txPr>
        <a:bodyPr/>
        <a:lstStyle/>
        <a:p>
          <a:pPr>
            <a:defRPr sz="1300" baseline="0"/>
          </a:pPr>
          <a:endParaRPr lang="cs-CZ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34"/>
  <c:chart>
    <c:autoTitleDeleted val="1"/>
    <c:plotArea>
      <c:layout>
        <c:manualLayout>
          <c:layoutTarget val="inner"/>
          <c:xMode val="edge"/>
          <c:yMode val="edge"/>
          <c:x val="8.708573496167818E-2"/>
          <c:y val="0.19126163206871868"/>
          <c:w val="0.64051897152538162"/>
          <c:h val="0.59850070625713758"/>
        </c:manualLayout>
      </c:layout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Cena KD za 1 návěs (EUR) při daném využití kapacity 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60% využití kapacity KD</c:v>
                </c:pt>
                <c:pt idx="1">
                  <c:v>70% využití kapacity KD</c:v>
                </c:pt>
                <c:pt idx="2">
                  <c:v>80% využití kapacity KD</c:v>
                </c:pt>
                <c:pt idx="3">
                  <c:v>90% využití kapacity KD</c:v>
                </c:pt>
                <c:pt idx="4">
                  <c:v>100% využití kapacity KD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1208.5</c:v>
                </c:pt>
                <c:pt idx="1">
                  <c:v>1104.2</c:v>
                </c:pt>
                <c:pt idx="2">
                  <c:v>1025.9000000000001</c:v>
                </c:pt>
                <c:pt idx="3">
                  <c:v>965</c:v>
                </c:pt>
                <c:pt idx="4">
                  <c:v>916.3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Cena silniční nákladní dopravy za 1 návěs (EUR)</c:v>
                </c:pt>
              </c:strCache>
            </c:strRef>
          </c:tx>
          <c:cat>
            <c:strRef>
              <c:f>List1!$A$2:$A$6</c:f>
              <c:strCache>
                <c:ptCount val="5"/>
                <c:pt idx="0">
                  <c:v>60% využití kapacity KD</c:v>
                </c:pt>
                <c:pt idx="1">
                  <c:v>70% využití kapacity KD</c:v>
                </c:pt>
                <c:pt idx="2">
                  <c:v>80% využití kapacity KD</c:v>
                </c:pt>
                <c:pt idx="3">
                  <c:v>90% využití kapacity KD</c:v>
                </c:pt>
                <c:pt idx="4">
                  <c:v>100% využití kapacity KD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1090.4000000000001</c:v>
                </c:pt>
                <c:pt idx="1">
                  <c:v>1090.4000000000001</c:v>
                </c:pt>
                <c:pt idx="2">
                  <c:v>1090.4000000000001</c:v>
                </c:pt>
                <c:pt idx="3">
                  <c:v>1090.4000000000001</c:v>
                </c:pt>
                <c:pt idx="4">
                  <c:v>1090.4000000000001</c:v>
                </c:pt>
              </c:numCache>
            </c:numRef>
          </c:val>
        </c:ser>
        <c:axId val="134181248"/>
        <c:axId val="134182784"/>
      </c:barChart>
      <c:catAx>
        <c:axId val="134181248"/>
        <c:scaling>
          <c:orientation val="minMax"/>
        </c:scaling>
        <c:axPos val="b"/>
        <c:majorTickMark val="none"/>
        <c:tickLblPos val="nextTo"/>
        <c:crossAx val="134182784"/>
        <c:crosses val="autoZero"/>
        <c:auto val="1"/>
        <c:lblAlgn val="ctr"/>
        <c:lblOffset val="100"/>
      </c:catAx>
      <c:valAx>
        <c:axId val="134182784"/>
        <c:scaling>
          <c:orientation val="minMax"/>
        </c:scaling>
        <c:axPos val="l"/>
        <c:majorGridlines/>
        <c:minorGridlines/>
        <c:numFmt formatCode="General" sourceLinked="1"/>
        <c:minorTickMark val="in"/>
        <c:tickLblPos val="low"/>
        <c:crossAx val="134181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16279109088177"/>
          <c:y val="0.36472154617036506"/>
          <c:w val="0.26595337811676267"/>
          <c:h val="0.41135218324982203"/>
        </c:manualLayout>
      </c:layout>
      <c:txPr>
        <a:bodyPr/>
        <a:lstStyle/>
        <a:p>
          <a:pPr>
            <a:defRPr sz="1300" baseline="0"/>
          </a:pPr>
          <a:endParaRPr lang="cs-CZ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5040BC-5985-46FC-AA3E-C49C57DECC79}" type="datetimeFigureOut">
              <a:rPr lang="cs-CZ" smtClean="0"/>
              <a:pPr/>
              <a:t>15.06.2016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512A75-9141-403D-88BF-679D385A6A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538" y="857232"/>
            <a:ext cx="781525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Analýza a potenciál kombinované dopravy  s využitím intermodálních návěsů v podmínkách České republiky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7686" y="4071942"/>
            <a:ext cx="4786314" cy="1714512"/>
          </a:xfrm>
        </p:spPr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Autor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: Bc. Ondřej </a:t>
            </a:r>
            <a:r>
              <a:rPr lang="cs-CZ" sz="8000" dirty="0" err="1" smtClean="0">
                <a:latin typeface="Times New Roman" pitchFamily="18" charset="0"/>
                <a:cs typeface="Times New Roman" pitchFamily="18" charset="0"/>
              </a:rPr>
              <a:t>Mikolášik</a:t>
            </a:r>
            <a:endParaRPr lang="cs-CZ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Vedoucí: doc. Ing. Ján </a:t>
            </a:r>
            <a:r>
              <a:rPr lang="cs-CZ" sz="8000" dirty="0" err="1" smtClean="0">
                <a:latin typeface="Times New Roman" pitchFamily="18" charset="0"/>
                <a:cs typeface="Times New Roman" pitchFamily="18" charset="0"/>
              </a:rPr>
              <a:t>Ližbetin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, PhD.</a:t>
            </a:r>
          </a:p>
          <a:p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Červen </a:t>
            </a:r>
            <a:r>
              <a:rPr lang="cs-CZ" sz="8000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cs-CZ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2" name="AutoShape 4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4" name="AutoShape 6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6" name="AutoShape 8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38" name="AutoShape 10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540" name="AutoShape 12" descr="data:image/jpeg;base64,/9j/4AAQSkZJRgABAQAAAQABAAD/2wCEAAkGBxENDQ0NDQ8PDQ0NDRANDQ0NDxANDQ0NFREiFhURFRUYHiggGB8lGxYVITEhJSk3Li4uFx8zODMsNygtLisBCgoKDg0OGhAQGysmIB0tNS0vKy81Ky0tLSstMysrLS0tLS0tLS0rMC0tKy0tKy0tLS4tLS0tLS0tLS0tLS0tLf/AABEIALgAtQMBEQACEQEDEQH/xAAbAAEAAgMBAQAAAAAAAAAAAAAABQYCAwQBB//EAD8QAAIBAQMGCgkEAQQDAAAAAAABAgMEERIFBiExUZETFDI0QUJxcoGxIlJTYXODksHCM4KhsiNiY9HxJDWi/8QAGgEBAAMBAQEAAAAAAAAAAAAAAAIDBAUBBv/EAC0RAQABAwMFAAAFBAMBAAAAAAABAgMRBBIyITEzQVEFEyJx8GGRodGBweE0/9oADAMBAAIRAxEAPwCu1ZPFLS+U+n3mF9THZjie17wPMT2veB7ie17wGJ7XvAYnte8Dhy3J8UtOl/p7f9SJ2+TLrfDL5+a3ATOab/8AK+XL7Fd3jLVovNSumJ7XvMrvmJ7XvAYnte8D3E9r3gMT2veDBie17wYMT2veAxPa94HmJ7XvA9xPa94MGJ7XvAYnte8Bie17wYc9qk/R0vp6SVKi/wCnTV5Uu8/MivjswD0AAAAHFlvmlp+H+SJ2+TJrfDKgGtwEzmpzr5cvsV3eMtWi81K5mV9AAAAAAAAAAAAAAA0Wrq+JKhRf9Oqrypd5+ZFdHZgHoAAAAOLLfNLT8P8AJE7fJk1vhlQDW4CZzU518uX2K7vGWrRealczK+gAAAAAAAAAAAAAAaLV1fElQov+nVV5Uu8/MiujswD0AAAAHFlvmlp+H+SJ2+TJrfDKgGtwEzmpzr5cvsV3eMtWi81K5mV9AAAAAAAAAAAAAAA0Wrq+JKhRf9Oqtypd5+ZFdHZgHoAAAAOLLfNLT8P8kTt8mTW+GVANbgJfNaajaliajfCSV7SvewhcjNLTo6oi9EyuzRkfQRMT2eB6AAAAAAAAAAAABotXV8SVCi/6dVXlS7z8yK6OzAPQAAAAcWW+aWn4f5Inb5Mmt8MqAa3AAOmy2+rRd9KpKPuTvjueg8mInulTXVRxnCYsedM46K0FUV/Kh6EkuzU/4K6rMT2bbf4hcp5dVhsWUqVf9Kab6YP0Z7nr8Cmq3NLpWdVbu9Inr8dRBpAAAAAAAAAADRaur4kqFF/06qvKl3n5kV0dmAegAAAA4st80tPw/wAkTt8mTW+GVANbgMoU3J3RTk9d0U27gRGXkotO5pp7HoYHgHsZNNNNpp3prQ09oFiyRnI01C0u+OpVUvTWnrbV/JVXaiezfp9dVR0r6x/lZ6VRTipwalGSvUlqaM0xMdJdiiumuN1M9GQTAAAAAAAANFq6viSoUX/Tqq8qXefmRXR2YB6AAAADiy3zS0/D/JE7fJk1vhlQDW4CZzU518uX2K7vGWrRealbbTZKdX9SnGd/TJad+szxXMdnauae3c5QgbfmurnKzyael8HUd972KX/O8upvfXNvfh0x1tzn+iuWizzpScKkXCS6JK7/ALLonLnVUzTOJag8SOSMrTsstHpUpP06b6fetjI1UxVHVdYv1Wqsx/Zd7NaI1oRqU3ihLU+lPpTXQ0ZKqZpnEu/ZvU3ad1LYeLQAAAAAAGi1dXxJUKL/AKdVXlS7z8yK6OzAPQAAAAcWW+aWn4f5Inb5Mmt8MqAa3ATOanOvly+xXd4y1aLzUrmZX0ABottjhXhgqxxLoeqUXtTJU1zT2UXrFF2MVf3U3LOSJ2aV6vnRfJqXavdLY/M001xU4d/T1WZxPb6jCahI5GynKzVE9LpSf+SHQ1ddf2rX4EaqYqjC6xeqtVboXijVjUjGcHihJXxa6UZJiYnEvobdym5TFVPaWZ4mAAAAABotXV8SVCi/6dVXlS7z8yK6OzAPQAAAAcWW+aWn4f5Inb5Mmt8MqAa3ATOanOvly+xXd4y1aLzUrmZX0AAAxq01OMoTSlGSulF6mhEzHWEK6Ka6dtXZScuZJdmnfG90Z8iWtp9MZe/z3muivdDgajTzZqx69IsmzrDmrlPBLi0+TUlfTfq1H0djKrtGYy3aLUfl1bZ7StZmdwAAAAADRaur4kqFF/06qvLl3n5kV0dmAegAAAA48t80tPw/yRO3yZNb4ZfPzW4CZzU518uX2K7vGWrRealczK+gAAADTbLLGvTlSnfhls1prU0e01bZypvWYu0TTKgW2zSoVZ0p8qDuv2rWn4o2ROYy+drpmiqaZ9NKdzvWhrSmtaZ6iv2RrdxihCo7sa9Gol0SXT4rSZLlOJd/R3vzLfXvDtINYAAAANFq6viSoUX/AE6qvLl3n5kV0dmAegAAAA48t80tPw/yRO3yZNb4ZfPzW4CZzU518uX2K7vGWrRealczK+gAAAABX87bDipq0RXpU7oz7jeh73/JdZq9OV+I2e1yP+VTNDlJ3NK14K7pN3RrRd3fSvW/SvFFd2nNLbobuy7j1K3mV3QAAAAaLV1fElQov+nVV5cu8/MiujswD0AAAAHFlvmlp+H+SJ2+TJrfDKgGtwEzmpzr5cvsV3eMtWi81K5mR9AHoAAAGNakqkZQkr4zi4yXuaPaZxOVd2iK6Jpn2+c2ik6c5weuEnF3q7Uza+amMTiXtmq8HUhNdSSlo16GCJxOYfRoTUkpLkySkvemr0YZjE4fTUVbqYq+vQmAAAGi1dXxJUKL/p2VabxS0PlPoe0itiYww4OXqy3MPcwcHL1ZbmDMHBy9WW5gzBwcvVluYMwcHL1ZbmDMOLLkGrJab01/j6U11kTt8mXWzH5MvnxrcBM5pq+1aPZy+xXc4y1aLzUrrwb2PczK7+YODex7mDMHBvY9zBmDg3se5gzBwctj3MGYODex7mDMKRnVQcLXNtNcJGNRX63oub+pSNduc0w+f1lO29UiCbMv2QKjq2SjK5u6PBu5PqvCv4SMl2P1O9oq82Yz6SHBv1ZbmQa8wcG/Ve5gzBwcvVe5gzBwb9V7mDMNFrg/R0Pp6GSoUXpjo+fcbqe0qfXI2YfPbp+nG6ntKn1yPMG6fpxup7Sp9chg3T9ON1PaVPrkMG6fpxup7Sp9chg3T9ON1PaVPrkMG6frydpnJXSnNp605NpnpmWoPGUJuLvi3F7U7mBs43U9pU+uR5h7un6cbqe0qfXIYN0/TjdT2lT65DBun6cbqe0qfXIYN0/TjdT2lT65DBun6cbqe0qfXIYN0/WupUlJ3yk5PVfJtu49eTOWIGyFonFXRnOK2Rk0g9iZhlxup7Sp9cjzBun6cbqe0qfXIYN0/TjdT2lT65DBun6cbqe0qfXIYN0/XjtNR66k3+6R7g3S1B4AAAAAAAAAAAAAAAAAAAAAAAAAD6fW5c+9LzMOX08UxjswGXu2PgMm2PgMm2PgMm2PgMm2PiMzk5pU7Y+ZZan9TLraY/JlRjU4KTzc55R/f/RkLnGWrR+an+el5uMmXe2x8Lhk2x8Lhk2x8cNS2VIuS4vNtTUYtNOEltv6NxZtj6xzerjMfl9f8O1atKV/TdpV5Xlrinp1h7cMvdsfC4ZNsfC4ZNsfAZNsfC4ZNsfC4ZNsfC4ZNsfAZNsfGi1dXxJ0yovUx06Oqvy59+XmQaI7MDx6AD0DwD0RmcnNKnbHzJ2uTJrfDKjGtwEnm5zyj+/+jK7nGWrReen+elmzhrTp0Y1ITlDDUjicZON8X0e8ptRGerpa+aqaImmcYlhlK1S4xYoQnKCqSxVIxd2KGh3PwxEqIjbMq9RXVN23TEz1SzegpdGekKzDhqlnrWt2mtGUJ1MNOMmqfo3NaNXSaekVRThxY/MrtVXt89P/ABPZPr8LRpVHrnTi5aLvSu0/yZ64xMw6unrmu3TVPtE5wKrSXCwtFaKnUjHg1JqEVd0bi63MT0wwa2iuj9cVT1nslrDQlTjdKrOs2776jva0akVV1Z9N2ntTbp61TOfrgy3Opw1kpU6k6XCylGTg3FvUWW8bZmWTWTVNyimmZjPxIWOhKnFqVWdZt34qjva9xXVVn012LU24mJqmf3byC8PQAHg0Wrq+JOhRf9Ouvy59+XmRXR2aw9AAAABGZyc0qdsfMna5Mmt8MqMa3ASebfPKP7/6MrucZatF56f56WfOOGKyVf8AThl/9IptcnU10Zsy4KcnVt1jlrUbIpu9qWlqWn+VuJz0olkonfqLf9Ij/tYJan2FDrT2QuQownY505yV0q1VSWJRdzUS+5MxVmHL0dNFdiaKp7z/AKTFGkoQjCN+GEVGN7vdyWjSUzOZy6VuiKKYpj0ic6f0afxollnuxfiPjj90xDUuxeRVLdT2hFZVmo2ywSepVJX/AMFtvjLn6ucX7aVjJPU0+xplToxVE9noegAABotXV8SVCi/6ddflz78vMiujs1h6AAAACMzk5pU7Y+ZO1yZNb4ZUY1uAk83OeUf3/wBGV3OMtWi89P8APS4ZUhis9df7M7u3DejPRyh2dTGbVX7ITN+SqWhSVz4KyU6bd2qXu8i670pc7Q/qu5+QshndhCZYyRRVKtWULpqDkmm0sW24uorqmqIlzdVprVNuqumOqRyTPFZqD/2oJ3620rmV18patLObNP7ODOn9Gn8aJOz3Z/xHxx+6YhqXYvIqlup7Qh8t0I1bTYac1fCc5qS1XrQXW5xTLnaymKr1uJ9pGxWKFCLhSTSbvd7b0lVVU1d261ZotRil0Hi0AAANFq6viSoUX/Tqr8uffl5kV0dmAegAAAAjM5eaVO2PmTtcmTW+GVGNbgJPNvnlH9/9GV3OMtWi89P89LxUjfFp6U001t0GWJxLvVxmmYVzM+k4u0N6LnGD161eX3vTlfhsdapWOWp9jKHWntKv2L/1do+JX8omiryQ49r/AOOv9/8ASUyKrrLQv0f409OwpucpdDSeGlx50/o0/jRJ2e6j8R8cfumIal2Iqlup7Qisqzw2zJ72VJfYtt8Zc/Vee2lil0g9A8A9ADRaur4kqFF/066/Ln35eZFdHZrD0AAAAEZnJzSp2x8ydrkya3wyoxrcBJ5uc8o/v/oyu5xlq0Xnp/npejK+gctisMaHCYHJ8LN1JYrtDfQrlqJVVTUos2ItZx7dJFeiZ5Ci8UY1q0KU25SoxndTbevRu3Fv5s/HPnQU9oqmIn0lKVNQjGEdEYxUYrYkrkVTOZy3UUxTTFMemjKFhjaIqE3JKMlJYWk712olTVtlVfsRepiJl0pXaCK6Iw4so5MhaXBzlUg6d+F05KL09qewnRXtZr+lpvTEzOMNthsioRcVOpUvd99WWKXYeVVbk7FmLUTGZnP10EV4AAAaLV1fElQov+nZWi3KTuemTep7SK2JjEMMD2Pcw9zBgex7mDMGB7HuYMwYHse5gzBgex7gZhF5yxfFKmh649HvLLXJk1sx+TKimpwUnm3zyj+/+jIXOMtWj89P89L3hex7jI7+YeYXse4GYML2PcDMGF7HuBmHuF7HuBmHmF7HuBmHuF7HuBmDC9j3AzBhex7gZgwvY9wMw8wvY9wMwYXse4GYML2PcDMNFqi/R0Pp6CVKi9Md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Znázornění terminálů na trase České Budějovice - </a:t>
            </a:r>
            <a:r>
              <a:rPr lang="cs-CZ" dirty="0" err="1" smtClean="0"/>
              <a:t>Novara</a:t>
            </a:r>
            <a:endParaRPr lang="cs-CZ" dirty="0"/>
          </a:p>
        </p:txBody>
      </p:sp>
      <p:pic>
        <p:nvPicPr>
          <p:cNvPr id="4" name="Obrázek 3" descr="C:\Users\Ondřej\Desktop\poloha terminálů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7072361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Specifikace linky České Budějovice -</a:t>
            </a:r>
            <a:r>
              <a:rPr lang="cs-CZ" dirty="0" err="1" smtClean="0"/>
              <a:t>Novara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8258204" cy="4900634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Železniční </a:t>
            </a:r>
            <a:r>
              <a:rPr lang="cs-CZ" dirty="0" smtClean="0"/>
              <a:t>vozy T-</a:t>
            </a:r>
            <a:r>
              <a:rPr lang="cs-CZ" dirty="0" err="1" smtClean="0"/>
              <a:t>Twin</a:t>
            </a:r>
            <a:r>
              <a:rPr lang="cs-CZ" dirty="0" smtClean="0"/>
              <a:t> – 15 vozů &gt; 30 </a:t>
            </a:r>
            <a:r>
              <a:rPr lang="cs-CZ" dirty="0" smtClean="0"/>
              <a:t>návěsů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Podmínky pro zvolení trasy – profil P/C 400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Linka KD je vedena přes Rakouské Alpy</a:t>
            </a:r>
          </a:p>
          <a:p>
            <a:endParaRPr lang="cs-CZ" dirty="0" smtClean="0"/>
          </a:p>
          <a:p>
            <a:r>
              <a:rPr lang="cs-CZ" dirty="0" smtClean="0"/>
              <a:t>Vzdálenost – 850 </a:t>
            </a:r>
            <a:r>
              <a:rPr lang="cs-CZ" dirty="0" smtClean="0"/>
              <a:t>km</a:t>
            </a:r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smtClean="0"/>
              <a:t>Doba přepravy – 24 hodin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Trasa České Budějovice – </a:t>
            </a:r>
            <a:r>
              <a:rPr lang="cs-CZ" dirty="0" err="1" smtClean="0"/>
              <a:t>Novara</a:t>
            </a:r>
            <a:r>
              <a:rPr lang="cs-CZ" dirty="0" smtClean="0"/>
              <a:t> vedená po profilu P/C 400</a:t>
            </a:r>
            <a:endParaRPr lang="cs-CZ" dirty="0"/>
          </a:p>
        </p:txBody>
      </p:sp>
      <p:pic>
        <p:nvPicPr>
          <p:cNvPr id="4" name="Zástupný symbol pro obsah 3" descr="C:\Users\Ondřej\Desktop\trasa cb novara.jp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7643865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7857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Kalkulace ceny pro navrhovanou linku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501122" cy="5357850"/>
          </a:xfrm>
        </p:spPr>
        <p:txBody>
          <a:bodyPr>
            <a:normAutofit lnSpcReduction="10000"/>
          </a:bodyPr>
          <a:lstStyle/>
          <a:p>
            <a:r>
              <a:rPr lang="cs-CZ" b="1" dirty="0" err="1" smtClean="0"/>
              <a:t>C</a:t>
            </a:r>
            <a:r>
              <a:rPr lang="cs-CZ" b="1" baseline="-25000" dirty="0" err="1" smtClean="0"/>
              <a:t>c</a:t>
            </a:r>
            <a:r>
              <a:rPr lang="cs-CZ" b="1" baseline="-25000" dirty="0" smtClean="0"/>
              <a:t> = </a:t>
            </a:r>
            <a:r>
              <a:rPr lang="cs-CZ" b="1" dirty="0" err="1" smtClean="0"/>
              <a:t>C</a:t>
            </a:r>
            <a:r>
              <a:rPr lang="cs-CZ" b="1" baseline="-25000" dirty="0" err="1" smtClean="0"/>
              <a:t>tr</a:t>
            </a:r>
            <a:r>
              <a:rPr lang="cs-CZ" b="1" baseline="-25000" dirty="0" smtClean="0"/>
              <a:t> </a:t>
            </a:r>
            <a:r>
              <a:rPr lang="cs-CZ" b="1" dirty="0" smtClean="0"/>
              <a:t>+ 15 * </a:t>
            </a:r>
            <a:r>
              <a:rPr lang="cs-CZ" b="1" dirty="0" err="1" smtClean="0"/>
              <a:t>C</a:t>
            </a:r>
            <a:r>
              <a:rPr lang="cs-CZ" b="1" baseline="-25000" dirty="0" err="1" smtClean="0"/>
              <a:t>pv</a:t>
            </a:r>
            <a:r>
              <a:rPr lang="cs-CZ" b="1" dirty="0" smtClean="0"/>
              <a:t> + </a:t>
            </a:r>
            <a:r>
              <a:rPr lang="cs-CZ" b="1" dirty="0" err="1" smtClean="0"/>
              <a:t>N</a:t>
            </a:r>
            <a:r>
              <a:rPr lang="cs-CZ" b="1" baseline="-25000" dirty="0" err="1" smtClean="0"/>
              <a:t>náv</a:t>
            </a:r>
            <a:r>
              <a:rPr lang="cs-CZ" b="1" baseline="-25000" dirty="0" smtClean="0"/>
              <a:t> </a:t>
            </a:r>
            <a:r>
              <a:rPr lang="cs-CZ" b="1" dirty="0" smtClean="0"/>
              <a:t>*( </a:t>
            </a:r>
            <a:r>
              <a:rPr lang="cs-CZ" b="1" dirty="0" err="1" smtClean="0"/>
              <a:t>C</a:t>
            </a:r>
            <a:r>
              <a:rPr lang="cs-CZ" b="1" baseline="-25000" dirty="0" err="1" smtClean="0"/>
              <a:t>překl</a:t>
            </a:r>
            <a:r>
              <a:rPr lang="cs-CZ" b="1" baseline="-25000" dirty="0" smtClean="0"/>
              <a:t> </a:t>
            </a:r>
            <a:r>
              <a:rPr lang="cs-CZ" b="1" dirty="0" smtClean="0"/>
              <a:t>+ C</a:t>
            </a:r>
            <a:r>
              <a:rPr lang="cs-CZ" b="1" baseline="-25000" dirty="0" smtClean="0"/>
              <a:t>pa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b="1" baseline="-25000" dirty="0" smtClean="0"/>
              <a:t>	</a:t>
            </a:r>
            <a:endParaRPr lang="cs-CZ" dirty="0" smtClean="0"/>
          </a:p>
          <a:p>
            <a:pPr lvl="0"/>
            <a:r>
              <a:rPr lang="cs-CZ" dirty="0" err="1" smtClean="0"/>
              <a:t>C</a:t>
            </a:r>
            <a:r>
              <a:rPr lang="cs-CZ" baseline="-25000" dirty="0" err="1" smtClean="0"/>
              <a:t>c</a:t>
            </a:r>
            <a:r>
              <a:rPr lang="cs-CZ" dirty="0" smtClean="0"/>
              <a:t>– Celková cena 1 jízdy vlaku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C</a:t>
            </a:r>
            <a:r>
              <a:rPr lang="cs-CZ" baseline="-25000" dirty="0" err="1" smtClean="0"/>
              <a:t>tr</a:t>
            </a:r>
            <a:r>
              <a:rPr lang="cs-CZ" dirty="0" smtClean="0"/>
              <a:t> – Cena za trakci – 13 EUR/ 1 km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C</a:t>
            </a:r>
            <a:r>
              <a:rPr lang="cs-CZ" baseline="-25000" dirty="0" err="1" smtClean="0"/>
              <a:t>pv</a:t>
            </a:r>
            <a:r>
              <a:rPr lang="cs-CZ" dirty="0" smtClean="0"/>
              <a:t> – Cena za pronájem železničních vozů – 140 EUR 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N</a:t>
            </a:r>
            <a:r>
              <a:rPr lang="cs-CZ" baseline="-25000" dirty="0" err="1" smtClean="0"/>
              <a:t>náv</a:t>
            </a:r>
            <a:r>
              <a:rPr lang="cs-CZ" dirty="0" smtClean="0"/>
              <a:t> – Množství přepravovaných návěsů – 30 návěsů</a:t>
            </a:r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C</a:t>
            </a:r>
            <a:r>
              <a:rPr lang="cs-CZ" baseline="-25000" dirty="0" err="1" smtClean="0"/>
              <a:t>překl</a:t>
            </a:r>
            <a:r>
              <a:rPr lang="cs-CZ" dirty="0" smtClean="0"/>
              <a:t> – Cena překládky za 1 návěs – 20 EUR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C</a:t>
            </a:r>
            <a:r>
              <a:rPr lang="cs-CZ" baseline="-25000" dirty="0" smtClean="0"/>
              <a:t>pa</a:t>
            </a:r>
            <a:r>
              <a:rPr lang="cs-CZ" dirty="0" smtClean="0"/>
              <a:t> – Poplatek agentuře – 10 EUR</a:t>
            </a:r>
          </a:p>
          <a:p>
            <a:pPr lvl="0">
              <a:buNone/>
            </a:pPr>
            <a:endParaRPr lang="cs-CZ" sz="2000" dirty="0" smtClean="0"/>
          </a:p>
          <a:p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Celková cena kombinované dopravy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57200" y="1643050"/>
          <a:ext cx="8186766" cy="3071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4461"/>
                <a:gridCol w="1364461"/>
                <a:gridCol w="1364461"/>
                <a:gridCol w="1364461"/>
                <a:gridCol w="1364461"/>
                <a:gridCol w="1364461"/>
              </a:tblGrid>
              <a:tr h="153591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60 % využití kapacity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70 % využití kapacity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80 % využití kapacity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90 % využití kapacity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100 % využití kapacity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535917">
                <a:tc>
                  <a:txBody>
                    <a:bodyPr/>
                    <a:lstStyle/>
                    <a:p>
                      <a:r>
                        <a:rPr lang="cs-CZ" dirty="0" smtClean="0"/>
                        <a:t>Celková cena KD</a:t>
                      </a:r>
                    </a:p>
                    <a:p>
                      <a:r>
                        <a:rPr lang="cs-CZ" dirty="0" smtClean="0"/>
                        <a:t>za 1 návěs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Calibri"/>
                        </a:rPr>
                        <a:t>1208,5 EUR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Calibri"/>
                        </a:rPr>
                        <a:t>1 104,2 EUR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Calibri"/>
                        </a:rPr>
                        <a:t>1025,9 EUR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Calibri"/>
                        </a:rPr>
                        <a:t>965 EUR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+mj-lt"/>
                          <a:ea typeface="Calibri"/>
                        </a:rPr>
                        <a:t>916,3 EUR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Silniční nákladní doprava České Budějovice - </a:t>
            </a:r>
            <a:r>
              <a:rPr lang="cs-CZ" dirty="0" err="1" smtClean="0"/>
              <a:t>Novara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5357826"/>
            <a:ext cx="8001056" cy="1500174"/>
          </a:xfrm>
        </p:spPr>
        <p:txBody>
          <a:bodyPr/>
          <a:lstStyle/>
          <a:p>
            <a:r>
              <a:rPr lang="cs-CZ" dirty="0" smtClean="0"/>
              <a:t>Vzdálenost – 844 Km</a:t>
            </a:r>
          </a:p>
          <a:p>
            <a:r>
              <a:rPr lang="cs-CZ" dirty="0" smtClean="0"/>
              <a:t>Doba přepravy – 26 hodin (AETR)</a:t>
            </a:r>
          </a:p>
          <a:p>
            <a:r>
              <a:rPr lang="cs-CZ" dirty="0" smtClean="0"/>
              <a:t>Cena </a:t>
            </a:r>
            <a:r>
              <a:rPr lang="cs-CZ" dirty="0" smtClean="0"/>
              <a:t>přepravy - </a:t>
            </a:r>
            <a:r>
              <a:rPr lang="cs-CZ" dirty="0" smtClean="0"/>
              <a:t>1090,44 </a:t>
            </a:r>
            <a:r>
              <a:rPr lang="cs-CZ" dirty="0" smtClean="0"/>
              <a:t>EUR</a:t>
            </a:r>
            <a:endParaRPr lang="cs-CZ" dirty="0"/>
          </a:p>
        </p:txBody>
      </p:sp>
      <p:pic>
        <p:nvPicPr>
          <p:cNvPr id="5" name="Obrázek 4" descr="C:\Users\Ondřej\Desktop\silnicni preprav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357298"/>
            <a:ext cx="8072494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Grafické srovnání KD a silniční dopravy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Graf 3"/>
          <p:cNvGraphicFramePr/>
          <p:nvPr/>
        </p:nvGraphicFramePr>
        <p:xfrm>
          <a:off x="428596" y="1643050"/>
          <a:ext cx="7500990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</a:t>
            </a:r>
            <a:r>
              <a:rPr lang="cs-CZ" dirty="0" err="1" smtClean="0"/>
              <a:t>kommbinované</a:t>
            </a:r>
            <a:r>
              <a:rPr lang="cs-CZ" dirty="0" smtClean="0"/>
              <a:t> dopravy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873752"/>
          </a:xfrm>
        </p:spPr>
        <p:txBody>
          <a:bodyPr/>
          <a:lstStyle/>
          <a:p>
            <a:r>
              <a:rPr lang="cs-CZ" dirty="0" smtClean="0"/>
              <a:t>Nenaplnění potřebné vlakové kapacity</a:t>
            </a:r>
          </a:p>
          <a:p>
            <a:endParaRPr lang="cs-CZ" dirty="0" smtClean="0"/>
          </a:p>
          <a:p>
            <a:r>
              <a:rPr lang="cs-CZ" dirty="0" err="1" smtClean="0"/>
              <a:t>Jednokolej</a:t>
            </a:r>
            <a:r>
              <a:rPr lang="cs-CZ" dirty="0" smtClean="0"/>
              <a:t> České Budějovice – </a:t>
            </a:r>
            <a:r>
              <a:rPr lang="cs-CZ" dirty="0" err="1" smtClean="0"/>
              <a:t>Linz</a:t>
            </a:r>
            <a:r>
              <a:rPr lang="cs-CZ" dirty="0" smtClean="0"/>
              <a:t> ( omezení délky vlaku)</a:t>
            </a:r>
          </a:p>
          <a:p>
            <a:endParaRPr lang="cs-CZ" dirty="0" smtClean="0"/>
          </a:p>
          <a:p>
            <a:r>
              <a:rPr lang="cs-CZ" dirty="0" smtClean="0"/>
              <a:t>Mimořádné události:</a:t>
            </a:r>
          </a:p>
          <a:p>
            <a:pPr lvl="1"/>
            <a:r>
              <a:rPr lang="cs-CZ" dirty="0" smtClean="0"/>
              <a:t>Neočekávané zpoždění</a:t>
            </a:r>
          </a:p>
          <a:p>
            <a:pPr lvl="1"/>
            <a:r>
              <a:rPr lang="cs-CZ" dirty="0" smtClean="0"/>
              <a:t>Stávka železničních dopravců</a:t>
            </a:r>
          </a:p>
          <a:p>
            <a:pPr lvl="1"/>
            <a:r>
              <a:rPr lang="cs-CZ" dirty="0" smtClean="0"/>
              <a:t>Neschopnost tažného vozidla</a:t>
            </a:r>
          </a:p>
          <a:p>
            <a:pPr lvl="1"/>
            <a:r>
              <a:rPr lang="cs-CZ" dirty="0" smtClean="0"/>
              <a:t>Sesuv půdy</a:t>
            </a:r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Návrhy a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29642" cy="4900634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Podpora veřejných terminálů ze strany státu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Zvýšení povolené délky vlaku ( </a:t>
            </a:r>
            <a:r>
              <a:rPr lang="cs-CZ" dirty="0" smtClean="0"/>
              <a:t>650 m </a:t>
            </a:r>
            <a:r>
              <a:rPr lang="cs-CZ" dirty="0" smtClean="0"/>
              <a:t>&gt; 740 m)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Rozšíření zahraničních najížděných relací (Antverpy)</a:t>
            </a:r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Pozitivní vývoj KD za posledních 5 let</a:t>
            </a:r>
          </a:p>
          <a:p>
            <a:pPr lvl="1"/>
            <a:r>
              <a:rPr lang="cs-CZ" dirty="0" smtClean="0"/>
              <a:t>Narůst přeprav </a:t>
            </a:r>
          </a:p>
          <a:p>
            <a:pPr lvl="1"/>
            <a:r>
              <a:rPr lang="cs-CZ" dirty="0" smtClean="0"/>
              <a:t>Znovuotevření terminálů</a:t>
            </a:r>
          </a:p>
          <a:p>
            <a:pPr lvl="1"/>
            <a:r>
              <a:rPr lang="cs-CZ" dirty="0" smtClean="0"/>
              <a:t>Rozšíření najížděných relací</a:t>
            </a:r>
          </a:p>
          <a:p>
            <a:pPr lvl="1"/>
            <a:r>
              <a:rPr lang="cs-CZ" dirty="0" smtClean="0"/>
              <a:t>Zvýšené povědomí o tomto druhu dopravy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Systém KD má potenciál a budoucnost v rámci ČR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Cílem práce je na základě analýzy současného stavu a možností rozvoje </a:t>
            </a:r>
            <a:r>
              <a:rPr lang="cs-CZ" dirty="0" err="1" smtClean="0"/>
              <a:t>intermodální</a:t>
            </a:r>
            <a:r>
              <a:rPr lang="cs-CZ" dirty="0" smtClean="0"/>
              <a:t> přepravy v České republice navrhnout opatření pro další rozvoj systému přepravy silničních návěsů po železnici. Návrh bude obsahovat koncepci linky kombinované dopravy založené na analyzovaném přepravním systému v Jižních Čechách.</a:t>
            </a:r>
            <a:endParaRPr lang="cs-CZ" dirty="0"/>
          </a:p>
        </p:txBody>
      </p:sp>
      <p:pic>
        <p:nvPicPr>
          <p:cNvPr id="1026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vedoucího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Ako</a:t>
            </a:r>
            <a:r>
              <a:rPr lang="cs-CZ" dirty="0" smtClean="0"/>
              <a:t> by </a:t>
            </a:r>
            <a:r>
              <a:rPr lang="cs-CZ" dirty="0" err="1" smtClean="0"/>
              <a:t>ste</a:t>
            </a:r>
            <a:r>
              <a:rPr lang="cs-CZ" dirty="0" smtClean="0"/>
              <a:t> motivovali </a:t>
            </a:r>
            <a:r>
              <a:rPr lang="cs-CZ" dirty="0" err="1" smtClean="0"/>
              <a:t>cestných</a:t>
            </a:r>
            <a:r>
              <a:rPr lang="cs-CZ" dirty="0" smtClean="0"/>
              <a:t> </a:t>
            </a:r>
            <a:r>
              <a:rPr lang="cs-CZ" dirty="0" err="1" smtClean="0"/>
              <a:t>dopravcov</a:t>
            </a:r>
            <a:r>
              <a:rPr lang="cs-CZ" dirty="0" smtClean="0"/>
              <a:t> k nákupu </a:t>
            </a:r>
            <a:r>
              <a:rPr lang="cs-CZ" dirty="0" err="1" smtClean="0"/>
              <a:t>intermodálnych</a:t>
            </a:r>
            <a:r>
              <a:rPr lang="cs-CZ" dirty="0" smtClean="0"/>
              <a:t> </a:t>
            </a:r>
            <a:r>
              <a:rPr lang="cs-CZ" dirty="0" err="1" smtClean="0"/>
              <a:t>návesov</a:t>
            </a:r>
            <a:r>
              <a:rPr lang="cs-CZ" dirty="0" smtClean="0"/>
              <a:t> a </a:t>
            </a:r>
            <a:r>
              <a:rPr lang="cs-CZ" dirty="0" err="1" smtClean="0"/>
              <a:t>využívaniu</a:t>
            </a:r>
            <a:r>
              <a:rPr lang="cs-CZ" dirty="0" smtClean="0"/>
              <a:t> </a:t>
            </a:r>
            <a:r>
              <a:rPr lang="cs-CZ" dirty="0" err="1" smtClean="0"/>
              <a:t>liniek</a:t>
            </a:r>
            <a:r>
              <a:rPr lang="cs-CZ" dirty="0" smtClean="0"/>
              <a:t> KD?</a:t>
            </a:r>
          </a:p>
          <a:p>
            <a:r>
              <a:rPr lang="cs-CZ" dirty="0" smtClean="0"/>
              <a:t> 2. </a:t>
            </a:r>
            <a:r>
              <a:rPr lang="cs-CZ" dirty="0" err="1" smtClean="0"/>
              <a:t>Aký</a:t>
            </a:r>
            <a:r>
              <a:rPr lang="cs-CZ" dirty="0" smtClean="0"/>
              <a:t> je v </a:t>
            </a:r>
            <a:r>
              <a:rPr lang="cs-CZ" dirty="0" err="1" smtClean="0"/>
              <a:t>súčasnosti</a:t>
            </a:r>
            <a:r>
              <a:rPr lang="cs-CZ" dirty="0" smtClean="0"/>
              <a:t> cenový </a:t>
            </a:r>
            <a:r>
              <a:rPr lang="cs-CZ" dirty="0" err="1" smtClean="0"/>
              <a:t>rozdiel</a:t>
            </a:r>
            <a:r>
              <a:rPr lang="cs-CZ" dirty="0" smtClean="0"/>
              <a:t> </a:t>
            </a:r>
            <a:r>
              <a:rPr lang="cs-CZ" dirty="0" err="1" smtClean="0"/>
              <a:t>medzi</a:t>
            </a:r>
            <a:r>
              <a:rPr lang="cs-CZ" dirty="0" smtClean="0"/>
              <a:t> </a:t>
            </a:r>
            <a:r>
              <a:rPr lang="cs-CZ" dirty="0" err="1" smtClean="0"/>
              <a:t>návesom</a:t>
            </a:r>
            <a:r>
              <a:rPr lang="cs-CZ" dirty="0" smtClean="0"/>
              <a:t> </a:t>
            </a:r>
            <a:r>
              <a:rPr lang="cs-CZ" dirty="0" err="1" smtClean="0"/>
              <a:t>bežnej</a:t>
            </a:r>
            <a:r>
              <a:rPr lang="cs-CZ" dirty="0" smtClean="0"/>
              <a:t> stavby a </a:t>
            </a:r>
            <a:r>
              <a:rPr lang="cs-CZ" dirty="0" err="1" smtClean="0"/>
              <a:t>intermodálnym</a:t>
            </a:r>
            <a:r>
              <a:rPr lang="cs-CZ" dirty="0" smtClean="0"/>
              <a:t> </a:t>
            </a:r>
            <a:r>
              <a:rPr lang="cs-CZ" dirty="0" err="1" smtClean="0"/>
              <a:t>návesom</a:t>
            </a:r>
            <a:r>
              <a:rPr lang="cs-CZ" dirty="0" smtClean="0"/>
              <a:t>? </a:t>
            </a:r>
          </a:p>
          <a:p>
            <a:r>
              <a:rPr lang="cs-CZ" dirty="0" smtClean="0"/>
              <a:t>3. </a:t>
            </a:r>
            <a:r>
              <a:rPr lang="cs-CZ" dirty="0" err="1" smtClean="0"/>
              <a:t>Aké</a:t>
            </a:r>
            <a:r>
              <a:rPr lang="cs-CZ" dirty="0" smtClean="0"/>
              <a:t> </a:t>
            </a:r>
            <a:r>
              <a:rPr lang="cs-CZ" dirty="0" err="1" smtClean="0"/>
              <a:t>sú</a:t>
            </a:r>
            <a:r>
              <a:rPr lang="cs-CZ" dirty="0" smtClean="0"/>
              <a:t> </a:t>
            </a:r>
            <a:r>
              <a:rPr lang="cs-CZ" dirty="0" err="1" smtClean="0"/>
              <a:t>podmienky</a:t>
            </a:r>
            <a:r>
              <a:rPr lang="cs-CZ" dirty="0" smtClean="0"/>
              <a:t> </a:t>
            </a:r>
            <a:r>
              <a:rPr lang="cs-CZ" dirty="0" err="1" smtClean="0"/>
              <a:t>konkurencieschopnosti</a:t>
            </a:r>
            <a:r>
              <a:rPr lang="cs-CZ" dirty="0" smtClean="0"/>
              <a:t> </a:t>
            </a:r>
            <a:r>
              <a:rPr lang="cs-CZ" dirty="0" err="1" smtClean="0"/>
              <a:t>liniek</a:t>
            </a:r>
            <a:r>
              <a:rPr lang="cs-CZ" dirty="0" smtClean="0"/>
              <a:t> </a:t>
            </a:r>
            <a:r>
              <a:rPr lang="cs-CZ" dirty="0" err="1" smtClean="0"/>
              <a:t>kontinentálnej</a:t>
            </a:r>
            <a:r>
              <a:rPr lang="cs-CZ" dirty="0" smtClean="0"/>
              <a:t> </a:t>
            </a:r>
            <a:r>
              <a:rPr lang="cs-CZ" dirty="0" err="1" smtClean="0"/>
              <a:t>kombinovanej</a:t>
            </a:r>
            <a:r>
              <a:rPr lang="cs-CZ" dirty="0" smtClean="0"/>
              <a:t> dopravy </a:t>
            </a:r>
            <a:r>
              <a:rPr lang="cs-CZ" dirty="0" err="1" smtClean="0"/>
              <a:t>zalo</a:t>
            </a:r>
            <a:r>
              <a:rPr lang="cs-CZ" dirty="0" smtClean="0"/>
              <a:t>- </a:t>
            </a:r>
            <a:r>
              <a:rPr lang="cs-CZ" dirty="0" err="1" smtClean="0"/>
              <a:t>ženej</a:t>
            </a:r>
            <a:r>
              <a:rPr lang="cs-CZ" dirty="0" smtClean="0"/>
              <a:t> na </a:t>
            </a:r>
            <a:r>
              <a:rPr lang="cs-CZ" dirty="0" err="1" smtClean="0"/>
              <a:t>preprave</a:t>
            </a:r>
            <a:r>
              <a:rPr lang="cs-CZ" dirty="0" smtClean="0"/>
              <a:t> </a:t>
            </a:r>
            <a:r>
              <a:rPr lang="cs-CZ" dirty="0" err="1" smtClean="0"/>
              <a:t>návesov</a:t>
            </a:r>
            <a:r>
              <a:rPr lang="cs-CZ" dirty="0" smtClean="0"/>
              <a:t> a </a:t>
            </a:r>
            <a:r>
              <a:rPr lang="cs-CZ" dirty="0" err="1" smtClean="0"/>
              <a:t>výmenných</a:t>
            </a:r>
            <a:r>
              <a:rPr lang="cs-CZ" dirty="0" smtClean="0"/>
              <a:t> </a:t>
            </a:r>
            <a:r>
              <a:rPr lang="cs-CZ" dirty="0" err="1" smtClean="0"/>
              <a:t>nadstavieb</a:t>
            </a:r>
            <a:r>
              <a:rPr lang="cs-CZ" dirty="0" smtClean="0"/>
              <a:t>? </a:t>
            </a:r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72386" cy="4873752"/>
          </a:xfrm>
        </p:spPr>
        <p:txBody>
          <a:bodyPr/>
          <a:lstStyle/>
          <a:p>
            <a:r>
              <a:rPr lang="cs-CZ" dirty="0" smtClean="0"/>
              <a:t>1. Z </a:t>
            </a:r>
            <a:r>
              <a:rPr lang="cs-CZ" dirty="0" err="1" smtClean="0"/>
              <a:t>akých</a:t>
            </a:r>
            <a:r>
              <a:rPr lang="cs-CZ" dirty="0" smtClean="0"/>
              <a:t> </a:t>
            </a:r>
            <a:r>
              <a:rPr lang="cs-CZ" dirty="0" err="1" smtClean="0"/>
              <a:t>terminálov</a:t>
            </a:r>
            <a:r>
              <a:rPr lang="cs-CZ" dirty="0" smtClean="0"/>
              <a:t> KD (aj </a:t>
            </a:r>
            <a:r>
              <a:rPr lang="cs-CZ" dirty="0" err="1" smtClean="0"/>
              <a:t>zahraničných</a:t>
            </a:r>
            <a:r>
              <a:rPr lang="cs-CZ" dirty="0" smtClean="0"/>
              <a:t>) je </a:t>
            </a:r>
            <a:r>
              <a:rPr lang="cs-CZ" dirty="0" err="1" smtClean="0"/>
              <a:t>najčastejšie</a:t>
            </a:r>
            <a:r>
              <a:rPr lang="cs-CZ" dirty="0" smtClean="0"/>
              <a:t> obsluhované </a:t>
            </a:r>
            <a:r>
              <a:rPr lang="cs-CZ" dirty="0" err="1" smtClean="0"/>
              <a:t>územie</a:t>
            </a:r>
            <a:r>
              <a:rPr lang="cs-CZ" dirty="0" smtClean="0"/>
              <a:t> Jihočeského </a:t>
            </a:r>
            <a:r>
              <a:rPr lang="cs-CZ" dirty="0" err="1" smtClean="0"/>
              <a:t>kraja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 2. </a:t>
            </a:r>
            <a:r>
              <a:rPr lang="cs-CZ" dirty="0" err="1" smtClean="0"/>
              <a:t>Ktoré</a:t>
            </a:r>
            <a:r>
              <a:rPr lang="cs-CZ" dirty="0" smtClean="0"/>
              <a:t> linky KD </a:t>
            </a:r>
            <a:r>
              <a:rPr lang="cs-CZ" dirty="0" err="1" smtClean="0"/>
              <a:t>zamerané</a:t>
            </a:r>
            <a:r>
              <a:rPr lang="cs-CZ" dirty="0" smtClean="0"/>
              <a:t> na </a:t>
            </a:r>
            <a:r>
              <a:rPr lang="cs-CZ" dirty="0" err="1" smtClean="0"/>
              <a:t>prepravu</a:t>
            </a:r>
            <a:r>
              <a:rPr lang="cs-CZ" dirty="0" smtClean="0"/>
              <a:t> </a:t>
            </a:r>
            <a:r>
              <a:rPr lang="cs-CZ" dirty="0" err="1" smtClean="0"/>
              <a:t>návesov</a:t>
            </a:r>
            <a:r>
              <a:rPr lang="cs-CZ" dirty="0" smtClean="0"/>
              <a:t> a na </a:t>
            </a:r>
            <a:r>
              <a:rPr lang="cs-CZ" dirty="0" err="1" smtClean="0"/>
              <a:t>transalpský</a:t>
            </a:r>
            <a:r>
              <a:rPr lang="cs-CZ" dirty="0" smtClean="0"/>
              <a:t> tranzit (aj </a:t>
            </a:r>
            <a:r>
              <a:rPr lang="cs-CZ" dirty="0" err="1" smtClean="0"/>
              <a:t>zahraničné</a:t>
            </a:r>
            <a:r>
              <a:rPr lang="cs-CZ" dirty="0" smtClean="0"/>
              <a:t>) </a:t>
            </a:r>
            <a:r>
              <a:rPr lang="cs-CZ" dirty="0" err="1" smtClean="0"/>
              <a:t>sú</a:t>
            </a:r>
            <a:r>
              <a:rPr lang="cs-CZ" dirty="0" smtClean="0"/>
              <a:t> geograficky </a:t>
            </a:r>
            <a:r>
              <a:rPr lang="cs-CZ" dirty="0" err="1" smtClean="0"/>
              <a:t>najbližšie</a:t>
            </a:r>
            <a:r>
              <a:rPr lang="cs-CZ" dirty="0" smtClean="0"/>
              <a:t> Jihočeskému </a:t>
            </a:r>
            <a:r>
              <a:rPr lang="cs-CZ" dirty="0" err="1" smtClean="0"/>
              <a:t>kraju</a:t>
            </a:r>
            <a:r>
              <a:rPr lang="cs-CZ" dirty="0" smtClean="0"/>
              <a:t>? Mohli by </a:t>
            </a:r>
            <a:r>
              <a:rPr lang="cs-CZ" dirty="0" err="1" smtClean="0"/>
              <a:t>tieto</a:t>
            </a:r>
            <a:r>
              <a:rPr lang="cs-CZ" dirty="0" smtClean="0"/>
              <a:t> linky </a:t>
            </a:r>
            <a:r>
              <a:rPr lang="cs-CZ" dirty="0" err="1" smtClean="0"/>
              <a:t>konkurovať</a:t>
            </a:r>
            <a:r>
              <a:rPr lang="cs-CZ" dirty="0" smtClean="0"/>
              <a:t> </a:t>
            </a:r>
            <a:r>
              <a:rPr lang="cs-CZ" dirty="0" err="1" smtClean="0"/>
              <a:t>Vášmu</a:t>
            </a:r>
            <a:r>
              <a:rPr lang="cs-CZ" dirty="0" smtClean="0"/>
              <a:t> návrhu? </a:t>
            </a:r>
            <a:endParaRPr lang="cs-CZ" dirty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910" y="2285992"/>
            <a:ext cx="746760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pic>
        <p:nvPicPr>
          <p:cNvPr id="3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KD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Nejvýznamnější operátoři KD</a:t>
            </a:r>
          </a:p>
          <a:p>
            <a:pPr lvl="1"/>
            <a:r>
              <a:rPr lang="cs-CZ" sz="2400" dirty="0" smtClean="0"/>
              <a:t>METRANS a.s.</a:t>
            </a:r>
          </a:p>
          <a:p>
            <a:pPr lvl="1"/>
            <a:r>
              <a:rPr lang="cs-CZ" sz="2400" dirty="0" smtClean="0"/>
              <a:t>BOHEMIAKOMBI s.r.o.</a:t>
            </a:r>
          </a:p>
          <a:p>
            <a:pPr lvl="1"/>
            <a:r>
              <a:rPr lang="cs-CZ" sz="2400" dirty="0" smtClean="0"/>
              <a:t>RAILCARGO OPERATOR CSKD s.r.o.</a:t>
            </a:r>
          </a:p>
          <a:p>
            <a:endParaRPr lang="cs-CZ" sz="2800" dirty="0" smtClean="0"/>
          </a:p>
          <a:p>
            <a:r>
              <a:rPr lang="cs-CZ" sz="2800" dirty="0" smtClean="0"/>
              <a:t>Terminály KD</a:t>
            </a:r>
          </a:p>
          <a:p>
            <a:pPr lvl="1"/>
            <a:r>
              <a:rPr lang="cs-CZ" sz="2400" dirty="0" smtClean="0"/>
              <a:t>2 druhy terminálů: veřejné a neveřejné</a:t>
            </a:r>
          </a:p>
          <a:p>
            <a:pPr lvl="1"/>
            <a:r>
              <a:rPr lang="cs-CZ" sz="2400" dirty="0" smtClean="0"/>
              <a:t>16 terminálů KD</a:t>
            </a:r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Znovuotevření terminálu České Budějovice - Nemanice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Aktivní jednání o znovuotevření </a:t>
            </a:r>
          </a:p>
          <a:p>
            <a:endParaRPr lang="cs-CZ" dirty="0" smtClean="0"/>
          </a:p>
          <a:p>
            <a:r>
              <a:rPr lang="cs-CZ" dirty="0" smtClean="0"/>
              <a:t>Terminál by měl sloužit jako VLC</a:t>
            </a:r>
          </a:p>
          <a:p>
            <a:endParaRPr lang="cs-CZ" dirty="0" smtClean="0"/>
          </a:p>
          <a:p>
            <a:r>
              <a:rPr lang="cs-CZ" dirty="0" smtClean="0"/>
              <a:t>Pozitivní aspekty pro znovuotevření</a:t>
            </a:r>
          </a:p>
          <a:p>
            <a:pPr lvl="1"/>
            <a:r>
              <a:rPr lang="cs-CZ" dirty="0" smtClean="0"/>
              <a:t>Napojení na IV tranzitní železniční koridor</a:t>
            </a:r>
          </a:p>
          <a:p>
            <a:pPr lvl="1"/>
            <a:r>
              <a:rPr lang="cs-CZ" dirty="0" smtClean="0"/>
              <a:t>Budoucí napojení na dálnici D3</a:t>
            </a:r>
          </a:p>
          <a:p>
            <a:pPr lvl="1"/>
            <a:r>
              <a:rPr lang="cs-CZ" dirty="0" smtClean="0"/>
              <a:t>Napojení na silnici I/34 směr Brno</a:t>
            </a:r>
          </a:p>
          <a:p>
            <a:pPr lvl="1"/>
            <a:r>
              <a:rPr lang="cs-CZ" dirty="0" smtClean="0"/>
              <a:t>Umístění mimo hustě obydlenou zónu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Investice pro znovuotevření terminálu – cca 100 </a:t>
            </a:r>
            <a:r>
              <a:rPr lang="cs-CZ" dirty="0" smtClean="0"/>
              <a:t>miliónů Kč</a:t>
            </a: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128586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Potenciál a možnost využití intermodálních návěsů</a:t>
            </a:r>
            <a:r>
              <a:rPr lang="cs-CZ" b="1" i="1" dirty="0" smtClean="0"/>
              <a:t/>
            </a:r>
            <a:br>
              <a:rPr lang="cs-CZ" b="1" i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24" cy="4873752"/>
          </a:xfrm>
        </p:spPr>
        <p:txBody>
          <a:bodyPr/>
          <a:lstStyle/>
          <a:p>
            <a:r>
              <a:rPr lang="cs-CZ" dirty="0" smtClean="0"/>
              <a:t>Dotace na nákup intermodálních návěsů</a:t>
            </a:r>
          </a:p>
          <a:p>
            <a:endParaRPr lang="cs-CZ" dirty="0" smtClean="0"/>
          </a:p>
          <a:p>
            <a:r>
              <a:rPr lang="cs-CZ" dirty="0" smtClean="0"/>
              <a:t>KD intermodálních návěsů nabízí lepší podmínky pro řidiče</a:t>
            </a:r>
          </a:p>
          <a:p>
            <a:endParaRPr lang="cs-CZ" dirty="0" smtClean="0"/>
          </a:p>
          <a:p>
            <a:r>
              <a:rPr lang="cs-CZ" dirty="0" smtClean="0"/>
              <a:t>Legislativní výhoda přeprav do Německa a Rakouska &gt; +4 tuny nákladu</a:t>
            </a:r>
          </a:p>
          <a:p>
            <a:endParaRPr lang="cs-CZ" dirty="0" smtClean="0"/>
          </a:p>
          <a:p>
            <a:r>
              <a:rPr lang="cs-CZ" dirty="0" smtClean="0"/>
              <a:t>Pozitivní vliv na životní prostředí</a:t>
            </a:r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54098"/>
          </a:xfrm>
        </p:spPr>
        <p:txBody>
          <a:bodyPr>
            <a:normAutofit/>
          </a:bodyPr>
          <a:lstStyle/>
          <a:p>
            <a:r>
              <a:rPr lang="cs-CZ" dirty="0" smtClean="0"/>
              <a:t>Nárůst intermodálních návěsů za posledních 5 let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000100" y="1500174"/>
          <a:ext cx="7467600" cy="4973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467600" cy="939784"/>
          </a:xfrm>
        </p:spPr>
        <p:txBody>
          <a:bodyPr>
            <a:normAutofit/>
          </a:bodyPr>
          <a:lstStyle/>
          <a:p>
            <a:r>
              <a:rPr lang="cs-CZ" sz="2500" dirty="0" smtClean="0"/>
              <a:t>Průzkum potenciálu KD v rámci Jihočeského kraje</a:t>
            </a:r>
            <a:endParaRPr lang="cs-CZ" sz="25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28596" y="1285860"/>
          <a:ext cx="7572428" cy="537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363"/>
                <a:gridCol w="1865477"/>
                <a:gridCol w="1727294"/>
                <a:gridCol w="1727294"/>
              </a:tblGrid>
              <a:tr h="9101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Gw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Logistics</a:t>
                      </a:r>
                      <a:r>
                        <a:rPr lang="cs-CZ" dirty="0" smtClean="0"/>
                        <a:t> a.s.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Schenker</a:t>
                      </a:r>
                      <a:r>
                        <a:rPr lang="cs-CZ" dirty="0" smtClean="0"/>
                        <a:t> spol. s.r.o.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DHL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Freight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  <a:tr h="637075">
                <a:tc>
                  <a:txBody>
                    <a:bodyPr/>
                    <a:lstStyle/>
                    <a:p>
                      <a:r>
                        <a:rPr lang="cs-CZ" dirty="0" smtClean="0"/>
                        <a:t>Přepravované návěsy/týden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+100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50-80</a:t>
                      </a:r>
                      <a:endParaRPr lang="cs-CZ" dirty="0"/>
                    </a:p>
                  </a:txBody>
                  <a:tcPr/>
                </a:tc>
              </a:tr>
              <a:tr h="910107">
                <a:tc>
                  <a:txBody>
                    <a:bodyPr/>
                    <a:lstStyle/>
                    <a:p>
                      <a:r>
                        <a:rPr lang="cs-CZ" dirty="0" smtClean="0"/>
                        <a:t>Nedostatek kvalifikovaných řidičů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  <a:tr h="364043">
                <a:tc>
                  <a:txBody>
                    <a:bodyPr/>
                    <a:lstStyle/>
                    <a:p>
                      <a:r>
                        <a:rPr lang="cs-CZ" dirty="0" smtClean="0"/>
                        <a:t>Povědomí</a:t>
                      </a:r>
                      <a:r>
                        <a:rPr lang="cs-CZ" baseline="0" dirty="0" smtClean="0"/>
                        <a:t> o KD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  <a:tr h="910107">
                <a:tc>
                  <a:txBody>
                    <a:bodyPr/>
                    <a:lstStyle/>
                    <a:p>
                      <a:r>
                        <a:rPr lang="cs-CZ" dirty="0" smtClean="0"/>
                        <a:t>Hlavní</a:t>
                      </a:r>
                      <a:r>
                        <a:rPr lang="cs-CZ" baseline="0" dirty="0" smtClean="0"/>
                        <a:t> výhody KD ve vztahu k společnosti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Ekonomická výhodnost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objem</a:t>
                      </a:r>
                      <a:r>
                        <a:rPr lang="cs-CZ" baseline="0" dirty="0" smtClean="0"/>
                        <a:t> přeprav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objem přeprav</a:t>
                      </a:r>
                      <a:endParaRPr lang="cs-CZ" dirty="0"/>
                    </a:p>
                  </a:txBody>
                  <a:tcPr/>
                </a:tc>
              </a:tr>
              <a:tr h="910107">
                <a:tc>
                  <a:txBody>
                    <a:bodyPr/>
                    <a:lstStyle/>
                    <a:p>
                      <a:r>
                        <a:rPr lang="cs-CZ" dirty="0" smtClean="0"/>
                        <a:t>Možnost</a:t>
                      </a:r>
                      <a:r>
                        <a:rPr lang="cs-CZ" baseline="0" dirty="0" smtClean="0"/>
                        <a:t> přeprav z terminálu Nemanice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  <a:tr h="716307">
                <a:tc>
                  <a:txBody>
                    <a:bodyPr/>
                    <a:lstStyle/>
                    <a:p>
                      <a:r>
                        <a:rPr lang="cs-CZ" dirty="0" smtClean="0"/>
                        <a:t>Využití</a:t>
                      </a:r>
                      <a:r>
                        <a:rPr lang="cs-CZ" baseline="0" dirty="0" smtClean="0"/>
                        <a:t> dotace na nákup </a:t>
                      </a:r>
                      <a:r>
                        <a:rPr lang="cs-CZ" baseline="0" dirty="0" err="1" smtClean="0"/>
                        <a:t>int</a:t>
                      </a:r>
                      <a:r>
                        <a:rPr lang="cs-CZ" baseline="0" dirty="0" smtClean="0"/>
                        <a:t>. návěsů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Nárůst silniční nákladní dopravy za posledních 5 let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4929198"/>
            <a:ext cx="7467600" cy="1544754"/>
          </a:xfrm>
        </p:spPr>
        <p:txBody>
          <a:bodyPr/>
          <a:lstStyle/>
          <a:p>
            <a:r>
              <a:rPr lang="cs-CZ" dirty="0" smtClean="0"/>
              <a:t>Omezení kapacity pozemních komunikací</a:t>
            </a:r>
          </a:p>
          <a:p>
            <a:r>
              <a:rPr lang="cs-CZ" dirty="0" smtClean="0"/>
              <a:t>Tvorba kongescí (2% z HDP)</a:t>
            </a:r>
          </a:p>
          <a:p>
            <a:r>
              <a:rPr lang="cs-CZ" dirty="0" smtClean="0"/>
              <a:t>Negativní vliv na životní prostředí</a:t>
            </a: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500034" y="1571612"/>
          <a:ext cx="7858180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Ondřej\Desktop\všte zna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Navrhovaná linka kombinované dopravy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329510" cy="3971940"/>
          </a:xfrm>
        </p:spPr>
        <p:txBody>
          <a:bodyPr/>
          <a:lstStyle/>
          <a:p>
            <a:r>
              <a:rPr lang="cs-CZ" b="1" dirty="0" smtClean="0"/>
              <a:t>Kritéria navrhované linky:</a:t>
            </a:r>
          </a:p>
          <a:p>
            <a:endParaRPr lang="cs-CZ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Počáteční bod linky – terminál České Budějovice</a:t>
            </a:r>
          </a:p>
          <a:p>
            <a:pPr lvl="0">
              <a:buFont typeface="Wingdings" pitchFamily="2" charset="2"/>
              <a:buChar char="q"/>
            </a:pPr>
            <a:endParaRPr lang="cs-CZ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Koncový bod linky – terminál </a:t>
            </a:r>
            <a:r>
              <a:rPr lang="cs-CZ" dirty="0" err="1" smtClean="0"/>
              <a:t>Novara</a:t>
            </a:r>
            <a:r>
              <a:rPr lang="cs-CZ" dirty="0" smtClean="0"/>
              <a:t> CIM</a:t>
            </a:r>
          </a:p>
          <a:p>
            <a:pPr lvl="0">
              <a:buFont typeface="Wingdings" pitchFamily="2" charset="2"/>
              <a:buChar char="q"/>
            </a:pPr>
            <a:endParaRPr lang="cs-CZ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Celkový počet jízd tam i zpět – 3krát/týden</a:t>
            </a:r>
          </a:p>
        </p:txBody>
      </p:sp>
      <p:pic>
        <p:nvPicPr>
          <p:cNvPr id="4" name="Picture 2" descr="C:\Users\Ondřej\Desktop\všte zn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5715016"/>
            <a:ext cx="628650" cy="6477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2989</TotalTime>
  <Words>668</Words>
  <Application>Microsoft Office PowerPoint</Application>
  <PresentationFormat>Předvádění na obrazovce (4:3)</PresentationFormat>
  <Paragraphs>174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Arkýř</vt:lpstr>
      <vt:lpstr>Analýza a potenciál kombinované dopravy  s využitím intermodálních návěsů v podmínkách České republiky</vt:lpstr>
      <vt:lpstr>Cíl práce</vt:lpstr>
      <vt:lpstr>současný stav KD v ČR</vt:lpstr>
      <vt:lpstr>Znovuotevření terminálu České Budějovice - Nemanice</vt:lpstr>
      <vt:lpstr>Potenciál a možnost využití intermodálních návěsů </vt:lpstr>
      <vt:lpstr>Nárůst intermodálních návěsů za posledních 5 let</vt:lpstr>
      <vt:lpstr>Průzkum potenciálu KD v rámci Jihočeského kraje</vt:lpstr>
      <vt:lpstr>Nárůst silniční nákladní dopravy za posledních 5 let</vt:lpstr>
      <vt:lpstr>Navrhovaná linka kombinované dopravy</vt:lpstr>
      <vt:lpstr>Znázornění terminálů na trase České Budějovice - Novara</vt:lpstr>
      <vt:lpstr>Specifikace linky České Budějovice -Novara</vt:lpstr>
      <vt:lpstr>Trasa České Budějovice – Novara vedená po profilu P/C 400</vt:lpstr>
      <vt:lpstr>Kalkulace ceny pro navrhovanou linku</vt:lpstr>
      <vt:lpstr>Celková cena kombinované dopravy</vt:lpstr>
      <vt:lpstr>Silniční nákladní doprava České Budějovice - Novara</vt:lpstr>
      <vt:lpstr>Grafické srovnání KD a silniční dopravy</vt:lpstr>
      <vt:lpstr>Rizika kommbinované dopravy</vt:lpstr>
      <vt:lpstr>Návrhy a opatření</vt:lpstr>
      <vt:lpstr>Závěr</vt:lpstr>
      <vt:lpstr>Doplňující dotazy vedoucího</vt:lpstr>
      <vt:lpstr>Doplňující dotazy oponenta</vt:lpstr>
      <vt:lpstr>Děkuji za pozornost!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 potenciál kombinované dopravy s využitím intermodálních návěsů v podmínkách České republiky</dc:title>
  <dc:creator>Ondřej Mikolášik</dc:creator>
  <cp:lastModifiedBy>Ondřej Mikolášik</cp:lastModifiedBy>
  <cp:revision>13</cp:revision>
  <dcterms:created xsi:type="dcterms:W3CDTF">2016-05-31T10:46:24Z</dcterms:created>
  <dcterms:modified xsi:type="dcterms:W3CDTF">2016-06-15T17:41:01Z</dcterms:modified>
</cp:coreProperties>
</file>