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8" r:id="rId20"/>
    <p:sldId id="277" r:id="rId21"/>
    <p:sldId id="260" r:id="rId22"/>
    <p:sldId id="25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%20Ta&#353;ner\Documents\VSTE%20II\Semestr&#225;ln&#237;%20pr&#225;ce%20a%20diplomov&#225;%20pr&#225;ce\diplomov&#225;%20pr&#225;ce\CP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/>
              <a:t>počty zabalených balíčků</a:t>
            </a:r>
          </a:p>
        </c:rich>
      </c:tx>
      <c:layout>
        <c:manualLayout>
          <c:xMode val="edge"/>
          <c:yMode val="edge"/>
          <c:x val="0.17818245446591902"/>
          <c:y val="3.3191188180129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816585805562183"/>
          <c:y val="0.16769038701622968"/>
          <c:w val="0.81677690288713911"/>
          <c:h val="0.69456565120371194"/>
        </c:manualLayout>
      </c:layout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List2!$A$1:$A$10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xVal>
          <c:yVal>
            <c:numRef>
              <c:f>List2!$B$1:$B$10</c:f>
              <c:numCache>
                <c:formatCode>General</c:formatCode>
                <c:ptCount val="10"/>
                <c:pt idx="0">
                  <c:v>150000</c:v>
                </c:pt>
                <c:pt idx="1">
                  <c:v>150000</c:v>
                </c:pt>
                <c:pt idx="2">
                  <c:v>300000</c:v>
                </c:pt>
                <c:pt idx="3">
                  <c:v>1000000</c:v>
                </c:pt>
                <c:pt idx="4">
                  <c:v>950000</c:v>
                </c:pt>
                <c:pt idx="5">
                  <c:v>980000</c:v>
                </c:pt>
                <c:pt idx="6">
                  <c:v>1000000</c:v>
                </c:pt>
                <c:pt idx="7">
                  <c:v>1000000</c:v>
                </c:pt>
                <c:pt idx="8">
                  <c:v>1050000</c:v>
                </c:pt>
                <c:pt idx="9">
                  <c:v>1100000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230872"/>
        <c:axId val="262231656"/>
      </c:scatterChart>
      <c:valAx>
        <c:axId val="26223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2231656"/>
        <c:crosses val="autoZero"/>
        <c:crossBetween val="midCat"/>
      </c:valAx>
      <c:valAx>
        <c:axId val="26223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2230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5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914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02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033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4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4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34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8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5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31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1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4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50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26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B80F-4B0B-4961-9A57-B539995DB5B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0D25B0-5663-4191-801D-5716353B8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600888"/>
            <a:ext cx="7766936" cy="3449945"/>
          </a:xfrm>
        </p:spPr>
        <p:txBody>
          <a:bodyPr/>
          <a:lstStyle/>
          <a:p>
            <a:pPr algn="ctr"/>
            <a:r>
              <a:rPr lang="cs-CZ" dirty="0"/>
              <a:t>Optimalizace vybraných logistických procesu ve </a:t>
            </a:r>
            <a:r>
              <a:rPr lang="cs-CZ" dirty="0" smtClean="0"/>
              <a:t>společnosti Postavdelingen </a:t>
            </a:r>
            <a:r>
              <a:rPr lang="cs-CZ" dirty="0"/>
              <a:t>s.r.o.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Obhajoba diplomové práce</a:t>
            </a:r>
            <a:br>
              <a:rPr lang="cs-CZ" dirty="0" smtClean="0"/>
            </a:br>
            <a:r>
              <a:rPr lang="cs-CZ" dirty="0" smtClean="0"/>
              <a:t>Vysoká </a:t>
            </a:r>
            <a:r>
              <a:rPr lang="cs-CZ" dirty="0"/>
              <a:t>škola technická a </a:t>
            </a:r>
            <a:r>
              <a:rPr lang="cs-CZ" dirty="0" smtClean="0"/>
              <a:t>ekonomická  Ústav technicko-technologický</a:t>
            </a:r>
          </a:p>
          <a:p>
            <a:r>
              <a:rPr lang="cs-CZ" b="1" dirty="0"/>
              <a:t>Autor diplomové práce</a:t>
            </a:r>
            <a:r>
              <a:rPr lang="cs-CZ" b="1" dirty="0" smtClean="0"/>
              <a:t>: Bc</a:t>
            </a:r>
            <a:r>
              <a:rPr lang="cs-CZ" b="1" dirty="0"/>
              <a:t>. Martin Tašner</a:t>
            </a:r>
            <a:endParaRPr lang="cs-CZ" dirty="0"/>
          </a:p>
          <a:p>
            <a:r>
              <a:rPr lang="cs-CZ" b="1" dirty="0"/>
              <a:t>Vedoucí diplomové </a:t>
            </a:r>
            <a:r>
              <a:rPr lang="cs-CZ" b="1" dirty="0" smtClean="0"/>
              <a:t>práce: doc</a:t>
            </a:r>
            <a:r>
              <a:rPr lang="cs-CZ" b="1" dirty="0"/>
              <a:t>. Ing. Rudolf Kampf, </a:t>
            </a:r>
            <a:r>
              <a:rPr lang="cs-CZ" b="1" dirty="0" smtClean="0"/>
              <a:t>Ph.D.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88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Projekt skladu metoda CPM</a:t>
            </a: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66420"/>
              </p:ext>
            </p:extLst>
          </p:nvPr>
        </p:nvGraphicFramePr>
        <p:xfrm>
          <a:off x="941695" y="2269832"/>
          <a:ext cx="8707273" cy="4253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35"/>
                <a:gridCol w="4683457"/>
                <a:gridCol w="1253319"/>
                <a:gridCol w="1912962"/>
              </a:tblGrid>
              <a:tr h="66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 dirty="0">
                          <a:effectLst/>
                        </a:rPr>
                        <a:t>činnost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popis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doba trvání V TÝDNECH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předchozí činnost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PROJEKT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STAVEBNÍ POVOLENÍ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VÝBĚR DODAVATELŮ STAVBY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VÝBĚR DODAVATELŮ ZTV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VÝBĚR DODAVATELŮ REGÁLOVÝ SYSTÉM A MANIPULAČNÍ TECHNIKA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ZEMNÍ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A, 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ZÁKLADOVÁ DESKA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OCELOVÁ KONSTRUKCE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OPLÁŠTĚNÍ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STŘECHA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VNITŘNÍ INSTALACE ZTV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J, 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INSTALACE REGÁLOVÝ SYSTÉM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ANLAÝZA LOG. USPOŘÁDÁNÍ SKLADU ABC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KOLAUDACE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NASKLADNĚNÍ KONEC PROJEKTU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9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Projekt skladu metoda CPM</a:t>
            </a:r>
          </a:p>
          <a:p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Kritická cesta a doba trvání 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projektu DP strana 39</a:t>
            </a:r>
          </a:p>
          <a:p>
            <a:pPr algn="ctr"/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REKAPITULACE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32705"/>
              </p:ext>
            </p:extLst>
          </p:nvPr>
        </p:nvGraphicFramePr>
        <p:xfrm>
          <a:off x="705394" y="3084390"/>
          <a:ext cx="8875334" cy="3125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345"/>
                <a:gridCol w="7936989"/>
              </a:tblGrid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PROJEKT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STAVEBNÍ POVOLENÍ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ZEMNÍ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ZÁKLADOVÁ DESKA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OCELOVÁ KONSTRUKCE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OPLÁŠTĚNÍ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STŘECHA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VNITŘNÍ INSTALACE ZTV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INSTALACE REGÁLOVÝ SYSTÉM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KOLAUDACE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NASKLADNĚNÍ KONEC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38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Ganttův diagram</a:t>
            </a:r>
          </a:p>
          <a:p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" y="1282890"/>
            <a:ext cx="8499566" cy="5274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9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Logistika skladu rozdělení metodou ABC</a:t>
            </a:r>
          </a:p>
          <a:p>
            <a:pPr algn="ctr"/>
            <a:endParaRPr lang="cs-CZ" sz="5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Paretovo 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pravidlo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Rozdělení do sekcí podle skupin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Příjem zboží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 ohledem na manipulační vzdálenosti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 ohledem na četnost a množství objednávek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 ohledem na další doporučení a návrhy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569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801189" y="487680"/>
            <a:ext cx="104067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Logistika skladu rozdělení metodou </a:t>
            </a:r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ABC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Tři sekce podle druhu skladovaného materiálu</a:t>
            </a: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cs-CZ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15368"/>
              </p:ext>
            </p:extLst>
          </p:nvPr>
        </p:nvGraphicFramePr>
        <p:xfrm>
          <a:off x="634320" y="3031059"/>
          <a:ext cx="8596312" cy="1976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46"/>
                <a:gridCol w="2952564"/>
                <a:gridCol w="2952564"/>
                <a:gridCol w="1143538"/>
              </a:tblGrid>
              <a:tr h="573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 dirty="0">
                          <a:effectLst/>
                        </a:rPr>
                        <a:t>index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nárok na kapacitu paletová místa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% podíl na celkové kapacitě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počet regálů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3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kosmetika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3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materiál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3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potravinové doplňky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all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79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Příjem zboží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Podle jednotlivých sekcí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Podle četnosti objednávek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Podle průměrného množství </a:t>
            </a:r>
            <a:r>
              <a:rPr lang="cs-CZ" sz="28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obj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NÁVRH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 paletových míst</a:t>
            </a:r>
          </a:p>
          <a:p>
            <a:pPr algn="ctr"/>
            <a:endParaRPr lang="cs-CZ" sz="5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cs-CZ" sz="5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55013" y="1336084"/>
            <a:ext cx="5105467" cy="5134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17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958" y="1984956"/>
            <a:ext cx="6521042" cy="4284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ovéPole 12"/>
          <p:cNvSpPr txBox="1"/>
          <p:nvPr/>
        </p:nvSpPr>
        <p:spPr>
          <a:xfrm>
            <a:off x="801189" y="487680"/>
            <a:ext cx="1040674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Logistika skladu rozdělení </a:t>
            </a:r>
            <a:endParaRPr lang="cs-CZ" sz="5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Podíl četnosti objednávek jednotlivých sekcí </a:t>
            </a: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celku</a:t>
            </a:r>
          </a:p>
          <a:p>
            <a:pPr algn="ctr"/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manipulační vzdálenost od příjmu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 sekcích podle četnosti naskladnění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ižší a vyšší patra</a:t>
            </a:r>
          </a:p>
          <a:p>
            <a:pPr algn="ctr"/>
            <a:endParaRPr lang="cs-CZ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20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09303" y="487680"/>
            <a:ext cx="10406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Logistika skladu </a:t>
            </a:r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rozdělení</a:t>
            </a:r>
            <a:endParaRPr lang="cs-CZ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491217" y="1503342"/>
            <a:ext cx="5725750" cy="495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80096"/>
              </p:ext>
            </p:extLst>
          </p:nvPr>
        </p:nvGraphicFramePr>
        <p:xfrm>
          <a:off x="6216967" y="1688009"/>
          <a:ext cx="4198483" cy="344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408"/>
                <a:gridCol w="1296491"/>
                <a:gridCol w="1594584"/>
              </a:tblGrid>
              <a:tr h="86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 dirty="0">
                          <a:effectLst/>
                        </a:rPr>
                        <a:t>skupina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>
                          <a:effectLst/>
                        </a:rPr>
                        <a:t>počet regálů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>
                          <a:effectLst/>
                        </a:rPr>
                        <a:t>označení regálu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6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 dirty="0">
                          <a:effectLst/>
                        </a:rPr>
                        <a:t>kosmetika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0000"/>
                          </a:highlight>
                        </a:rPr>
                        <a:t>C (1-6,1-3)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6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>
                          <a:effectLst/>
                        </a:rPr>
                        <a:t>materiál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00FF00"/>
                          </a:highlight>
                        </a:rPr>
                        <a:t>A (1-23, 1-3)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6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cap="all">
                          <a:effectLst/>
                        </a:rPr>
                        <a:t>potravinové doplňky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00FFFF"/>
                          </a:highlight>
                        </a:rPr>
                        <a:t>B (1-23,1-3)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20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09303" y="487680"/>
            <a:ext cx="1040674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accent1"/>
                </a:solidFill>
              </a:rPr>
              <a:t>Logistika skladu rozdělení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SEKCE MATERIÁL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A+B+C ZELENÁ ZÓNA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SEKCE POTRAVINOVÉ DOPLŇKY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A+B+C MODRÁ ZÓNA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SEKCE KOSMETIKA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A+B+C ČERVENÁ ZÓNA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  <p:pic>
        <p:nvPicPr>
          <p:cNvPr id="3" name="Obrázek 2"/>
          <p:cNvPicPr/>
          <p:nvPr/>
        </p:nvPicPr>
        <p:blipFill>
          <a:blip r:embed="rId2"/>
          <a:stretch>
            <a:fillRect/>
          </a:stretch>
        </p:blipFill>
        <p:spPr>
          <a:xfrm>
            <a:off x="5732060" y="1282890"/>
            <a:ext cx="5875773" cy="5144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53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09303" y="487680"/>
            <a:ext cx="104067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Logistika skladu </a:t>
            </a:r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návrhy opatření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vyloučení položek bez pohybu kategorie C (cca 90 palet)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zavedení informačního skladovacího systému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návrh orientačního systému skladu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systematická kontrola a optimalizace navrženého rozložení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při dalším růstu kapacita nového skladu ihned vyčerpána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92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Cíl práce</a:t>
            </a:r>
          </a:p>
          <a:p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Cílem práce je optimalizace skladování ve 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společnosti, </a:t>
            </a: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včetně návrhu dispozic skladu materiálů a vratných 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palet.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04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09303" y="487680"/>
            <a:ext cx="1040674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Děkuji za pozornost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61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accent1"/>
                </a:solidFill>
              </a:rPr>
              <a:t>Otázky </a:t>
            </a:r>
            <a:r>
              <a:rPr lang="cs-CZ" sz="5400" dirty="0" smtClean="0">
                <a:solidFill>
                  <a:schemeClr val="accent1"/>
                </a:solidFill>
              </a:rPr>
              <a:t>vedoucího práce</a:t>
            </a:r>
          </a:p>
          <a:p>
            <a:endParaRPr lang="cs-CZ" sz="54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Charakterizujte metody CPM a PERT, v kontextu práce.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Jaký aplikační potenciál má DP?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9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Otázky oponenta práce</a:t>
            </a:r>
            <a:endParaRPr lang="cs-CZ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 rámci obhajoby by se autor mohl vyjádřit k tomu, o jakou optimalizaci se jednalo, zda z hlediska technologického, či ekonomického. Náklady spojené s návrhem jsou v práci vyčísleny jenom velice okrajově a bylo by vhodné uvést alespoň rámcově provozní náklady skladu, aby bylo zřejmé, zda oproti stávajícímu stavu dojde k úspoře nebo navýšení nákladů podniku.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26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Postavdelingen s.r.o.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aložení v roce 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ervisní organizace Aimé AS a Aimé s.r.o.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ůvodní zaměření na severské země (Dánsko, Norsko)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alší trhy Česko a Slovensko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2006-2009 investice do moderních laserových tiskáren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2009 počet zásilek převyšuje kapacitu budov, stěhování a reorganizace (zaměření na balení a personalizaci)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955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Postavdelingen s.r.o.</a:t>
            </a:r>
          </a:p>
          <a:p>
            <a:pPr algn="ctr"/>
            <a:endParaRPr lang="cs-CZ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ompletní direktmailové služby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isk a personalizace dopisů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ompletace zásilek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ýběr a získání databází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oštovní služby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alení, foliování, polepování samolepek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řídění nedoručených zásilek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kladování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9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Postavdelingen s.r.o.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Do </a:t>
            </a: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roku 2004 pouze dva kmenový zaměstnanci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Od roku 2006 nárůst na 10 zaměstnanců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 současné době kmenových zaměstnanců 19 a stejný počet na brigádníků</a:t>
            </a:r>
          </a:p>
          <a:p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Nárůst zásilek</a:t>
            </a:r>
          </a:p>
          <a:p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3910280748"/>
              </p:ext>
            </p:extLst>
          </p:nvPr>
        </p:nvGraphicFramePr>
        <p:xfrm>
          <a:off x="705393" y="3559491"/>
          <a:ext cx="8917577" cy="291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55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Postavdelingen s.r.o. skladování původní stav</a:t>
            </a:r>
          </a:p>
          <a:p>
            <a:pPr algn="ctr"/>
            <a:endParaRPr lang="cs-CZ" sz="5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Vlastní kapacita ca 50 paletových míst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Nájemní kapacita průměrně měsíčně 200 paletových míst.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Potřeba posledních měsíců skoro 500 paletových míst.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8351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5394" y="496389"/>
            <a:ext cx="84995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Postavdelingen s.r.o.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Náklady na externí skladování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Náklady na externí skladování předpoklad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66457"/>
              </p:ext>
            </p:extLst>
          </p:nvPr>
        </p:nvGraphicFramePr>
        <p:xfrm>
          <a:off x="705393" y="1884539"/>
          <a:ext cx="7783514" cy="1678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784"/>
                <a:gridCol w="1375566"/>
                <a:gridCol w="1533388"/>
                <a:gridCol w="1533388"/>
                <a:gridCol w="1533388"/>
              </a:tblGrid>
              <a:tr h="55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sklad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kapacita/Ø měsíční stav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Ø měsíční náklady nájem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dopravu Ø 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∑ nákladů rok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DHL ČB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22 630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3 200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309 960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Sklad Hraniční ul. ČB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30 000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30 000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vlastní sklad v sídle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∑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52 630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3 200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339 960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24618"/>
              </p:ext>
            </p:extLst>
          </p:nvPr>
        </p:nvGraphicFramePr>
        <p:xfrm>
          <a:off x="705394" y="4478536"/>
          <a:ext cx="7783513" cy="182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45"/>
                <a:gridCol w="1275481"/>
                <a:gridCol w="1288793"/>
                <a:gridCol w="1565855"/>
                <a:gridCol w="675597"/>
                <a:gridCol w="1300442"/>
              </a:tblGrid>
              <a:tr h="60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sklad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kapacita/Ø měsíční stav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Ø měsíční náklady nájem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na dopravu Ø měsíc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nárůst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∑ nákladů rok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DHL ČB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68 255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4 256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870 132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Sklad Hraniční ul. ČB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30 000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30 000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vlastní skald v sídle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∑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98 255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900 132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9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2894784" y="3485509"/>
            <a:ext cx="4111260" cy="310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IMAG56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959" y="3135085"/>
            <a:ext cx="3842640" cy="2168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00631" y="491626"/>
            <a:ext cx="84995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Nový sklad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Kovová konstrukce, zateplený plášť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Výměra 650m²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Temperovaný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Regálový paletový systém s kapacitou 9palet (120x80)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52 regálů </a:t>
            </a:r>
          </a:p>
          <a:p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4085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69" y="2637737"/>
            <a:ext cx="6066105" cy="369388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05394" y="496389"/>
            <a:ext cx="84995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Nový sklad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Náklady na stavbu skladu které vycházejí z výběrového řízení na dodavatele jsou 8,1 mil Kč.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Návratnost bez uvažování odpisů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Vlastní pozemek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Vlastní prostředky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cs-CZ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sp>
        <p:nvSpPr>
          <p:cNvPr id="9" name="Ovál 8"/>
          <p:cNvSpPr/>
          <p:nvPr/>
        </p:nvSpPr>
        <p:spPr>
          <a:xfrm>
            <a:off x="6651268" y="5107093"/>
            <a:ext cx="505097" cy="4789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82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755</Words>
  <Application>Microsoft Office PowerPoint</Application>
  <PresentationFormat>Širokoúhlá obrazovka</PresentationFormat>
  <Paragraphs>315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Faseta</vt:lpstr>
      <vt:lpstr>Optimalizace vybraných logistických procesu ve společnosti Postavdelingen s.r.o.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vybraných logistických procesu ve společnosti Postavdelingen s.r.o.</dc:title>
  <dc:creator>Martin Tašner</dc:creator>
  <cp:lastModifiedBy>Martin Tašner</cp:lastModifiedBy>
  <cp:revision>39</cp:revision>
  <dcterms:created xsi:type="dcterms:W3CDTF">2016-06-05T17:18:59Z</dcterms:created>
  <dcterms:modified xsi:type="dcterms:W3CDTF">2016-06-08T20:51:31Z</dcterms:modified>
</cp:coreProperties>
</file>