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9" r:id="rId3"/>
    <p:sldId id="257" r:id="rId4"/>
    <p:sldId id="258" r:id="rId5"/>
    <p:sldId id="260" r:id="rId6"/>
    <p:sldId id="268" r:id="rId7"/>
    <p:sldId id="261" r:id="rId8"/>
    <p:sldId id="262" r:id="rId9"/>
    <p:sldId id="263" r:id="rId10"/>
    <p:sldId id="264" r:id="rId11"/>
    <p:sldId id="266" r:id="rId12"/>
    <p:sldId id="267" r:id="rId13"/>
    <p:sldId id="265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89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DBA95-F2D9-4880-A3B9-52A5DB03A44F}" type="datetimeFigureOut">
              <a:rPr lang="cs-CZ" smtClean="0"/>
              <a:t>15. 6. 2016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652A0-416D-4953-87CE-CAE8C9B51FF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DBA95-F2D9-4880-A3B9-52A5DB03A44F}" type="datetimeFigureOut">
              <a:rPr lang="cs-CZ" smtClean="0"/>
              <a:t>15. 6. 2016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652A0-416D-4953-87CE-CAE8C9B51FF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DBA95-F2D9-4880-A3B9-52A5DB03A44F}" type="datetimeFigureOut">
              <a:rPr lang="cs-CZ" smtClean="0"/>
              <a:t>15. 6. 2016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652A0-416D-4953-87CE-CAE8C9B51FF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DBA95-F2D9-4880-A3B9-52A5DB03A44F}" type="datetimeFigureOut">
              <a:rPr lang="cs-CZ" smtClean="0"/>
              <a:t>15. 6. 2016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652A0-416D-4953-87CE-CAE8C9B51FF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DBA95-F2D9-4880-A3B9-52A5DB03A44F}" type="datetimeFigureOut">
              <a:rPr lang="cs-CZ" smtClean="0"/>
              <a:t>15. 6. 2016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652A0-416D-4953-87CE-CAE8C9B51FF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DBA95-F2D9-4880-A3B9-52A5DB03A44F}" type="datetimeFigureOut">
              <a:rPr lang="cs-CZ" smtClean="0"/>
              <a:t>15. 6. 2016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652A0-416D-4953-87CE-CAE8C9B51FF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DBA95-F2D9-4880-A3B9-52A5DB03A44F}" type="datetimeFigureOut">
              <a:rPr lang="cs-CZ" smtClean="0"/>
              <a:t>15. 6. 2016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652A0-416D-4953-87CE-CAE8C9B51FF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DBA95-F2D9-4880-A3B9-52A5DB03A44F}" type="datetimeFigureOut">
              <a:rPr lang="cs-CZ" smtClean="0"/>
              <a:t>15. 6. 2016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652A0-416D-4953-87CE-CAE8C9B51FF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DBA95-F2D9-4880-A3B9-52A5DB03A44F}" type="datetimeFigureOut">
              <a:rPr lang="cs-CZ" smtClean="0"/>
              <a:t>15. 6. 2016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652A0-416D-4953-87CE-CAE8C9B51FF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DBA95-F2D9-4880-A3B9-52A5DB03A44F}" type="datetimeFigureOut">
              <a:rPr lang="cs-CZ" smtClean="0"/>
              <a:t>15. 6. 2016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652A0-416D-4953-87CE-CAE8C9B51FF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DBA95-F2D9-4880-A3B9-52A5DB03A44F}" type="datetimeFigureOut">
              <a:rPr lang="cs-CZ" smtClean="0"/>
              <a:t>15. 6. 2016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C0652A0-416D-4953-87CE-CAE8C9B51FF4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C1DBA95-F2D9-4880-A3B9-52A5DB03A44F}" type="datetimeFigureOut">
              <a:rPr lang="cs-CZ" smtClean="0"/>
              <a:t>15. 6. 2016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C0652A0-416D-4953-87CE-CAE8C9B51FF4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Informační systém pro správu a vyřizování objednávek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444207" y="5751119"/>
            <a:ext cx="2583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cs-CZ" dirty="0" smtClean="0"/>
              <a:t>Autor: Bc. Michal Kubát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0" y="5751119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Vedoucí: Ing. Marek Vokoun, Ph.D.</a:t>
            </a:r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971140" y="6412686"/>
            <a:ext cx="1376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 smtClean="0"/>
              <a:t>Červen 2016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526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2200" dirty="0"/>
              <a:t>m</a:t>
            </a:r>
            <a:r>
              <a:rPr lang="cs-CZ" sz="2200" dirty="0" smtClean="0"/>
              <a:t>arketingové zaměření a unikátní funkce systému</a:t>
            </a:r>
          </a:p>
          <a:p>
            <a:pPr>
              <a:lnSpc>
                <a:spcPct val="150000"/>
              </a:lnSpc>
            </a:pPr>
            <a:r>
              <a:rPr lang="cs-CZ" sz="2200" dirty="0"/>
              <a:t>o</a:t>
            </a:r>
            <a:r>
              <a:rPr lang="cs-CZ" sz="2200" dirty="0" smtClean="0"/>
              <a:t>nline propojení celého IS společnosti</a:t>
            </a:r>
          </a:p>
          <a:p>
            <a:pPr>
              <a:lnSpc>
                <a:spcPct val="150000"/>
              </a:lnSpc>
            </a:pPr>
            <a:r>
              <a:rPr lang="cs-CZ" sz="2200" dirty="0"/>
              <a:t>r</a:t>
            </a:r>
            <a:r>
              <a:rPr lang="cs-CZ" sz="2200" dirty="0" smtClean="0"/>
              <a:t>ychlost a kvalita doručení – externí přepravní společnosti</a:t>
            </a:r>
          </a:p>
          <a:p>
            <a:pPr>
              <a:lnSpc>
                <a:spcPct val="150000"/>
              </a:lnSpc>
            </a:pPr>
            <a:r>
              <a:rPr lang="cs-CZ" sz="2200" dirty="0"/>
              <a:t>k</a:t>
            </a:r>
            <a:r>
              <a:rPr lang="cs-CZ" sz="2200" dirty="0" smtClean="0"/>
              <a:t>valitní informovanost zákazníků o průběhu objednávky a doručení – online sledování zásilky</a:t>
            </a:r>
          </a:p>
          <a:p>
            <a:pPr>
              <a:lnSpc>
                <a:spcPct val="150000"/>
              </a:lnSpc>
            </a:pPr>
            <a:r>
              <a:rPr lang="cs-CZ" sz="2200" dirty="0"/>
              <a:t>n</a:t>
            </a:r>
            <a:r>
              <a:rPr lang="cs-CZ" sz="2200" dirty="0" smtClean="0"/>
              <a:t>eefektivní uspořádání produktů v jednotlivých skladech – vícenáklady za přepravu zboží, administrativní a informační náročnost </a:t>
            </a:r>
            <a:r>
              <a:rPr lang="cs-CZ" sz="2200" dirty="0" smtClean="0">
                <a:cs typeface="Times New Roman"/>
              </a:rPr>
              <a:t>→ jednotný sklad, přerozdělení produktů</a:t>
            </a:r>
            <a:endParaRPr lang="cs-CZ" sz="2200" dirty="0" smtClean="0"/>
          </a:p>
          <a:p>
            <a:pPr>
              <a:lnSpc>
                <a:spcPct val="150000"/>
              </a:lnSpc>
            </a:pPr>
            <a:r>
              <a:rPr lang="cs-CZ" sz="2200" dirty="0"/>
              <a:t>i</a:t>
            </a:r>
            <a:r>
              <a:rPr lang="cs-CZ" sz="2200" dirty="0" smtClean="0"/>
              <a:t>ntuitivní prostředí IS – ze strany zaměstnanců i zákazníků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048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Doplňující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19736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2200" i="1" u="sng" dirty="0" smtClean="0"/>
              <a:t>Oponent diplomové práce:</a:t>
            </a:r>
          </a:p>
          <a:p>
            <a:pPr>
              <a:lnSpc>
                <a:spcPct val="150000"/>
              </a:lnSpc>
            </a:pPr>
            <a:r>
              <a:rPr lang="cs-CZ" sz="2200" dirty="0" smtClean="0"/>
              <a:t>Jak autor ošetřil únik dat z jím navrhovaného systému?</a:t>
            </a:r>
          </a:p>
          <a:p>
            <a:pPr>
              <a:lnSpc>
                <a:spcPct val="150000"/>
              </a:lnSpc>
            </a:pPr>
            <a:r>
              <a:rPr lang="cs-CZ" sz="2200" dirty="0" smtClean="0"/>
              <a:t>Jaké jsou reálné možnosti vstupu tohoto systému na zahraniční trh?</a:t>
            </a:r>
          </a:p>
          <a:p>
            <a:pPr>
              <a:lnSpc>
                <a:spcPct val="150000"/>
              </a:lnSpc>
            </a:pPr>
            <a:r>
              <a:rPr lang="cs-CZ" sz="2200" dirty="0" smtClean="0"/>
              <a:t>Jaký je reálný počet zaměstnanců (správců) systému?</a:t>
            </a:r>
          </a:p>
          <a:p>
            <a:pPr>
              <a:lnSpc>
                <a:spcPct val="150000"/>
              </a:lnSpc>
            </a:pPr>
            <a:r>
              <a:rPr lang="cs-CZ" sz="2200" dirty="0" smtClean="0"/>
              <a:t>Jak omezit či úplně vytěsnit lidskou chybu (faktor) při rozčleňování objednávek?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22760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Doplňující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19736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cs-CZ" sz="2200" i="1" u="sng" dirty="0" smtClean="0"/>
              <a:t>Vedoucí diplomové práce:</a:t>
            </a:r>
          </a:p>
          <a:p>
            <a:pPr>
              <a:lnSpc>
                <a:spcPct val="150000"/>
              </a:lnSpc>
            </a:pPr>
            <a:r>
              <a:rPr lang="cs-CZ" sz="2200" dirty="0" smtClean="0"/>
              <a:t>Jaké logistické metody SW umožňuje?</a:t>
            </a:r>
          </a:p>
          <a:p>
            <a:pPr>
              <a:lnSpc>
                <a:spcPct val="150000"/>
              </a:lnSpc>
            </a:pPr>
            <a:r>
              <a:rPr lang="cs-CZ" sz="2200" dirty="0" smtClean="0"/>
              <a:t>Jaké jsou provozní náklady na SW oproti konkurenci?</a:t>
            </a:r>
          </a:p>
          <a:p>
            <a:pPr>
              <a:lnSpc>
                <a:spcPct val="150000"/>
              </a:lnSpc>
            </a:pPr>
            <a:r>
              <a:rPr lang="cs-CZ" sz="2200" dirty="0" smtClean="0"/>
              <a:t>Jak hodnotí zahraniční zdroje informatickou podporu logistických procesů ve firmě?</a:t>
            </a:r>
          </a:p>
          <a:p>
            <a:endParaRPr lang="cs-CZ" i="1" u="sng" dirty="0"/>
          </a:p>
        </p:txBody>
      </p:sp>
    </p:spTree>
    <p:extLst>
      <p:ext uri="{BB962C8B-B14F-4D97-AF65-F5344CB8AC3E}">
        <p14:creationId xmlns:p14="http://schemas.microsoft.com/office/powerpoint/2010/main" val="168636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Děkuji za pozornost.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0" y="2343944"/>
            <a:ext cx="4762500" cy="3571875"/>
          </a:xfrm>
        </p:spPr>
      </p:pic>
    </p:spTree>
    <p:extLst>
      <p:ext uri="{BB962C8B-B14F-4D97-AF65-F5344CB8AC3E}">
        <p14:creationId xmlns:p14="http://schemas.microsoft.com/office/powerpoint/2010/main" val="401888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Struktura prezentace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757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200" dirty="0"/>
              <a:t>c</a:t>
            </a:r>
            <a:r>
              <a:rPr lang="cs-CZ" sz="2200" dirty="0" smtClean="0"/>
              <a:t>íl diplomové práce</a:t>
            </a:r>
          </a:p>
          <a:p>
            <a:pPr>
              <a:lnSpc>
                <a:spcPct val="150000"/>
              </a:lnSpc>
            </a:pPr>
            <a:r>
              <a:rPr lang="cs-CZ" sz="2200" dirty="0"/>
              <a:t>p</a:t>
            </a:r>
            <a:r>
              <a:rPr lang="cs-CZ" sz="2200" dirty="0" smtClean="0"/>
              <a:t>ředstavení společnosti</a:t>
            </a:r>
          </a:p>
          <a:p>
            <a:pPr>
              <a:lnSpc>
                <a:spcPct val="150000"/>
              </a:lnSpc>
            </a:pPr>
            <a:r>
              <a:rPr lang="cs-CZ" sz="2200" dirty="0"/>
              <a:t>i</a:t>
            </a:r>
            <a:r>
              <a:rPr lang="cs-CZ" sz="2200" dirty="0" smtClean="0"/>
              <a:t>nformační systém </a:t>
            </a:r>
            <a:r>
              <a:rPr lang="cs-CZ" sz="2200" dirty="0" smtClean="0"/>
              <a:t>společnosti</a:t>
            </a:r>
          </a:p>
          <a:p>
            <a:pPr>
              <a:lnSpc>
                <a:spcPct val="150000"/>
              </a:lnSpc>
            </a:pPr>
            <a:r>
              <a:rPr lang="cs-CZ" sz="2200" dirty="0" smtClean="0"/>
              <a:t>propojení informačního systému</a:t>
            </a:r>
            <a:endParaRPr lang="cs-CZ" sz="2200" dirty="0" smtClean="0"/>
          </a:p>
          <a:p>
            <a:pPr>
              <a:lnSpc>
                <a:spcPct val="150000"/>
              </a:lnSpc>
            </a:pPr>
            <a:r>
              <a:rPr lang="cs-CZ" sz="2200" dirty="0"/>
              <a:t>v</a:t>
            </a:r>
            <a:r>
              <a:rPr lang="cs-CZ" sz="2200" dirty="0" smtClean="0"/>
              <a:t>ýsledky zkoumání IS</a:t>
            </a:r>
          </a:p>
          <a:p>
            <a:pPr>
              <a:lnSpc>
                <a:spcPct val="150000"/>
              </a:lnSpc>
            </a:pPr>
            <a:r>
              <a:rPr lang="cs-CZ" sz="2200" dirty="0"/>
              <a:t>z</a:t>
            </a:r>
            <a:r>
              <a:rPr lang="cs-CZ" sz="2200" dirty="0" smtClean="0"/>
              <a:t>ávěr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37716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Cíl diplomové práce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61568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cs-CZ" sz="2200" dirty="0" smtClean="0"/>
              <a:t>Cílem diplomové práce je popsat a vysvětlit principy fungování informačního systému pro správu a vyřizování objednávek v praxi ve vybrané společnosti.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08605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Představení společnosti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89864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cs-CZ" sz="2400" dirty="0"/>
              <a:t>s</a:t>
            </a:r>
            <a:r>
              <a:rPr lang="cs-CZ" sz="2400" dirty="0" smtClean="0"/>
              <a:t>polečnost </a:t>
            </a:r>
            <a:r>
              <a:rPr lang="cs-CZ" sz="2400" b="1" dirty="0" smtClean="0"/>
              <a:t>Velkoobchod-eshop.CZ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o</a:t>
            </a:r>
            <a:r>
              <a:rPr lang="cs-CZ" sz="2400" dirty="0" smtClean="0"/>
              <a:t>bchodní a marketingová společnost</a:t>
            </a:r>
          </a:p>
          <a:p>
            <a:pPr>
              <a:lnSpc>
                <a:spcPct val="150000"/>
              </a:lnSpc>
            </a:pPr>
            <a:r>
              <a:rPr lang="cs-CZ" sz="2400" b="1" dirty="0"/>
              <a:t>o</a:t>
            </a:r>
            <a:r>
              <a:rPr lang="cs-CZ" sz="2400" b="1" dirty="0" smtClean="0"/>
              <a:t>bor podnikání </a:t>
            </a:r>
            <a:r>
              <a:rPr lang="cs-CZ" sz="2400" dirty="0" smtClean="0"/>
              <a:t>– stavebnictví</a:t>
            </a:r>
          </a:p>
          <a:p>
            <a:pPr>
              <a:lnSpc>
                <a:spcPct val="150000"/>
              </a:lnSpc>
            </a:pPr>
            <a:r>
              <a:rPr lang="cs-CZ" sz="2400" b="1" dirty="0"/>
              <a:t>z</a:t>
            </a:r>
            <a:r>
              <a:rPr lang="cs-CZ" sz="2400" b="1" dirty="0" smtClean="0"/>
              <a:t>aměření společnosti </a:t>
            </a:r>
            <a:r>
              <a:rPr lang="cs-CZ" sz="2400" dirty="0" smtClean="0"/>
              <a:t>– velkoobchodní online prodej</a:t>
            </a:r>
          </a:p>
          <a:p>
            <a:pPr>
              <a:lnSpc>
                <a:spcPct val="150000"/>
              </a:lnSpc>
            </a:pPr>
            <a:r>
              <a:rPr lang="cs-CZ" sz="2400" b="1" dirty="0"/>
              <a:t>p</a:t>
            </a:r>
            <a:r>
              <a:rPr lang="cs-CZ" sz="2400" b="1" dirty="0" smtClean="0"/>
              <a:t>ůsobnost</a:t>
            </a:r>
            <a:r>
              <a:rPr lang="cs-CZ" sz="2400" dirty="0" smtClean="0"/>
              <a:t> – Česká republika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s</a:t>
            </a:r>
            <a:r>
              <a:rPr lang="cs-CZ" sz="2400" dirty="0" smtClean="0"/>
              <a:t>polupráce s </a:t>
            </a:r>
            <a:r>
              <a:rPr lang="cs-CZ" sz="2400" b="1" dirty="0" smtClean="0"/>
              <a:t>5</a:t>
            </a:r>
            <a:r>
              <a:rPr lang="cs-CZ" sz="2400" dirty="0" smtClean="0"/>
              <a:t> hlavními obchodními partnery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s</a:t>
            </a:r>
            <a:r>
              <a:rPr lang="cs-CZ" sz="2400" dirty="0" smtClean="0"/>
              <a:t>polupráce se </a:t>
            </a:r>
            <a:r>
              <a:rPr lang="cs-CZ" sz="2400" b="1" dirty="0" smtClean="0"/>
              <a:t>3</a:t>
            </a:r>
            <a:r>
              <a:rPr lang="cs-CZ" sz="2400" dirty="0" smtClean="0"/>
              <a:t> dopravci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p</a:t>
            </a:r>
            <a:r>
              <a:rPr lang="cs-CZ" sz="2400" dirty="0" smtClean="0"/>
              <a:t>roduktové portfolio s několika tisíci produktů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95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Informační systém společnosti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24847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200" dirty="0"/>
              <a:t>u</a:t>
            </a:r>
            <a:r>
              <a:rPr lang="cs-CZ" sz="2200" dirty="0" smtClean="0"/>
              <a:t>nikátně navržený IS – vývoj 1 rok</a:t>
            </a:r>
          </a:p>
          <a:p>
            <a:pPr>
              <a:lnSpc>
                <a:spcPct val="150000"/>
              </a:lnSpc>
            </a:pPr>
            <a:r>
              <a:rPr lang="cs-CZ" sz="2200" dirty="0"/>
              <a:t>t</a:t>
            </a:r>
            <a:r>
              <a:rPr lang="cs-CZ" sz="2200" dirty="0" smtClean="0"/>
              <a:t>estovací provoz 3 měsíce</a:t>
            </a:r>
          </a:p>
          <a:p>
            <a:pPr>
              <a:lnSpc>
                <a:spcPct val="150000"/>
              </a:lnSpc>
            </a:pPr>
            <a:r>
              <a:rPr lang="cs-CZ" sz="2200" dirty="0"/>
              <a:t>o</a:t>
            </a:r>
            <a:r>
              <a:rPr lang="cs-CZ" sz="2200" dirty="0" smtClean="0"/>
              <a:t>nline propojení jednotlivých částí a automatizace</a:t>
            </a:r>
          </a:p>
          <a:p>
            <a:pPr>
              <a:lnSpc>
                <a:spcPct val="150000"/>
              </a:lnSpc>
            </a:pPr>
            <a:r>
              <a:rPr lang="cs-CZ" sz="2200" dirty="0"/>
              <a:t>z</a:t>
            </a:r>
            <a:r>
              <a:rPr lang="cs-CZ" sz="2200" dirty="0" smtClean="0"/>
              <a:t>aměření na marketing s cílem zvýšit prodejnost</a:t>
            </a:r>
          </a:p>
          <a:p>
            <a:pPr>
              <a:lnSpc>
                <a:spcPct val="150000"/>
              </a:lnSpc>
            </a:pPr>
            <a:r>
              <a:rPr lang="cs-CZ" sz="2200" dirty="0"/>
              <a:t>v</a:t>
            </a:r>
            <a:r>
              <a:rPr lang="cs-CZ" sz="2200" dirty="0" smtClean="0"/>
              <a:t>ývoj unikátních marketingových funkcí</a:t>
            </a:r>
          </a:p>
          <a:p>
            <a:pPr>
              <a:lnSpc>
                <a:spcPct val="150000"/>
              </a:lnSpc>
            </a:pPr>
            <a:r>
              <a:rPr lang="cs-CZ" sz="2200" dirty="0"/>
              <a:t>o</a:t>
            </a:r>
            <a:r>
              <a:rPr lang="cs-CZ" sz="2200" dirty="0" smtClean="0"/>
              <a:t>mezení přístupu z důvodu </a:t>
            </a:r>
            <a:r>
              <a:rPr lang="cs-CZ" sz="2200" dirty="0" err="1"/>
              <a:t>k</a:t>
            </a:r>
            <a:r>
              <a:rPr lang="cs-CZ" sz="2200" dirty="0" err="1" smtClean="0"/>
              <a:t>now</a:t>
            </a:r>
            <a:r>
              <a:rPr lang="cs-CZ" sz="2200" dirty="0" smtClean="0"/>
              <a:t> </a:t>
            </a:r>
            <a:r>
              <a:rPr lang="cs-CZ" sz="2200" dirty="0" err="1" smtClean="0"/>
              <a:t>how</a:t>
            </a:r>
            <a:endParaRPr lang="cs-CZ" sz="2200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21244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Propojení informačního systému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527225"/>
            <a:ext cx="5309537" cy="5330775"/>
          </a:xfrm>
        </p:spPr>
      </p:pic>
    </p:spTree>
    <p:extLst>
      <p:ext uri="{BB962C8B-B14F-4D97-AF65-F5344CB8AC3E}">
        <p14:creationId xmlns:p14="http://schemas.microsoft.com/office/powerpoint/2010/main" val="65872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Výsledky zkoumání 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19736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cs-CZ" sz="2400" b="1" dirty="0" smtClean="0"/>
              <a:t>Klady:</a:t>
            </a:r>
          </a:p>
          <a:p>
            <a:pPr>
              <a:lnSpc>
                <a:spcPct val="160000"/>
              </a:lnSpc>
            </a:pPr>
            <a:r>
              <a:rPr lang="cs-CZ" sz="2400" dirty="0" smtClean="0"/>
              <a:t>propracované marketingové funkce – vlastní </a:t>
            </a:r>
            <a:r>
              <a:rPr lang="cs-CZ" sz="2400" dirty="0" err="1"/>
              <a:t>k</a:t>
            </a:r>
            <a:r>
              <a:rPr lang="cs-CZ" sz="2400" dirty="0" err="1" smtClean="0"/>
              <a:t>now</a:t>
            </a:r>
            <a:r>
              <a:rPr lang="cs-CZ" sz="2400" dirty="0" smtClean="0"/>
              <a:t> </a:t>
            </a:r>
            <a:r>
              <a:rPr lang="cs-CZ" sz="2400" dirty="0" err="1" smtClean="0"/>
              <a:t>how</a:t>
            </a:r>
            <a:r>
              <a:rPr lang="cs-CZ" sz="2400" dirty="0" smtClean="0"/>
              <a:t> společnosti</a:t>
            </a:r>
          </a:p>
          <a:p>
            <a:pPr>
              <a:lnSpc>
                <a:spcPct val="160000"/>
              </a:lnSpc>
            </a:pPr>
            <a:r>
              <a:rPr lang="cs-CZ" sz="2400" dirty="0"/>
              <a:t>o</a:t>
            </a:r>
            <a:r>
              <a:rPr lang="cs-CZ" sz="2400" dirty="0" smtClean="0"/>
              <a:t>nline propojení jednotlivých částí společnosti (účetní, obchodní oddělení, marketing, sklady)</a:t>
            </a:r>
          </a:p>
          <a:p>
            <a:pPr>
              <a:lnSpc>
                <a:spcPct val="160000"/>
              </a:lnSpc>
            </a:pPr>
            <a:r>
              <a:rPr lang="cs-CZ" sz="2400" dirty="0"/>
              <a:t>o</a:t>
            </a:r>
            <a:r>
              <a:rPr lang="cs-CZ" sz="2400" dirty="0" smtClean="0"/>
              <a:t>mezenost přístupu zaměstnanců do částí systému</a:t>
            </a:r>
          </a:p>
          <a:p>
            <a:pPr>
              <a:lnSpc>
                <a:spcPct val="160000"/>
              </a:lnSpc>
            </a:pPr>
            <a:r>
              <a:rPr lang="cs-CZ" sz="2400" dirty="0"/>
              <a:t>využívání externích přepravních společností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899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2200" b="1" dirty="0" smtClean="0"/>
              <a:t>Zápory:</a:t>
            </a:r>
          </a:p>
          <a:p>
            <a:pPr>
              <a:lnSpc>
                <a:spcPct val="150000"/>
              </a:lnSpc>
            </a:pPr>
            <a:r>
              <a:rPr lang="cs-CZ" sz="2200" dirty="0" smtClean="0"/>
              <a:t>nepropracovaný systém a ceník za doručení zboží – vícenáklady na balení, konsolidaci, </a:t>
            </a:r>
            <a:r>
              <a:rPr lang="cs-CZ" sz="2200" dirty="0" err="1" smtClean="0"/>
              <a:t>dekonsolidaci</a:t>
            </a:r>
            <a:r>
              <a:rPr lang="cs-CZ" sz="2200" dirty="0" smtClean="0"/>
              <a:t> a expedici zboží</a:t>
            </a:r>
          </a:p>
          <a:p>
            <a:pPr>
              <a:lnSpc>
                <a:spcPct val="150000"/>
              </a:lnSpc>
            </a:pPr>
            <a:r>
              <a:rPr lang="cs-CZ" sz="2200" dirty="0"/>
              <a:t>z</a:t>
            </a:r>
            <a:r>
              <a:rPr lang="cs-CZ" sz="2200" dirty="0" smtClean="0"/>
              <a:t>bytečná administrativní náročnost v procesu expedice zboží</a:t>
            </a:r>
          </a:p>
          <a:p>
            <a:pPr>
              <a:lnSpc>
                <a:spcPct val="150000"/>
              </a:lnSpc>
            </a:pPr>
            <a:r>
              <a:rPr lang="cs-CZ" sz="2200" dirty="0" smtClean="0"/>
              <a:t>špatné </a:t>
            </a:r>
            <a:r>
              <a:rPr lang="cs-CZ" sz="2200" dirty="0"/>
              <a:t>rozložení produktového portfolia do skladů</a:t>
            </a:r>
          </a:p>
          <a:p>
            <a:pPr>
              <a:lnSpc>
                <a:spcPct val="150000"/>
              </a:lnSpc>
            </a:pPr>
            <a:r>
              <a:rPr lang="cs-CZ" sz="2200" dirty="0"/>
              <a:t>administrativně náročné zpracování objednávek</a:t>
            </a:r>
          </a:p>
          <a:p>
            <a:pPr>
              <a:lnSpc>
                <a:spcPct val="150000"/>
              </a:lnSpc>
            </a:pPr>
            <a:r>
              <a:rPr lang="cs-CZ" sz="2200" dirty="0"/>
              <a:t>neefektivní expediční proces s vícekusovými zásilkami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22757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Návrhy 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3388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000" dirty="0" smtClean="0"/>
              <a:t>Chyby jsou především v procesu expedice zboží.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/>
              <a:t>v</a:t>
            </a:r>
            <a:r>
              <a:rPr lang="cs-CZ" sz="2000" dirty="0" smtClean="0"/>
              <a:t>ložení funkce „váha“ do IS systému</a:t>
            </a:r>
          </a:p>
          <a:p>
            <a:pPr marL="880110" lvl="1" indent="-514350">
              <a:lnSpc>
                <a:spcPct val="150000"/>
              </a:lnSpc>
              <a:buFont typeface="+mj-lt"/>
              <a:buAutoNum type="arabicPeriod"/>
            </a:pPr>
            <a:r>
              <a:rPr lang="cs-CZ" sz="2000" i="1" dirty="0"/>
              <a:t>v</a:t>
            </a:r>
            <a:r>
              <a:rPr lang="cs-CZ" sz="2000" i="1" dirty="0" smtClean="0"/>
              <a:t>yřešení ceníku za dopravu - automatizace</a:t>
            </a:r>
          </a:p>
          <a:p>
            <a:pPr marL="880110" lvl="1" indent="-514350">
              <a:lnSpc>
                <a:spcPct val="150000"/>
              </a:lnSpc>
              <a:buFont typeface="+mj-lt"/>
              <a:buAutoNum type="arabicPeriod"/>
            </a:pPr>
            <a:r>
              <a:rPr lang="cs-CZ" sz="2000" i="1" dirty="0"/>
              <a:t>a</a:t>
            </a:r>
            <a:r>
              <a:rPr lang="cs-CZ" sz="2000" i="1" dirty="0" smtClean="0"/>
              <a:t>utomatický návrh v IS na přepravní jednotku – paleta, balík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/>
              <a:t>o</a:t>
            </a:r>
            <a:r>
              <a:rPr lang="cs-CZ" sz="2000" dirty="0" smtClean="0"/>
              <a:t>dstranění administrativní náročnosti – online fakturace, elektronické podepisování, automatizace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/>
              <a:t>p</a:t>
            </a:r>
            <a:r>
              <a:rPr lang="cs-CZ" sz="2000" dirty="0" smtClean="0"/>
              <a:t>roduktové portfolio – lepší uspořádání do skladů, odstranění dodatečných nákladů na přepravu zboží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1323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223</TotalTime>
  <Words>435</Words>
  <Application>Microsoft Office PowerPoint</Application>
  <PresentationFormat>Předvádění na obrazovce (4:3)</PresentationFormat>
  <Paragraphs>71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Tok</vt:lpstr>
      <vt:lpstr>Informační systém pro správu a vyřizování objednávek</vt:lpstr>
      <vt:lpstr>Struktura prezentace</vt:lpstr>
      <vt:lpstr>Cíl diplomové práce</vt:lpstr>
      <vt:lpstr>Představení společnosti</vt:lpstr>
      <vt:lpstr>Informační systém společnosti</vt:lpstr>
      <vt:lpstr>Propojení informačního systému</vt:lpstr>
      <vt:lpstr>Výsledky zkoumání IS</vt:lpstr>
      <vt:lpstr>Prezentace aplikace PowerPoint</vt:lpstr>
      <vt:lpstr>Návrhy řešení</vt:lpstr>
      <vt:lpstr>Závěr</vt:lpstr>
      <vt:lpstr>Doplňující otázky</vt:lpstr>
      <vt:lpstr>Doplňující otázky</vt:lpstr>
      <vt:lpstr>Děkuji za pozornost.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Informační systém pro správu a vyřizování objednávek</dc:title>
  <dc:creator>kubat.michal@email.cz</dc:creator>
  <cp:lastModifiedBy>kubat.michal@email.cz</cp:lastModifiedBy>
  <cp:revision>31</cp:revision>
  <dcterms:created xsi:type="dcterms:W3CDTF">2016-06-14T06:38:01Z</dcterms:created>
  <dcterms:modified xsi:type="dcterms:W3CDTF">2016-06-15T18:06:35Z</dcterms:modified>
</cp:coreProperties>
</file>