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sldIdLst>
    <p:sldId id="256" r:id="rId2"/>
    <p:sldId id="257" r:id="rId3"/>
    <p:sldId id="265" r:id="rId4"/>
    <p:sldId id="266" r:id="rId5"/>
    <p:sldId id="267" r:id="rId6"/>
    <p:sldId id="276" r:id="rId7"/>
    <p:sldId id="269" r:id="rId8"/>
    <p:sldId id="270" r:id="rId9"/>
    <p:sldId id="282" r:id="rId10"/>
    <p:sldId id="271" r:id="rId11"/>
    <p:sldId id="280" r:id="rId12"/>
    <p:sldId id="281" r:id="rId13"/>
    <p:sldId id="278" r:id="rId14"/>
    <p:sldId id="258" r:id="rId15"/>
    <p:sldId id="260" r:id="rId16"/>
    <p:sldId id="261" r:id="rId17"/>
    <p:sldId id="259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70" autoAdjust="0"/>
    <p:restoredTop sz="94660"/>
  </p:normalViewPr>
  <p:slideViewPr>
    <p:cSldViewPr>
      <p:cViewPr varScale="1">
        <p:scale>
          <a:sx n="85" d="100"/>
          <a:sy n="85" d="100"/>
        </p:scale>
        <p:origin x="-1387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520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0155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9160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0167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384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8553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3589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21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676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93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0530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chemeClr val="bg1">
                <a:tint val="80000"/>
                <a:satMod val="300000"/>
              </a:schemeClr>
            </a:gs>
            <a:gs pos="96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04FA4-7C97-4459-95AA-27C87316C69F}" type="datetimeFigureOut">
              <a:rPr lang="cs-CZ" smtClean="0"/>
              <a:t>15.06.2016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2A9BE2-86C6-4A42-896F-20136D5266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92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188640"/>
            <a:ext cx="8064896" cy="4608511"/>
          </a:xfrm>
        </p:spPr>
        <p:txBody>
          <a:bodyPr>
            <a:noAutofit/>
          </a:bodyPr>
          <a:lstStyle/>
          <a:p>
            <a:pPr marL="0" indent="0">
              <a:tabLst>
                <a:tab pos="3765550" algn="r"/>
              </a:tabLst>
            </a:pPr>
            <a:r>
              <a:rPr lang="cs-CZ" sz="3000" b="1" dirty="0">
                <a:latin typeface="+mn-lt"/>
              </a:rPr>
              <a:t>Vysoká škola technická a ekonomická v Českých Budějovicích</a:t>
            </a:r>
            <a:r>
              <a:rPr lang="cs-CZ" sz="3000" b="1" dirty="0" smtClean="0">
                <a:latin typeface="+mn-lt"/>
              </a:rPr>
              <a:t/>
            </a:r>
            <a:br>
              <a:rPr lang="cs-CZ" sz="3000" b="1" dirty="0" smtClean="0">
                <a:latin typeface="+mn-lt"/>
              </a:rPr>
            </a:br>
            <a:r>
              <a:rPr lang="cs-CZ" sz="3000" b="1" dirty="0" smtClean="0">
                <a:latin typeface="+mn-lt"/>
              </a:rPr>
              <a:t/>
            </a:r>
            <a:br>
              <a:rPr lang="cs-CZ" sz="3000" b="1" dirty="0" smtClean="0">
                <a:latin typeface="+mn-lt"/>
              </a:rPr>
            </a:br>
            <a:r>
              <a:rPr lang="cs-CZ" sz="3000" dirty="0" smtClean="0">
                <a:latin typeface="+mn-lt"/>
              </a:rPr>
              <a:t>Ústav </a:t>
            </a:r>
            <a:r>
              <a:rPr lang="cs-CZ" sz="3000" dirty="0" err="1" smtClean="0">
                <a:latin typeface="+mn-lt"/>
              </a:rPr>
              <a:t>technicko-technologický</a:t>
            </a:r>
            <a:r>
              <a:rPr lang="cs-CZ" sz="3000" dirty="0" smtClean="0">
                <a:latin typeface="+mn-lt"/>
              </a:rPr>
              <a:t/>
            </a:r>
            <a:br>
              <a:rPr lang="cs-CZ" sz="3000" dirty="0" smtClean="0">
                <a:latin typeface="+mn-lt"/>
              </a:rPr>
            </a:br>
            <a:r>
              <a:rPr lang="cs-CZ" sz="3000" dirty="0">
                <a:latin typeface="+mn-lt"/>
              </a:rPr>
              <a:t/>
            </a:r>
            <a:br>
              <a:rPr lang="cs-CZ" sz="3000" dirty="0">
                <a:latin typeface="+mn-lt"/>
              </a:rPr>
            </a:br>
            <a:r>
              <a:rPr lang="cs-CZ" sz="3000" b="1" dirty="0" smtClean="0">
                <a:latin typeface="+mn-lt"/>
              </a:rPr>
              <a:t>Obhajoba diplomové práce</a:t>
            </a:r>
            <a:r>
              <a:rPr lang="cs-CZ" sz="3000" dirty="0" smtClean="0">
                <a:latin typeface="+mn-lt"/>
              </a:rPr>
              <a:t/>
            </a:r>
            <a:br>
              <a:rPr lang="cs-CZ" sz="3000" dirty="0" smtClean="0">
                <a:latin typeface="+mn-lt"/>
              </a:rPr>
            </a:br>
            <a:r>
              <a:rPr lang="cs-CZ" sz="3000" dirty="0" smtClean="0">
                <a:latin typeface="+mn-lt"/>
              </a:rPr>
              <a:t/>
            </a:r>
            <a:br>
              <a:rPr lang="cs-CZ" sz="3000" dirty="0" smtClean="0">
                <a:latin typeface="+mn-lt"/>
              </a:rPr>
            </a:br>
            <a:r>
              <a:rPr lang="cs-CZ" sz="3000" dirty="0" smtClean="0">
                <a:latin typeface="+mn-lt"/>
              </a:rPr>
              <a:t>Téma: </a:t>
            </a:r>
            <a:r>
              <a:rPr lang="cs-CZ" sz="3000" dirty="0">
                <a:latin typeface="+mn-lt"/>
              </a:rPr>
              <a:t>Optimalizace skladového hospodářství ve výrobním podniku KOH-I-NOOR Mladá Vožice a.s.</a:t>
            </a:r>
            <a:r>
              <a:rPr lang="cs-CZ" sz="3000" dirty="0" smtClean="0">
                <a:latin typeface="+mn-lt"/>
              </a:rPr>
              <a:t> </a:t>
            </a:r>
            <a:endParaRPr lang="cs-CZ" sz="30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504" y="4941168"/>
            <a:ext cx="8928992" cy="1752600"/>
          </a:xfrm>
        </p:spPr>
        <p:txBody>
          <a:bodyPr>
            <a:noAutofit/>
          </a:bodyPr>
          <a:lstStyle/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			        Autor</a:t>
            </a:r>
            <a:r>
              <a:rPr lang="cs-CZ" sz="2000" dirty="0">
                <a:solidFill>
                  <a:schemeClr val="tx1"/>
                </a:solidFill>
              </a:rPr>
              <a:t>: </a:t>
            </a:r>
            <a:r>
              <a:rPr lang="cs-CZ" sz="2000" dirty="0" smtClean="0">
                <a:solidFill>
                  <a:schemeClr val="tx1"/>
                </a:solidFill>
              </a:rPr>
              <a:t>  Bc</a:t>
            </a:r>
            <a:r>
              <a:rPr lang="cs-CZ" sz="2000" dirty="0">
                <a:solidFill>
                  <a:schemeClr val="tx1"/>
                </a:solidFill>
              </a:rPr>
              <a:t>. Ondřej </a:t>
            </a:r>
            <a:r>
              <a:rPr lang="cs-CZ" sz="2000" dirty="0" err="1" smtClean="0">
                <a:solidFill>
                  <a:schemeClr val="tx1"/>
                </a:solidFill>
              </a:rPr>
              <a:t>Kubále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		         Vedoucí práce:   Ing</a:t>
            </a:r>
            <a:r>
              <a:rPr lang="cs-CZ" sz="2000" dirty="0">
                <a:solidFill>
                  <a:schemeClr val="tx1"/>
                </a:solidFill>
              </a:rPr>
              <a:t>. Jiří Čejka, Ph.D</a:t>
            </a:r>
            <a:r>
              <a:rPr lang="cs-CZ" sz="2000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		       Oponent práce:   Ing</a:t>
            </a:r>
            <a:r>
              <a:rPr lang="cs-CZ" sz="2000" dirty="0">
                <a:solidFill>
                  <a:schemeClr val="tx1"/>
                </a:solidFill>
              </a:rPr>
              <a:t>. Vladimír Faltus, Ph.D</a:t>
            </a:r>
            <a:r>
              <a:rPr lang="cs-CZ" sz="2000" dirty="0" smtClean="0">
                <a:solidFill>
                  <a:schemeClr val="tx1"/>
                </a:solidFill>
              </a:rPr>
              <a:t>. </a:t>
            </a:r>
          </a:p>
          <a:p>
            <a:pPr algn="l">
              <a:tabLst>
                <a:tab pos="2868613" algn="l"/>
                <a:tab pos="4660900" algn="l"/>
              </a:tabLst>
            </a:pPr>
            <a:endParaRPr lang="cs-CZ" sz="2000" dirty="0" smtClean="0">
              <a:solidFill>
                <a:schemeClr val="tx1"/>
              </a:solidFill>
            </a:endParaRPr>
          </a:p>
          <a:p>
            <a:pPr algn="l"/>
            <a:r>
              <a:rPr lang="cs-CZ" sz="2000" dirty="0" smtClean="0">
                <a:solidFill>
                  <a:schemeClr val="tx1"/>
                </a:solidFill>
              </a:rPr>
              <a:t> 		                      České Budějovice, 2016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96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90655" y="260648"/>
            <a:ext cx="8928992" cy="1143000"/>
          </a:xfrm>
        </p:spPr>
        <p:txBody>
          <a:bodyPr>
            <a:normAutofit/>
          </a:bodyPr>
          <a:lstStyle/>
          <a:p>
            <a:r>
              <a:rPr lang="cs-CZ" sz="4500" dirty="0" smtClean="0"/>
              <a:t>Kalkulace automatické identifikace</a:t>
            </a:r>
            <a:endParaRPr lang="cs-CZ" sz="45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1153" y="1700808"/>
            <a:ext cx="1676400" cy="2330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8942868"/>
              </p:ext>
            </p:extLst>
          </p:nvPr>
        </p:nvGraphicFramePr>
        <p:xfrm>
          <a:off x="611560" y="1772812"/>
          <a:ext cx="5936302" cy="33126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8472"/>
                <a:gridCol w="1687830"/>
              </a:tblGrid>
              <a:tr h="3602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Souhrnná nabídka implementace čárových kódů</a:t>
                      </a:r>
                      <a:endParaRPr lang="cs-CZ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Hardware celkem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Cena v Kč bez DPH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Mobilní terminály Motorola MC32N0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324 400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Tiskárny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128 100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Wifi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40 590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Software celkem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Cena v Kč bez DPH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Licence WMS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200 000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Implementace WMS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372 880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Roční podpora WMS 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40 000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80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Celkem cena řešení bez DPH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effectLst/>
                        </a:rPr>
                        <a:t>1 105 970</a:t>
                      </a:r>
                      <a:endParaRPr lang="cs-CZ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" t="4303" r="2940" b="3312"/>
          <a:stretch/>
        </p:blipFill>
        <p:spPr bwMode="auto">
          <a:xfrm>
            <a:off x="6788648" y="4285746"/>
            <a:ext cx="226961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6803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190655" y="260648"/>
            <a:ext cx="8928992" cy="1143000"/>
          </a:xfrm>
        </p:spPr>
        <p:txBody>
          <a:bodyPr>
            <a:normAutofit/>
          </a:bodyPr>
          <a:lstStyle/>
          <a:p>
            <a:r>
              <a:rPr lang="cs-CZ" sz="4500" dirty="0" smtClean="0"/>
              <a:t>Kalkulace automatické identifikace</a:t>
            </a:r>
            <a:endParaRPr lang="cs-CZ" sz="4500" dirty="0"/>
          </a:p>
        </p:txBody>
      </p:sp>
      <p:pic>
        <p:nvPicPr>
          <p:cNvPr id="1026" name="Picture 2" descr="https://www.zebra.com/content/zebra1/us/en/products/rfid/rfid-handhelds/mc3190-z-handheld-rfid-reader/jcr:content/mainpar/herocarousel_5449/carouselItems/herocarouselitem_84a/largeImage.adapt.1024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40" t="2941" r="38863" b="3459"/>
          <a:stretch/>
        </p:blipFill>
        <p:spPr bwMode="auto">
          <a:xfrm>
            <a:off x="7092280" y="1628800"/>
            <a:ext cx="1659576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85116"/>
              </p:ext>
            </p:extLst>
          </p:nvPr>
        </p:nvGraphicFramePr>
        <p:xfrm>
          <a:off x="611560" y="1772813"/>
          <a:ext cx="5864294" cy="33129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464"/>
                <a:gridCol w="1687830"/>
              </a:tblGrid>
              <a:tr h="36337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Souhrnná nabídka implementace RFID</a:t>
                      </a:r>
                      <a:endParaRPr lang="cs-CZ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Hardware celkem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Cena v Kč bez DPH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Mobilní terminály Motorola MC32N0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605 200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Tiskárny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246 000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 err="1">
                          <a:effectLst/>
                        </a:rPr>
                        <a:t>Wifi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40 590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b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Software celkem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Cena v Kč bez DPH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Licence WMS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200 000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Implementace WMS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372 880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Roční podpora </a:t>
                      </a:r>
                      <a:r>
                        <a:rPr lang="cs-CZ" sz="1600" b="1" dirty="0" smtClean="0">
                          <a:effectLst/>
                        </a:rPr>
                        <a:t>WMS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40 000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276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Celkem cena řešení bez DPH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strike="noStrike" dirty="0">
                          <a:effectLst/>
                        </a:rPr>
                        <a:t>1 504 670</a:t>
                      </a:r>
                      <a:endParaRPr lang="cs-CZ" sz="2000" b="1" strike="noStrike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30" t="4303" r="2940" b="3312"/>
          <a:stretch/>
        </p:blipFill>
        <p:spPr bwMode="auto">
          <a:xfrm>
            <a:off x="6787259" y="4221088"/>
            <a:ext cx="2269617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285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01000" cy="1143000"/>
          </a:xfrm>
        </p:spPr>
        <p:txBody>
          <a:bodyPr>
            <a:noAutofit/>
          </a:bodyPr>
          <a:lstStyle/>
          <a:p>
            <a:r>
              <a:rPr lang="cs-CZ" sz="4500" dirty="0" smtClean="0"/>
              <a:t>Posouzení pomocí vícekriteriálního hodnocení variant</a:t>
            </a:r>
            <a:endParaRPr lang="cs-CZ" sz="45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160721"/>
              </p:ext>
            </p:extLst>
          </p:nvPr>
        </p:nvGraphicFramePr>
        <p:xfrm>
          <a:off x="2195736" y="1700808"/>
          <a:ext cx="4852670" cy="23242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6845"/>
                <a:gridCol w="2155825"/>
              </a:tblGrid>
              <a:tr h="356235"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Kritérium</a:t>
                      </a:r>
                      <a:endParaRPr lang="cs-CZ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Váha kritéria</a:t>
                      </a:r>
                      <a:endParaRPr lang="cs-CZ" sz="28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6235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Cena realizace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0,25</a:t>
                      </a:r>
                      <a:endParaRPr lang="cs-CZ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6235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Cena označení za 1 ks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0,40</a:t>
                      </a:r>
                      <a:endParaRPr lang="cs-CZ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6235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Manipulace v případě poškození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</a:t>
                      </a:r>
                      <a:endParaRPr lang="cs-CZ" sz="20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6235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Obsah informací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0,20</a:t>
                      </a:r>
                      <a:endParaRPr lang="cs-CZ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56235">
                <a:tc>
                  <a:txBody>
                    <a:bodyPr/>
                    <a:lstStyle/>
                    <a:p>
                      <a:pPr marL="4889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∑</a:t>
                      </a:r>
                      <a:endParaRPr lang="cs-CZ" sz="2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</a:t>
                      </a:r>
                      <a:endParaRPr lang="cs-CZ" sz="20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095575"/>
              </p:ext>
            </p:extLst>
          </p:nvPr>
        </p:nvGraphicFramePr>
        <p:xfrm>
          <a:off x="467544" y="4149080"/>
          <a:ext cx="8229600" cy="25899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2352"/>
                <a:gridCol w="1443472"/>
                <a:gridCol w="1884578"/>
                <a:gridCol w="1787469"/>
                <a:gridCol w="1581729"/>
              </a:tblGrid>
              <a:tr h="431800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Základní matice pro vícekriteriální rozhodování</a:t>
                      </a:r>
                      <a:endParaRPr lang="cs-CZ" sz="12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431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Cena realizace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[v tisících Kč]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Cena označení za 1 ks</a:t>
                      </a:r>
                    </a:p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[v Kč]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Manipulace v případě poškození</a:t>
                      </a:r>
                    </a:p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[1 – 10]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Obsah informací</a:t>
                      </a:r>
                    </a:p>
                    <a:p>
                      <a:pPr marL="4889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[1 – 10]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Čárové kódy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1 105, 970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0,40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RFID 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1 504, 670</a:t>
                      </a:r>
                      <a:endParaRPr lang="cs-CZ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3</a:t>
                      </a:r>
                      <a:endParaRPr lang="cs-CZ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9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9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</a:rPr>
                        <a:t>Váhy</a:t>
                      </a:r>
                      <a:endParaRPr lang="cs-CZ" sz="16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0,25</a:t>
                      </a:r>
                      <a:endParaRPr lang="cs-CZ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0,40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0,15</a:t>
                      </a:r>
                      <a:endParaRPr lang="cs-CZ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0,20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  <a:tr h="3594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Povaha</a:t>
                      </a:r>
                      <a:endParaRPr lang="cs-CZ" sz="16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minimalizační</a:t>
                      </a:r>
                      <a:endParaRPr lang="cs-CZ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minimalizační</a:t>
                      </a:r>
                      <a:endParaRPr lang="cs-CZ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</a:rPr>
                        <a:t>minimalizační</a:t>
                      </a:r>
                      <a:endParaRPr lang="cs-CZ" sz="1400" b="1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maximalizační</a:t>
                      </a:r>
                      <a:endParaRPr lang="cs-CZ" sz="1400" b="1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92876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9001000" cy="1143000"/>
          </a:xfrm>
        </p:spPr>
        <p:txBody>
          <a:bodyPr>
            <a:noAutofit/>
          </a:bodyPr>
          <a:lstStyle/>
          <a:p>
            <a:r>
              <a:rPr lang="cs-CZ" sz="4500" dirty="0" smtClean="0"/>
              <a:t>Posouzení pomocí vícekriteriálního hodnocení variant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72816"/>
            <a:ext cx="8784976" cy="496855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Metoda váženého součtu (WSA)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700" dirty="0" smtClean="0"/>
              <a:t>Varianta </a:t>
            </a:r>
            <a:r>
              <a:rPr lang="cs-CZ" sz="2700" dirty="0"/>
              <a:t>č. 1 (Čárové kódy</a:t>
            </a:r>
            <a:r>
              <a:rPr lang="cs-CZ" sz="2700" dirty="0" smtClean="0"/>
              <a:t>): </a:t>
            </a:r>
            <a:r>
              <a:rPr lang="cs-CZ" sz="2700" b="1" dirty="0"/>
              <a:t>0,8</a:t>
            </a:r>
            <a:r>
              <a:rPr lang="cs-CZ" sz="2700" dirty="0"/>
              <a:t>	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700" dirty="0"/>
              <a:t>Varianta č. 2 (RFID</a:t>
            </a:r>
            <a:r>
              <a:rPr lang="cs-CZ" sz="2700" dirty="0" smtClean="0"/>
              <a:t>): </a:t>
            </a:r>
            <a:r>
              <a:rPr lang="cs-CZ" sz="2700" dirty="0"/>
              <a:t>0,2</a:t>
            </a:r>
            <a:r>
              <a:rPr lang="cs-CZ" dirty="0"/>
              <a:t>	</a:t>
            </a:r>
            <a:endParaRPr lang="cs-CZ" dirty="0" smtClean="0"/>
          </a:p>
          <a:p>
            <a:pPr>
              <a:lnSpc>
                <a:spcPct val="150000"/>
              </a:lnSpc>
            </a:pPr>
            <a:r>
              <a:rPr lang="cs-CZ" dirty="0" smtClean="0"/>
              <a:t>Metoda TOPSIS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700" dirty="0"/>
              <a:t>Varianta č. 1 (Čárové kódy): </a:t>
            </a:r>
            <a:r>
              <a:rPr lang="cs-CZ" sz="2700" b="1" dirty="0"/>
              <a:t>0,828</a:t>
            </a:r>
            <a:endParaRPr lang="cs-CZ" sz="2700" dirty="0"/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cs-CZ" sz="2700" dirty="0"/>
              <a:t>Varianta č. 2 (RFID): </a:t>
            </a:r>
            <a:r>
              <a:rPr lang="cs-CZ" sz="2700" dirty="0" smtClean="0"/>
              <a:t>0,171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Varianta č. 1 (Čárové kódy)</a:t>
            </a:r>
            <a:endParaRPr lang="cs-CZ" b="1" dirty="0" smtClean="0"/>
          </a:p>
          <a:p>
            <a:pPr marL="914400" lvl="2" indent="0">
              <a:lnSpc>
                <a:spcPct val="150000"/>
              </a:lnSpc>
              <a:buNone/>
            </a:pP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43051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500" dirty="0" smtClean="0"/>
              <a:t>Závěr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4006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/>
              <a:t>Systém čárových kódů</a:t>
            </a:r>
            <a:endParaRPr lang="cs-CZ" sz="2800" b="1" dirty="0" smtClean="0"/>
          </a:p>
          <a:p>
            <a:pPr>
              <a:lnSpc>
                <a:spcPct val="150000"/>
              </a:lnSpc>
            </a:pPr>
            <a:r>
              <a:rPr lang="cs-CZ" sz="2800" dirty="0" smtClean="0"/>
              <a:t>Přehlednější systém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cs-CZ" sz="2800" dirty="0"/>
              <a:t>Č</a:t>
            </a:r>
            <a:r>
              <a:rPr lang="cs-CZ" sz="2800" dirty="0" smtClean="0"/>
              <a:t>asová úspora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cs-CZ" sz="2800" dirty="0"/>
              <a:t>E</a:t>
            </a:r>
            <a:r>
              <a:rPr lang="cs-CZ" sz="2800" dirty="0" smtClean="0"/>
              <a:t>liminace </a:t>
            </a:r>
            <a:r>
              <a:rPr lang="cs-CZ" sz="2800" dirty="0"/>
              <a:t>papírové </a:t>
            </a:r>
            <a:r>
              <a:rPr lang="cs-CZ" sz="2800" dirty="0" smtClean="0"/>
              <a:t>formy 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cs-CZ" sz="2800" dirty="0"/>
              <a:t>E</a:t>
            </a:r>
            <a:r>
              <a:rPr lang="cs-CZ" sz="2800" dirty="0" smtClean="0"/>
              <a:t>liminace chybovosti</a:t>
            </a:r>
            <a:endParaRPr lang="cs-CZ" sz="2800" dirty="0"/>
          </a:p>
          <a:p>
            <a:pPr>
              <a:lnSpc>
                <a:spcPct val="150000"/>
              </a:lnSpc>
            </a:pPr>
            <a:r>
              <a:rPr lang="cs-CZ" sz="2800" dirty="0"/>
              <a:t>Z</a:t>
            </a:r>
            <a:r>
              <a:rPr lang="cs-CZ" sz="2800" dirty="0" smtClean="0"/>
              <a:t>efektivnění toku </a:t>
            </a:r>
            <a:r>
              <a:rPr lang="cs-CZ" sz="2800" dirty="0" smtClean="0"/>
              <a:t>materiálu</a:t>
            </a:r>
          </a:p>
        </p:txBody>
      </p:sp>
    </p:spTree>
    <p:extLst>
      <p:ext uri="{BB962C8B-B14F-4D97-AF65-F5344CB8AC3E}">
        <p14:creationId xmlns:p14="http://schemas.microsoft.com/office/powerpoint/2010/main" val="4257594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Autofit/>
          </a:bodyPr>
          <a:lstStyle/>
          <a:p>
            <a:r>
              <a:rPr lang="cs-CZ" sz="4500" dirty="0" smtClean="0"/>
              <a:t>Otázky vedoucího diplomové práce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Je možné uvedený způsob hodnocení prostřednictvím metod </a:t>
            </a:r>
            <a:r>
              <a:rPr lang="cs-CZ" sz="3000" dirty="0" smtClean="0"/>
              <a:t>vícekriteriální </a:t>
            </a:r>
            <a:r>
              <a:rPr lang="cs-CZ" sz="3000" dirty="0"/>
              <a:t>analýzy využit i v jiných </a:t>
            </a:r>
            <a:r>
              <a:rPr lang="cs-CZ" sz="3000" dirty="0" smtClean="0"/>
              <a:t>provozech? 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3714946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dirty="0" smtClean="0"/>
              <a:t>Otázky oponenta diplomové práce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s-CZ" sz="2000" dirty="0" smtClean="0"/>
              <a:t>Jakým </a:t>
            </a:r>
            <a:r>
              <a:rPr lang="cs-CZ" sz="2000" dirty="0"/>
              <a:t>typem podniku je KOH-I-NOOR Mladá Vožice a jaké množství </a:t>
            </a:r>
            <a:r>
              <a:rPr lang="cs-CZ" sz="2000" dirty="0" smtClean="0"/>
              <a:t>zásob </a:t>
            </a:r>
            <a:r>
              <a:rPr lang="cs-CZ" sz="2000" dirty="0"/>
              <a:t>jednotlivých druhů je podle Vás optimální pro podniky podobné velikosti? </a:t>
            </a:r>
            <a:endParaRPr lang="cs-CZ" sz="2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s-CZ" sz="2000" dirty="0" smtClean="0"/>
              <a:t>V </a:t>
            </a:r>
            <a:r>
              <a:rPr lang="cs-CZ" sz="2000" dirty="0"/>
              <a:t>práci píšete, že analýza současného stavu poukázala na zavedení automatické identifikace jako na nejvýhodnější variantu z dostupných návrhů na řešení (uvedených v úvodu kap. 4). Mohl byste to nějak doložit? </a:t>
            </a:r>
            <a:endParaRPr lang="cs-CZ" sz="2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s-CZ" sz="2000" dirty="0" smtClean="0"/>
              <a:t>V </a:t>
            </a:r>
            <a:r>
              <a:rPr lang="cs-CZ" sz="2000" dirty="0"/>
              <a:t>práci jste kalkuloval náklady pro zavádění automatické identifikace. Uvažoval jste též o </a:t>
            </a:r>
            <a:r>
              <a:rPr lang="cs-CZ" sz="2000" dirty="0" smtClean="0"/>
              <a:t>nákladech </a:t>
            </a:r>
            <a:r>
              <a:rPr lang="cs-CZ" sz="2000" dirty="0"/>
              <a:t>u ostatních tří návrhů na optimalizaci skladového hospodářství uvedených v úvodu kap. 4? Pokud ne, proč? </a:t>
            </a:r>
            <a:endParaRPr lang="cs-CZ" sz="2000" dirty="0" smtClean="0"/>
          </a:p>
          <a:p>
            <a:pPr marL="514350" indent="-514350">
              <a:lnSpc>
                <a:spcPct val="120000"/>
              </a:lnSpc>
              <a:buFont typeface="+mj-lt"/>
              <a:buAutoNum type="arabicParenR"/>
            </a:pPr>
            <a:r>
              <a:rPr lang="cs-CZ" sz="2000" dirty="0" smtClean="0"/>
              <a:t>Jste </a:t>
            </a:r>
            <a:r>
              <a:rPr lang="cs-CZ" sz="2000" dirty="0"/>
              <a:t>zaměstnancem posuzované firmy, nebo k ní máte nějaký vztah? V části ”popis procesu výroby” totiž uvádíte, že proces začíná objednávkou Vašeho zákazníka, a také např. grafické </a:t>
            </a:r>
            <a:r>
              <a:rPr lang="cs-CZ" sz="2000" dirty="0" smtClean="0"/>
              <a:t>znázornění </a:t>
            </a:r>
            <a:r>
              <a:rPr lang="cs-CZ" sz="2000" dirty="0"/>
              <a:t>areálu společnosti jste dle dostupných informací vytvářel sám bez podkladů.</a:t>
            </a:r>
          </a:p>
        </p:txBody>
      </p:sp>
    </p:spTree>
    <p:extLst>
      <p:ext uri="{BB962C8B-B14F-4D97-AF65-F5344CB8AC3E}">
        <p14:creationId xmlns:p14="http://schemas.microsoft.com/office/powerpoint/2010/main" val="39013129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70586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6000" b="1" dirty="0" smtClean="0"/>
              <a:t>Děkuji Vám za pozornost!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982008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dirty="0" smtClean="0"/>
              <a:t>Obsah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340768"/>
            <a:ext cx="8928992" cy="5517232"/>
          </a:xfrm>
        </p:spPr>
        <p:txBody>
          <a:bodyPr>
            <a:normAutofit/>
          </a:bodyPr>
          <a:lstStyle/>
          <a:p>
            <a:r>
              <a:rPr lang="cs-CZ" sz="3000" dirty="0" smtClean="0"/>
              <a:t>Cíl práce</a:t>
            </a:r>
          </a:p>
          <a:p>
            <a:r>
              <a:rPr lang="cs-CZ" sz="3000" dirty="0" smtClean="0"/>
              <a:t>Skladové hospodářství a jeho optimalizace</a:t>
            </a:r>
          </a:p>
          <a:p>
            <a:r>
              <a:rPr lang="cs-CZ" sz="3000" dirty="0" smtClean="0"/>
              <a:t>Společnost KOH-I-NOOR Mladá Vožice a.s.</a:t>
            </a:r>
          </a:p>
          <a:p>
            <a:r>
              <a:rPr lang="cs-CZ" sz="3000" dirty="0"/>
              <a:t>Návrhy na optimalizaci skladového </a:t>
            </a:r>
            <a:r>
              <a:rPr lang="cs-CZ" sz="3000" dirty="0" smtClean="0"/>
              <a:t>hospodářství</a:t>
            </a:r>
          </a:p>
          <a:p>
            <a:r>
              <a:rPr lang="cs-CZ" sz="3000" dirty="0" smtClean="0"/>
              <a:t>Implementace automatické identifikace</a:t>
            </a:r>
          </a:p>
          <a:p>
            <a:r>
              <a:rPr lang="cs-CZ" sz="3000" dirty="0" smtClean="0"/>
              <a:t>Kalkulace automatické identifikace</a:t>
            </a:r>
          </a:p>
          <a:p>
            <a:r>
              <a:rPr lang="cs-CZ" sz="3000" dirty="0" smtClean="0"/>
              <a:t>Posouzení pomocí vícekriteriálního hodnocení variant</a:t>
            </a:r>
          </a:p>
          <a:p>
            <a:r>
              <a:rPr lang="cs-CZ" sz="3000" dirty="0" smtClean="0"/>
              <a:t>Závěr</a:t>
            </a:r>
          </a:p>
          <a:p>
            <a:r>
              <a:rPr lang="cs-CZ" sz="3000" dirty="0" smtClean="0"/>
              <a:t>Otázky vedoucího diplomové práce</a:t>
            </a:r>
          </a:p>
          <a:p>
            <a:r>
              <a:rPr lang="cs-CZ" sz="3000" dirty="0" smtClean="0"/>
              <a:t>Otázky oponenta diplomové práce</a:t>
            </a:r>
          </a:p>
          <a:p>
            <a:endParaRPr lang="cs-CZ" sz="3000" dirty="0" smtClean="0"/>
          </a:p>
          <a:p>
            <a:endParaRPr lang="cs-CZ" sz="3000" dirty="0" smtClean="0"/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4771584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500" dirty="0" smtClean="0"/>
              <a:t>Cíl práce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000" dirty="0"/>
              <a:t>Cílem práce je optimalizace skladového hospodářství ve výrobním podniku KOH-I-NOOR Mladá Vožice a.s. V práci bude navržen automatizovaný model toku materiálu ve společnosti s podporou vícekriteriálního rozhodování</a:t>
            </a:r>
            <a:r>
              <a:rPr lang="cs-CZ" sz="3000" dirty="0" smtClean="0"/>
              <a:t>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834136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4500" dirty="0" smtClean="0"/>
              <a:t>Skladové hospodářství a jeho optimalizace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5040560"/>
          </a:xfrm>
        </p:spPr>
        <p:txBody>
          <a:bodyPr>
            <a:normAutofit/>
          </a:bodyPr>
          <a:lstStyle/>
          <a:p>
            <a:r>
              <a:rPr lang="cs-CZ" sz="3000" dirty="0" smtClean="0"/>
              <a:t>Komplexní problematika</a:t>
            </a:r>
          </a:p>
          <a:p>
            <a:r>
              <a:rPr lang="cs-CZ" sz="3000" dirty="0" smtClean="0"/>
              <a:t>Široká </a:t>
            </a:r>
            <a:r>
              <a:rPr lang="cs-CZ" sz="3000" dirty="0"/>
              <a:t>oblast podnikových procesů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správa skladů,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řízení zásob,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pohyb materiálu ve </a:t>
            </a:r>
            <a:r>
              <a:rPr lang="cs-CZ" sz="2500" dirty="0" smtClean="0"/>
              <a:t>výrobě,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p</a:t>
            </a:r>
            <a:r>
              <a:rPr lang="cs-CZ" sz="2500" dirty="0" smtClean="0"/>
              <a:t>oužití vhodných logistických technologií, </a:t>
            </a:r>
            <a:endParaRPr lang="cs-CZ" sz="25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 smtClean="0"/>
              <a:t>přenos </a:t>
            </a:r>
            <a:r>
              <a:rPr lang="cs-CZ" sz="2500" dirty="0"/>
              <a:t>informací mezi jednotlivými odděleními,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distribuce </a:t>
            </a:r>
            <a:r>
              <a:rPr lang="cs-CZ" sz="2500" dirty="0" smtClean="0"/>
              <a:t>produktů.</a:t>
            </a:r>
            <a:endParaRPr lang="cs-CZ" sz="2500" dirty="0"/>
          </a:p>
          <a:p>
            <a:r>
              <a:rPr lang="cs-CZ" sz="3000" dirty="0" smtClean="0"/>
              <a:t>Významnost skladového hospodářství </a:t>
            </a:r>
          </a:p>
          <a:p>
            <a:r>
              <a:rPr lang="cs-CZ" sz="3000" dirty="0" smtClean="0"/>
              <a:t>Konkurenční výhoda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684781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4100" dirty="0"/>
              <a:t>Společnost KOH-I-NOOR Mladá Vožice a.s</a:t>
            </a:r>
            <a:r>
              <a:rPr lang="cs-CZ" sz="4100" dirty="0" smtClean="0"/>
              <a:t>.</a:t>
            </a:r>
            <a:endParaRPr lang="cs-CZ" sz="4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032448"/>
          </a:xfrm>
        </p:spPr>
        <p:txBody>
          <a:bodyPr>
            <a:normAutofit/>
          </a:bodyPr>
          <a:lstStyle/>
          <a:p>
            <a:r>
              <a:rPr lang="cs-CZ" sz="3000" dirty="0" smtClean="0"/>
              <a:t>r. 1994</a:t>
            </a:r>
          </a:p>
          <a:p>
            <a:r>
              <a:rPr lang="cs-CZ" sz="3000" dirty="0" smtClean="0"/>
              <a:t>200 zaměstnanců</a:t>
            </a:r>
          </a:p>
          <a:p>
            <a:r>
              <a:rPr lang="cs-CZ" sz="3000" dirty="0"/>
              <a:t>V</a:t>
            </a:r>
            <a:r>
              <a:rPr lang="cs-CZ" sz="3000" dirty="0" smtClean="0"/>
              <a:t>ýrobky z plastických hmot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 smtClean="0"/>
              <a:t>aerosolové ventily a rozprašovače,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 smtClean="0"/>
              <a:t>aplikátory,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 smtClean="0"/>
              <a:t>krycí víčka,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 smtClean="0"/>
              <a:t>mechanické rozprašovače.</a:t>
            </a:r>
          </a:p>
          <a:p>
            <a:r>
              <a:rPr lang="cs-CZ" sz="3000" dirty="0" smtClean="0"/>
              <a:t>Evropské, Asijské </a:t>
            </a:r>
            <a:r>
              <a:rPr lang="cs-CZ" sz="3000" dirty="0"/>
              <a:t>a </a:t>
            </a:r>
            <a:r>
              <a:rPr lang="cs-CZ" sz="3000" dirty="0" smtClean="0"/>
              <a:t>Africké státy, USA </a:t>
            </a:r>
            <a:r>
              <a:rPr lang="cs-CZ" sz="3000" dirty="0"/>
              <a:t>a </a:t>
            </a:r>
            <a:r>
              <a:rPr lang="cs-CZ" sz="3000" dirty="0" smtClean="0"/>
              <a:t>Brazílie</a:t>
            </a:r>
            <a:endParaRPr lang="cs-CZ" sz="3000" dirty="0"/>
          </a:p>
        </p:txBody>
      </p:sp>
      <p:pic>
        <p:nvPicPr>
          <p:cNvPr id="4" name="Obrázek 3" descr="http://www.kohinoor.cz/images/koh_i_noor_logo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5733256"/>
            <a:ext cx="3976370" cy="9480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3756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Obrázek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024" y="1272715"/>
            <a:ext cx="5939790" cy="163131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635860" y="2874984"/>
            <a:ext cx="58242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Rozprašovače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1644243" y="914761"/>
            <a:ext cx="5815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Aerosolové ventily</a:t>
            </a:r>
          </a:p>
        </p:txBody>
      </p:sp>
      <p:pic>
        <p:nvPicPr>
          <p:cNvPr id="12" name="Obrázek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8021" y="3223900"/>
            <a:ext cx="5939790" cy="1642110"/>
          </a:xfrm>
          <a:prstGeom prst="rect">
            <a:avLst/>
          </a:prstGeom>
        </p:spPr>
      </p:pic>
      <p:sp>
        <p:nvSpPr>
          <p:cNvPr id="13" name="TextovéPole 12"/>
          <p:cNvSpPr txBox="1"/>
          <p:nvPr/>
        </p:nvSpPr>
        <p:spPr>
          <a:xfrm>
            <a:off x="1629217" y="4844502"/>
            <a:ext cx="58309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/>
              <a:t>Aplikátory</a:t>
            </a:r>
          </a:p>
        </p:txBody>
      </p:sp>
      <p:pic>
        <p:nvPicPr>
          <p:cNvPr id="14" name="Obrázek 13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7475" y="5173046"/>
            <a:ext cx="5939790" cy="1624330"/>
          </a:xfrm>
          <a:prstGeom prst="rect">
            <a:avLst/>
          </a:prstGeom>
        </p:spPr>
      </p:pic>
      <p:sp>
        <p:nvSpPr>
          <p:cNvPr id="21" name="Nadpis 1"/>
          <p:cNvSpPr txBox="1">
            <a:spLocks/>
          </p:cNvSpPr>
          <p:nvPr/>
        </p:nvSpPr>
        <p:spPr>
          <a:xfrm>
            <a:off x="0" y="44624"/>
            <a:ext cx="9144000" cy="1008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4100" dirty="0" smtClean="0"/>
              <a:t>Společnost KOH-I-NOOR Mladá Vožice a.s.</a:t>
            </a:r>
            <a:endParaRPr lang="cs-CZ" sz="4100" dirty="0"/>
          </a:p>
        </p:txBody>
      </p:sp>
    </p:spTree>
    <p:extLst>
      <p:ext uri="{BB962C8B-B14F-4D97-AF65-F5344CB8AC3E}">
        <p14:creationId xmlns:p14="http://schemas.microsoft.com/office/powerpoint/2010/main" val="20971187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cs-CZ" sz="4500" dirty="0" smtClean="0"/>
              <a:t>Návrhy na optimalizaci skladového hospodářství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507288" cy="4525963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</a:pPr>
            <a:r>
              <a:rPr lang="cs-CZ" sz="3000" dirty="0"/>
              <a:t>Vybudování nových regálů v meziskladech a ve skladu hotových </a:t>
            </a:r>
            <a:r>
              <a:rPr lang="cs-CZ" sz="3000" dirty="0" smtClean="0"/>
              <a:t>výrobků.</a:t>
            </a:r>
            <a:endParaRPr lang="cs-CZ" sz="3000" dirty="0"/>
          </a:p>
          <a:p>
            <a:pPr lvl="0">
              <a:lnSpc>
                <a:spcPct val="150000"/>
              </a:lnSpc>
            </a:pPr>
            <a:r>
              <a:rPr lang="cs-CZ" sz="3000" dirty="0"/>
              <a:t>Rozšíření centrálního rozvodu pro dopravu </a:t>
            </a:r>
            <a:r>
              <a:rPr lang="cs-CZ" sz="3000" dirty="0" smtClean="0"/>
              <a:t>granulátu.</a:t>
            </a:r>
            <a:endParaRPr lang="cs-CZ" sz="3000" dirty="0"/>
          </a:p>
          <a:p>
            <a:pPr lvl="0">
              <a:lnSpc>
                <a:spcPct val="150000"/>
              </a:lnSpc>
            </a:pPr>
            <a:r>
              <a:rPr lang="cs-CZ" sz="3000" dirty="0"/>
              <a:t>Eliminaci papírové </a:t>
            </a:r>
            <a:r>
              <a:rPr lang="cs-CZ" sz="3000" dirty="0" smtClean="0"/>
              <a:t>formy.</a:t>
            </a:r>
            <a:endParaRPr lang="cs-CZ" sz="3000" dirty="0"/>
          </a:p>
          <a:p>
            <a:pPr>
              <a:lnSpc>
                <a:spcPct val="150000"/>
              </a:lnSpc>
            </a:pPr>
            <a:r>
              <a:rPr lang="cs-CZ" sz="3000" dirty="0"/>
              <a:t>Zavedení automatické </a:t>
            </a:r>
            <a:r>
              <a:rPr lang="cs-CZ" sz="3000" dirty="0" smtClean="0"/>
              <a:t>identifikace.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7147570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cs-CZ" sz="4500" dirty="0" smtClean="0"/>
              <a:t>Implementace automatické identifikace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579296" cy="4608512"/>
          </a:xfrm>
        </p:spPr>
        <p:txBody>
          <a:bodyPr>
            <a:noAutofit/>
          </a:bodyPr>
          <a:lstStyle/>
          <a:p>
            <a:r>
              <a:rPr lang="cs-CZ" sz="3000" dirty="0"/>
              <a:t>Systém čárových kódů X technologie RFID</a:t>
            </a:r>
          </a:p>
          <a:p>
            <a:r>
              <a:rPr lang="cs-CZ" sz="3000" dirty="0" smtClean="0"/>
              <a:t>Široký rozsah řešení</a:t>
            </a:r>
            <a:endParaRPr lang="cs-CZ" sz="30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d</a:t>
            </a:r>
            <a:r>
              <a:rPr lang="cs-CZ" sz="2500" dirty="0" smtClean="0"/>
              <a:t>odávky vstupních materiálů,</a:t>
            </a:r>
            <a:endParaRPr lang="cs-CZ" sz="25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e</a:t>
            </a:r>
            <a:r>
              <a:rPr lang="cs-CZ" sz="2500" dirty="0" smtClean="0"/>
              <a:t>liminace </a:t>
            </a:r>
            <a:r>
              <a:rPr lang="cs-CZ" sz="2500" dirty="0"/>
              <a:t>chybovosti při zadávání do </a:t>
            </a:r>
            <a:r>
              <a:rPr lang="cs-CZ" sz="2500" dirty="0" smtClean="0"/>
              <a:t>IS,</a:t>
            </a:r>
            <a:endParaRPr lang="cs-CZ" sz="25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e</a:t>
            </a:r>
            <a:r>
              <a:rPr lang="cs-CZ" sz="2500" dirty="0" smtClean="0"/>
              <a:t>liminace </a:t>
            </a:r>
            <a:r>
              <a:rPr lang="cs-CZ" sz="2500" dirty="0"/>
              <a:t>papírové </a:t>
            </a:r>
            <a:r>
              <a:rPr lang="cs-CZ" sz="2500" dirty="0" smtClean="0"/>
              <a:t>podoby,</a:t>
            </a:r>
            <a:endParaRPr lang="cs-CZ" sz="25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 smtClean="0"/>
              <a:t>tok materiálu výrobou,</a:t>
            </a:r>
            <a:endParaRPr lang="cs-CZ" sz="25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500" dirty="0"/>
              <a:t>p</a:t>
            </a:r>
            <a:r>
              <a:rPr lang="cs-CZ" sz="2500" dirty="0" smtClean="0"/>
              <a:t>řehlednost </a:t>
            </a:r>
            <a:r>
              <a:rPr lang="cs-CZ" sz="2500" dirty="0"/>
              <a:t>ve </a:t>
            </a:r>
            <a:r>
              <a:rPr lang="cs-CZ" sz="2500" dirty="0" smtClean="0"/>
              <a:t>skladech a meziskladech.</a:t>
            </a:r>
            <a:endParaRPr lang="cs-CZ" sz="2500" dirty="0"/>
          </a:p>
          <a:p>
            <a:r>
              <a:rPr lang="cs-CZ" sz="3000" dirty="0" smtClean="0"/>
              <a:t>IS </a:t>
            </a:r>
            <a:r>
              <a:rPr lang="cs-CZ" sz="3000" dirty="0" smtClean="0"/>
              <a:t>Helios Orange</a:t>
            </a:r>
          </a:p>
        </p:txBody>
      </p:sp>
    </p:spTree>
    <p:extLst>
      <p:ext uri="{BB962C8B-B14F-4D97-AF65-F5344CB8AC3E}">
        <p14:creationId xmlns:p14="http://schemas.microsoft.com/office/powerpoint/2010/main" val="3379100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Autofit/>
          </a:bodyPr>
          <a:lstStyle/>
          <a:p>
            <a:r>
              <a:rPr lang="cs-CZ" sz="4500" dirty="0" smtClean="0"/>
              <a:t>Implementace automatické identifikace</a:t>
            </a:r>
            <a:endParaRPr lang="cs-CZ" sz="45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5112568"/>
          </a:xfrm>
        </p:spPr>
        <p:txBody>
          <a:bodyPr>
            <a:noAutofit/>
          </a:bodyPr>
          <a:lstStyle/>
          <a:p>
            <a:r>
              <a:rPr lang="cs-CZ" sz="2500" b="1" dirty="0" smtClean="0"/>
              <a:t>Očekávané </a:t>
            </a:r>
            <a:r>
              <a:rPr lang="cs-CZ" sz="2500" b="1" dirty="0"/>
              <a:t>přínosy: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přehlednější systém,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časová úspora,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eliminace papírové </a:t>
            </a:r>
            <a:r>
              <a:rPr lang="cs-CZ" sz="2200" dirty="0" smtClean="0"/>
              <a:t>formy a chybovosti</a:t>
            </a:r>
            <a:r>
              <a:rPr lang="cs-CZ" sz="2200" dirty="0"/>
              <a:t>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/>
              <a:t>zefektivnění odvolání vstupního materiálu do </a:t>
            </a:r>
            <a:r>
              <a:rPr lang="cs-CZ" sz="2200" dirty="0" smtClean="0"/>
              <a:t>výroby.</a:t>
            </a:r>
          </a:p>
          <a:p>
            <a:r>
              <a:rPr lang="cs-CZ" sz="2500" b="1" dirty="0" smtClean="0"/>
              <a:t>Požadovaná zařízení: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8 </a:t>
            </a:r>
            <a:r>
              <a:rPr lang="cs-CZ" sz="2200" dirty="0"/>
              <a:t>čtecích </a:t>
            </a:r>
            <a:r>
              <a:rPr lang="cs-CZ" sz="2200" dirty="0" smtClean="0"/>
              <a:t>terminálů,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3 tiskárny,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bezdrátová průmyslová síť – 1500 </a:t>
            </a:r>
            <a:r>
              <a:rPr lang="cs-CZ" sz="2200" dirty="0"/>
              <a:t>m</a:t>
            </a:r>
            <a:r>
              <a:rPr lang="cs-CZ" sz="2200" baseline="30000" dirty="0"/>
              <a:t>2</a:t>
            </a:r>
            <a:r>
              <a:rPr lang="cs-CZ" sz="2200" dirty="0" smtClean="0"/>
              <a:t>.</a:t>
            </a:r>
          </a:p>
          <a:p>
            <a:r>
              <a:rPr lang="cs-CZ" sz="2500" b="1" dirty="0"/>
              <a:t>Kalkulace nákladů: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KODYS</a:t>
            </a:r>
            <a:r>
              <a:rPr lang="cs-CZ" sz="2200" dirty="0"/>
              <a:t>, spol. s </a:t>
            </a:r>
            <a:r>
              <a:rPr lang="cs-CZ" sz="2200" dirty="0" smtClean="0"/>
              <a:t>r.o.,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systémy </a:t>
            </a:r>
            <a:r>
              <a:rPr lang="cs-CZ" sz="2200" dirty="0"/>
              <a:t>automatické identifikace.</a:t>
            </a:r>
          </a:p>
          <a:p>
            <a:pPr marL="0" indent="0">
              <a:buNone/>
            </a:pP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61320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</TotalTime>
  <Words>644</Words>
  <Application>Microsoft Office PowerPoint</Application>
  <PresentationFormat>Předvádění na obrazovce (4:3)</PresentationFormat>
  <Paragraphs>178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Vysoká škola technická a ekonomická v Českých Budějovicích  Ústav technicko-technologický  Obhajoba diplomové práce  Téma: Optimalizace skladového hospodářství ve výrobním podniku KOH-I-NOOR Mladá Vožice a.s. </vt:lpstr>
      <vt:lpstr>Obsah</vt:lpstr>
      <vt:lpstr>Cíl práce</vt:lpstr>
      <vt:lpstr>Skladové hospodářství a jeho optimalizace</vt:lpstr>
      <vt:lpstr>Společnost KOH-I-NOOR Mladá Vožice a.s.</vt:lpstr>
      <vt:lpstr>Prezentace aplikace PowerPoint</vt:lpstr>
      <vt:lpstr>Návrhy na optimalizaci skladového hospodářství</vt:lpstr>
      <vt:lpstr>Implementace automatické identifikace</vt:lpstr>
      <vt:lpstr>Implementace automatické identifikace</vt:lpstr>
      <vt:lpstr>Kalkulace automatické identifikace</vt:lpstr>
      <vt:lpstr>Kalkulace automatické identifikace</vt:lpstr>
      <vt:lpstr>Posouzení pomocí vícekriteriálního hodnocení variant</vt:lpstr>
      <vt:lpstr>Posouzení pomocí vícekriteriálního hodnocení variant</vt:lpstr>
      <vt:lpstr>Závěr</vt:lpstr>
      <vt:lpstr>Otázky vedoucího diplomové práce</vt:lpstr>
      <vt:lpstr>Otázky oponenta diplomové práce</vt:lpstr>
      <vt:lpstr>Děkuji Vám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Ondra</dc:creator>
  <cp:lastModifiedBy>Ondra</cp:lastModifiedBy>
  <cp:revision>57</cp:revision>
  <dcterms:created xsi:type="dcterms:W3CDTF">2016-05-20T14:48:33Z</dcterms:created>
  <dcterms:modified xsi:type="dcterms:W3CDTF">2016-06-15T18:19:13Z</dcterms:modified>
</cp:coreProperties>
</file>