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58" r:id="rId5"/>
    <p:sldId id="261" r:id="rId6"/>
    <p:sldId id="273" r:id="rId7"/>
    <p:sldId id="262" r:id="rId8"/>
    <p:sldId id="268" r:id="rId9"/>
    <p:sldId id="272" r:id="rId10"/>
    <p:sldId id="269" r:id="rId11"/>
    <p:sldId id="263" r:id="rId12"/>
    <p:sldId id="264" r:id="rId13"/>
    <p:sldId id="265" r:id="rId14"/>
    <p:sldId id="270" r:id="rId15"/>
    <p:sldId id="266" r:id="rId16"/>
    <p:sldId id="267" r:id="rId17"/>
    <p:sldId id="271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atka\Downloads\Se&#353;it2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60,8%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18,0%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'[Sešit2 (2).xlsx]List4'!$AA$13:$AA$15</c:f>
              <c:strCache>
                <c:ptCount val="3"/>
                <c:pt idx="0">
                  <c:v>Svoz odpadu</c:v>
                </c:pt>
                <c:pt idx="1">
                  <c:v>Call centrum</c:v>
                </c:pt>
                <c:pt idx="2">
                  <c:v>Řízení ZC</c:v>
                </c:pt>
              </c:strCache>
            </c:strRef>
          </c:cat>
          <c:val>
            <c:numRef>
              <c:f>'[Sešit2 (2).xlsx]List4'!$AB$13:$AB$15</c:f>
              <c:numCache>
                <c:formatCode>0.00%</c:formatCode>
                <c:ptCount val="3"/>
                <c:pt idx="0">
                  <c:v>0.60800000000000021</c:v>
                </c:pt>
                <c:pt idx="1">
                  <c:v>0.21200000000000005</c:v>
                </c:pt>
                <c:pt idx="2">
                  <c:v>0.18000000000000005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5-43DD-BC4C-512D6D565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95441247268823"/>
          <c:y val="0.73787716179350005"/>
          <c:w val="0.71784912787468058"/>
          <c:h val="0.23177648700534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B05C8E-7518-4B89-A23B-2F476B2C5485}" type="datetimeFigureOut">
              <a:rPr lang="cs-CZ" smtClean="0"/>
              <a:t>15.6.2016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E21C3C3-93D7-4493-95AA-0CAE3A8C8DD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dopad optimalizace logistických procesů v podniku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Čistá Plzeň, s.r.o.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4293096"/>
            <a:ext cx="8964488" cy="1944216"/>
          </a:xfrm>
        </p:spPr>
        <p:txBody>
          <a:bodyPr>
            <a:normAutofit/>
          </a:bodyPr>
          <a:lstStyle/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Autor práce: Bc. Kateřina Drncová</a:t>
            </a:r>
          </a:p>
          <a:p>
            <a:r>
              <a:rPr lang="cs-CZ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doc. Ing. Marek Vochozka, MBA, Ph.D.</a:t>
            </a:r>
            <a:endParaRPr lang="cs-CZ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4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2060848"/>
                <a:ext cx="8229600" cy="4325112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cs-CZ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Ukazatel nevyužité kapacity (NNA)</a:t>
                </a:r>
              </a:p>
              <a:p>
                <a:pPr marL="109728" indent="0">
                  <a:buNone/>
                </a:pP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11480" lvl="1" indent="0">
                  <a:buNone/>
                </a:pP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NNA = CNA * 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𝑀𝑉𝐴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𝑠𝑘𝑢𝑡𝑒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č</m:t>
                        </m:r>
                      </m:num>
                      <m:den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𝑀𝑉𝐴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411480" lvl="1" indent="0">
                  <a:buNone/>
                </a:pP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NNA </a:t>
                </a:r>
                <a:r>
                  <a:rPr lang="cs-CZ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1 127 748 * 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9200</m:t>
                        </m:r>
                      </m:num>
                      <m:den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9200+3440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306 919 Kč</a:t>
                </a:r>
              </a:p>
              <a:p>
                <a:pPr marL="411480" lvl="1" indent="0">
                  <a:buNone/>
                </a:pP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NNA </a:t>
                </a:r>
                <a:r>
                  <a:rPr lang="cs-CZ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1 146 926 * (1 -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3440</m:t>
                        </m:r>
                      </m:num>
                      <m:den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9200+3440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= 834 788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Kč</a:t>
                </a:r>
              </a:p>
              <a:p>
                <a:pPr marL="411480" lvl="1" indent="0">
                  <a:buNone/>
                </a:pPr>
                <a:endParaRPr lang="cs-CZ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11480" lvl="1" indent="0">
                  <a:buNone/>
                </a:pP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CNA ... celková nákladová aktivita</a:t>
                </a:r>
              </a:p>
              <a:p>
                <a:pPr marL="411480" lvl="1" indent="0">
                  <a:buNone/>
                </a:pP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MVA ... míra výkonu aktivity</a:t>
                </a:r>
                <a:endParaRPr lang="cs-CZ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2060848"/>
                <a:ext cx="8229600" cy="4325112"/>
              </a:xfrm>
              <a:blipFill rotWithShape="0">
                <a:blip r:embed="rId2"/>
                <a:stretch>
                  <a:fillRect l="-222" t="-14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96" y="260649"/>
            <a:ext cx="1836204" cy="2160240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0" y="807369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4078" indent="-514350">
              <a:buFont typeface="+mj-lt"/>
              <a:buAutoNum type="alphaUcPeriod" startAt="2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Procesní analýza nákladů 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– metoda ABC 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Based Costing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366" y="901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Diskuse výsledků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Diagram příčin a následků – tzv. Diagram Rybí kost</a:t>
            </a:r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96952"/>
            <a:ext cx="5901055" cy="23177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0688"/>
            <a:ext cx="1547664" cy="18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698" y="997678"/>
            <a:ext cx="8229600" cy="1066800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940" y="1916832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Sestavení procesní karty</a:t>
            </a:r>
          </a:p>
          <a:p>
            <a:pPr marL="109728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0688"/>
            <a:ext cx="1547664" cy="1820781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47662"/>
              </p:ext>
            </p:extLst>
          </p:nvPr>
        </p:nvGraphicFramePr>
        <p:xfrm>
          <a:off x="611560" y="2441468"/>
          <a:ext cx="5688633" cy="422789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174999"/>
                <a:gridCol w="1739094"/>
                <a:gridCol w="1774540"/>
              </a:tblGrid>
              <a:tr h="240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 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Řízení zaměstnanců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subprocesu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Školení zaměstnanců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Popis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Školení řidičů dle novel zákona silničního provozu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2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Subjekt poskytující školení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Plzeňské městské dopravní podniky a.s.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3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 zodpovědná za školení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Petr Matas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Charakteristika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Pravidelné školení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 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Profesní způsobilost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Zodpovědná osoba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Technický náměstek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Zákazník 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Řidič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Vstup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Zaměstnanec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Výstup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Vyškolený zaměstnanec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Metrika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hodin strávených na školení, cena školení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Průběh procesu 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Příprava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Priorita (1-5)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 začátku 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1. 6. 2016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8,00 - 14,00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 konce procesu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3. 6. 2016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8,00-10,00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 kontroly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3. 6. 2016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Závěrečná zkouška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Ukazatel hospodárnosti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školení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CSF Faktor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Nákladovost procesu svozu odpadu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4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7678"/>
            <a:ext cx="8229600" cy="1066800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35" y="2064478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Nákladová analýza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implementace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zavedení systému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výkonnosti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0688"/>
            <a:ext cx="1547664" cy="1820781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31218"/>
              </p:ext>
            </p:extLst>
          </p:nvPr>
        </p:nvGraphicFramePr>
        <p:xfrm>
          <a:off x="683568" y="3083382"/>
          <a:ext cx="7712075" cy="330620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143760"/>
                <a:gridCol w="1794510"/>
                <a:gridCol w="1257935"/>
                <a:gridCol w="1072197"/>
                <a:gridCol w="1443673"/>
              </a:tblGrid>
              <a:tr h="603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Důvod vynaložení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(s DPH) [Kč]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jednotek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[Kč]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9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Pořízení softwaru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Nákup licence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59 290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59 290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17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Úprava současného systému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Práce odborníka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3 000 Kč / 1h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3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Školení systému managementu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Zaškolení THP zaměstnanců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Kč /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pracovník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25 000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3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Certifikace ISO Normy 9001:2016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Kvalita managementu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9070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308 290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7678"/>
            <a:ext cx="8229600" cy="1066800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08099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Kvalitativní analýzou bylo zhodnoceno chování organizace. Tato metoda byla vstupem pro vypracování kvantitativní analýzy. </a:t>
            </a:r>
          </a:p>
          <a:p>
            <a:pPr marL="109728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Zvolená ABC metoda zobrazila přínos v hodnocení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logistických procesů, kde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byly kalkulovány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nevyužité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kapacity,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jenž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lze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efektivně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využít 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přispět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 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zvýšení celkové efektivity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podniku.</a:t>
            </a:r>
          </a:p>
          <a:p>
            <a:pPr algn="just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Hypotéza byla potvrzena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0688"/>
            <a:ext cx="1547664" cy="18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260648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Vybrané literární zdroje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6665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BASL, V., V. GLASL a M. </a:t>
            </a:r>
            <a:r>
              <a:rPr lang="cs-CZ" cap="all" dirty="0">
                <a:latin typeface="Arial" panose="020B0604020202020204" pitchFamily="34" charset="0"/>
                <a:cs typeface="Arial" panose="020B0604020202020204" pitchFamily="34" charset="0"/>
              </a:rPr>
              <a:t>Tůma.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Modelování a optimalizace podnikových procesů.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Plzeň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 Západočeská univerzita v Plzni, 2002.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ISBN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80-7082-936-2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CIENCIALA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J. A KOL. Procesně řízená organizace: Tvorba,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rozvoj 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měřitelnosti procesů. Příbram: PBtisk, 2011.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ISBN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978-80-7431-044-7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DRAHOTSKÝ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I., B. Řezníček. Logistika: Procesy a jejich řízení. Brno: Computer Press, 2003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ISBN 80-7226-521-0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FRANCESCHINI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F., D. MAISANO. Management by Measurement – Designing Key Indicators and Performance Measurement Systems. Berlin: Springer, 2007.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ISBN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978-3-540-73211-2.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GOLDRATT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E. Cíl: proces neustálého zlepšování. Praha: Interquality, 2012.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ISBN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978-80-902770-8-3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3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493296" cy="93610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2692"/>
            <a:ext cx="8229600" cy="43251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DP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(doc. Ing. Marek Vochozka, MBA, Ph.D.)</a:t>
            </a:r>
          </a:p>
          <a:p>
            <a:pPr marL="109728" indent="0" algn="just">
              <a:buNone/>
            </a:pPr>
            <a:endParaRPr lang="cs-CZ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práci jste se věnovala metodě ABC. Zhodnoťte, zda je pro podnik 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zajímavá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metoda Fullcost. Co by podniku přinesla pozitivního? Byla pro tento podnik vhodná? </a:t>
            </a:r>
            <a:endParaRPr lang="cs-CZ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Oponentka DP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doc. Ing. Eva Nedeliaková,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PhD)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Definujte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proces a výhody resp. nevýhody procesného riadenia. Akými metódami možno hodnotiť vnútorné prostredie podniku? </a:t>
            </a:r>
          </a:p>
        </p:txBody>
      </p:sp>
    </p:spTree>
    <p:extLst>
      <p:ext uri="{BB962C8B-B14F-4D97-AF65-F5344CB8AC3E}">
        <p14:creationId xmlns:p14="http://schemas.microsoft.com/office/powerpoint/2010/main" val="21185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0668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Vaši pozornost.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977" y="332656"/>
            <a:ext cx="8229600" cy="10668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Příloha - Analýza hospodářských ukazatelů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281144"/>
              </p:ext>
            </p:extLst>
          </p:nvPr>
        </p:nvGraphicFramePr>
        <p:xfrm>
          <a:off x="181977" y="1268760"/>
          <a:ext cx="7745730" cy="511256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137535"/>
                <a:gridCol w="3388360"/>
                <a:gridCol w="1219835"/>
              </a:tblGrid>
              <a:tr h="314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Vybraný Ukazatel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Výstup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Efektivnost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-1,09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-5,00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-1,96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Ekonomická účinnost (relativní)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Zisk/výnosy * 100 [%]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-64,00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Zisk/náklady * 100 [%]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-39,00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Provozní náklady/výnosy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1,63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Hospodárnost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jednotku výkonu [Kč]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168,00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Nákladovost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náklady/celkové výnosy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1,64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Zadluženost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Celková zadluženost [%]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78,10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56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Čistý pracovní kapitál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Oběžný majetek - krátkodobé zdroje [Kč]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2 655 000,00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56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svoz komunálního odpadu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občan [Kč/rok]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732,00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56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Cena za svoz komunálního odpadu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PO/FO [Kč/rok]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3 296,00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5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201" y="829210"/>
            <a:ext cx="8229600" cy="1066800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Osnova obhajoby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201" y="1700808"/>
            <a:ext cx="8229600" cy="4680520"/>
          </a:xfrm>
        </p:spPr>
        <p:txBody>
          <a:bodyPr/>
          <a:lstStyle/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Hypotéza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Představení podniku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Zvolené metody</a:t>
            </a:r>
          </a:p>
          <a:p>
            <a:pPr lvl="1" algn="just"/>
            <a:r>
              <a:rPr lang="cs-CZ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Kvalitativní analýza</a:t>
            </a:r>
          </a:p>
          <a:p>
            <a:pPr lvl="1" algn="just"/>
            <a:r>
              <a:rPr lang="cs-CZ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Kvantitativní analýza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Důležité výstupy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Prostor na dotazy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15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2792" y="1628800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 práce je analyzovat logistické procesy ve vybraném podniku, následně tyto procesy optimalizovat a efekt vyčíslit v podobě nižších nákladů.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34978" y="325795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Hypotéza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7164" y="4149080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Zefektivněním dopravního procesu v podniku Čistá Plzeň, s.r.o. dojde ke snížení nákladů.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Představení podniku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Čistá Plzeň, s.r.o.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Oblast podnikání 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Svoz komunálního odpadu na území města Plzně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působnosti od 1.9.2015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Společnost poskytuje své služby: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Město Plzeň  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Plzeňská teplárenská, a.s. 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Účel:</a:t>
            </a:r>
          </a:p>
          <a:p>
            <a:pPr lvl="1" algn="just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Zavedení celoměstského systému nakládání s komunálním odpadem.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0688"/>
            <a:ext cx="1547664" cy="18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2" y="807369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Zvolené metody výzkumu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Kvalitativní analýza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zhodnocení vybrané společnosti: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SWOT  analýza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PEST analýza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Mapa priorit procesů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CANVAS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uveden na následujícím slidu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96" y="260649"/>
            <a:ext cx="183620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72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CANVAS model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7632848" cy="559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807369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Zvolené metody výzkumu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Kvantitativní analýza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lphaU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Kalkulace základních hospodářských ukazatelů</a:t>
            </a:r>
          </a:p>
          <a:p>
            <a:pPr marL="624078" indent="-514350">
              <a:buFont typeface="+mj-lt"/>
              <a:buAutoNum type="alphaUcPeriod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>
              <a:buFont typeface="+mj-lt"/>
              <a:buAutoNum type="alphaUcPeriod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Procesní analýza nákladů </a:t>
            </a:r>
          </a:p>
          <a:p>
            <a:pPr marL="109728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metoda ABC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Based Costing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11480" lvl="1" indent="0" algn="just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Úprava účetních dat</a:t>
            </a:r>
          </a:p>
          <a:p>
            <a:pPr marL="411480" lvl="1" indent="0" algn="just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Definice struktury ABC systému</a:t>
            </a:r>
          </a:p>
          <a:p>
            <a:pPr marL="411480" lvl="1" indent="0" algn="just"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Procesní nákladová analýza – přiřazení nákladů aktivitám*</a:t>
            </a:r>
          </a:p>
          <a:p>
            <a:pPr marL="411480" lvl="1" indent="0" algn="just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Analýza aktivit</a:t>
            </a:r>
          </a:p>
          <a:p>
            <a:pPr marL="411480" lvl="1" indent="0" algn="just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Přiřazení nákladů aktivit nákladovým objektům</a:t>
            </a:r>
          </a:p>
          <a:p>
            <a:pPr marL="411480" lvl="1" indent="0" algn="just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 algn="just">
              <a:buNone/>
            </a:pPr>
            <a:r>
              <a:rPr lang="cs-C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*bod 3)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rozepsán na následujícím slidu z důvodů dalších návazností vyplývajících z této analýzy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96" y="260649"/>
            <a:ext cx="183620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75" y="807369"/>
            <a:ext cx="8229600" cy="10668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 startAt="2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Procesní analýza nákladů </a:t>
            </a:r>
            <a:b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– metoda ABC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Based Costing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49424"/>
            <a:ext cx="8964488" cy="4325112"/>
          </a:xfrm>
        </p:spPr>
        <p:txBody>
          <a:bodyPr/>
          <a:lstStyle/>
          <a:p>
            <a:pPr marL="925830" lvl="1" indent="-514350">
              <a:buFont typeface="+mj-lt"/>
              <a:buAutoNum type="arabicParenR" startAt="3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Podíl nákladů jednotlivých procesů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796" y="260649"/>
            <a:ext cx="1836204" cy="2160240"/>
          </a:xfrm>
          <a:prstGeom prst="rect">
            <a:avLst/>
          </a:prstGeom>
        </p:spPr>
      </p:pic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178269843"/>
              </p:ext>
            </p:extLst>
          </p:nvPr>
        </p:nvGraphicFramePr>
        <p:xfrm>
          <a:off x="971600" y="2708920"/>
          <a:ext cx="5400600" cy="292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50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40466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ABC - ocenění aktivit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144210"/>
              </p:ext>
            </p:extLst>
          </p:nvPr>
        </p:nvGraphicFramePr>
        <p:xfrm>
          <a:off x="179512" y="1255286"/>
          <a:ext cx="8786812" cy="541407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804988"/>
                <a:gridCol w="1468437"/>
                <a:gridCol w="1651000"/>
                <a:gridCol w="985837"/>
                <a:gridCol w="1282700"/>
                <a:gridCol w="1593850"/>
              </a:tblGrid>
              <a:tr h="904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před korekcí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PA-Ekonomická činnost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PA-Marketing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PA-Administrativa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aktivit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01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Svoz odpadu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4 369 596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379 905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382 717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362 424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5 494 642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Údržba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336 357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22 008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16 881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11 114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386 360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Svoz komunálního odpadu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849 620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83 580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114 815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79 733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05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 </a:t>
                      </a:r>
                      <a:r>
                        <a:rPr lang="cs-CZ" sz="105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Svoz separovaného odpadu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868 798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83 580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114 815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79 733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1 146 926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odpadu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222 972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37 221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18 304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63 884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342 381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Likvidace odpadu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221 466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57 510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21 902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53 743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354 621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Kontrola svozu odpadu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290 508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31 266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44 948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32 616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399 338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Správa nádob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617 221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43 956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36 503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31 786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729 466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Správa IT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962 654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20 784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14 549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414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9 815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1 007 802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centrum</a:t>
                      </a:r>
                      <a:endParaRPr lang="cs-CZ" sz="16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1 428 965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220 083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135 226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144 970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1 929 244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Řešení stížností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490 133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26 331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29 750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43 935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590 149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Registrace ZK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524 307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160 741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81 136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86 982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853 166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Správa poplatku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414 526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33 011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24 340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14 053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485 930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Řízení ZC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1 334 571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55 021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119 918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96 646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1 606 156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Plánování ZC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291 090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11 004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23 984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19 136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345 214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 ZC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237 683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13 755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23 984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23 195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298 617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35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Školení ZC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474 235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17 331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23 983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15 657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531 206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15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Přijímání ZC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331 563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12 931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47 967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38 658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079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431 119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15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7 133 132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655 009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637 861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604 040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9 030 042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764" y="506315"/>
            <a:ext cx="611560" cy="71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336</TotalTime>
  <Words>935</Words>
  <Application>Microsoft Office PowerPoint</Application>
  <PresentationFormat>Předvádění na obrazovce (4:3)</PresentationFormat>
  <Paragraphs>328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Urbanistický</vt:lpstr>
      <vt:lpstr>Finanční dopad optimalizace logistických procesů v podniku  Čistá Plzeň, s.r.o.</vt:lpstr>
      <vt:lpstr>Osnova obhajoby</vt:lpstr>
      <vt:lpstr>Cíl práce</vt:lpstr>
      <vt:lpstr>Představení podniku  Čistá Plzeň, s.r.o.</vt:lpstr>
      <vt:lpstr>Zvolené metody výzkumu  Kvalitativní analýza</vt:lpstr>
      <vt:lpstr>CANVAS model</vt:lpstr>
      <vt:lpstr>Zvolené metody výzkumu  Kvantitativní analýza</vt:lpstr>
      <vt:lpstr>Procesní analýza nákladů   – metoda ABC (Activity Based Costing)</vt:lpstr>
      <vt:lpstr>Metoda ABC - ocenění aktivit</vt:lpstr>
      <vt:lpstr>Prezentace aplikace PowerPoint</vt:lpstr>
      <vt:lpstr>Diskuse výsledků</vt:lpstr>
      <vt:lpstr>Návrhy opatření</vt:lpstr>
      <vt:lpstr>Návrhy opatření</vt:lpstr>
      <vt:lpstr>Závěrečné shrnutí</vt:lpstr>
      <vt:lpstr>Vybrané literární zdroje</vt:lpstr>
      <vt:lpstr>Doplňující otázky</vt:lpstr>
      <vt:lpstr>Děkuji za Vaši pozornost.</vt:lpstr>
      <vt:lpstr>Příloha - Analýza hospodářských ukazatelů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Drncová Kateřina</dc:creator>
  <cp:lastModifiedBy>admin</cp:lastModifiedBy>
  <cp:revision>31</cp:revision>
  <dcterms:created xsi:type="dcterms:W3CDTF">2016-06-15T14:17:44Z</dcterms:created>
  <dcterms:modified xsi:type="dcterms:W3CDTF">2016-06-15T20:38:34Z</dcterms:modified>
</cp:coreProperties>
</file>