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sldIdLst>
    <p:sldId id="256" r:id="rId2"/>
    <p:sldId id="257" r:id="rId3"/>
    <p:sldId id="260" r:id="rId4"/>
    <p:sldId id="258" r:id="rId5"/>
    <p:sldId id="284" r:id="rId6"/>
    <p:sldId id="262" r:id="rId7"/>
    <p:sldId id="271" r:id="rId8"/>
    <p:sldId id="263" r:id="rId9"/>
    <p:sldId id="266" r:id="rId10"/>
    <p:sldId id="267" r:id="rId11"/>
    <p:sldId id="264" r:id="rId12"/>
    <p:sldId id="272" r:id="rId13"/>
    <p:sldId id="273" r:id="rId14"/>
    <p:sldId id="274" r:id="rId15"/>
    <p:sldId id="275" r:id="rId16"/>
    <p:sldId id="276" r:id="rId17"/>
    <p:sldId id="277" r:id="rId18"/>
    <p:sldId id="270" r:id="rId19"/>
    <p:sldId id="278" r:id="rId20"/>
    <p:sldId id="279" r:id="rId21"/>
    <p:sldId id="280" r:id="rId22"/>
    <p:sldId id="281" r:id="rId23"/>
    <p:sldId id="282" r:id="rId24"/>
    <p:sldId id="283" r:id="rId25"/>
    <p:sldId id="26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CAD4C7-9478-46B9-A1F3-64FBC6269B32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0EAB38-3334-4898-9A51-E6B9A7E081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45252" y="3661951"/>
            <a:ext cx="9567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Autor diplomové práce: Bc. Marek Jirásek</a:t>
            </a:r>
          </a:p>
          <a:p>
            <a:r>
              <a:rPr lang="cs-CZ" sz="2400" dirty="0" smtClean="0"/>
              <a:t>Vedoucí diplomové práce: Ing. Jiří Čejka, Ph.D.</a:t>
            </a:r>
          </a:p>
          <a:p>
            <a:r>
              <a:rPr lang="cs-CZ" sz="2400" dirty="0" smtClean="0"/>
              <a:t>Oponent diplomové práce: Ing. Vladimír Faltus, Ph.D.</a:t>
            </a:r>
          </a:p>
          <a:p>
            <a:r>
              <a:rPr lang="cs-CZ" sz="2400" dirty="0" smtClean="0"/>
              <a:t>České Budějovice, červen 2016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1353" y="1323943"/>
            <a:ext cx="10929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                  Diplomová práce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b="1" dirty="0"/>
              <a:t>Optimalizace logistického řetězce pomocí moderních </a:t>
            </a:r>
            <a:r>
              <a:rPr lang="cs-CZ" sz="3200" b="1" dirty="0" err="1"/>
              <a:t>smart</a:t>
            </a:r>
            <a:r>
              <a:rPr lang="cs-CZ" sz="3200" b="1" dirty="0"/>
              <a:t> technologií stavební společnosti ve Vlašimi </a:t>
            </a:r>
            <a:endParaRPr lang="cs-CZ" sz="32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577283" y="246725"/>
            <a:ext cx="8060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</a:rPr>
              <a:t>Vysoká škola technická a ekonomická </a:t>
            </a:r>
          </a:p>
          <a:p>
            <a:r>
              <a:rPr lang="cs-CZ" sz="2800" dirty="0" smtClean="0">
                <a:latin typeface="Calibri" panose="020F0502020204030204" pitchFamily="34" charset="0"/>
              </a:rPr>
              <a:t>Ústav technicko - technologický</a:t>
            </a: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2" y="246726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919" y="150558"/>
            <a:ext cx="2581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1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400" b="1" dirty="0"/>
              <a:t>Návrh na řešení organizačního systému firmy </a:t>
            </a:r>
            <a:endParaRPr lang="cs-CZ" sz="6400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Realizace systému evidence pomocí technologie aktivního RFID (varianta 1.)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Realizace systému evidence pomocí aplikace </a:t>
            </a:r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dirty="0" err="1"/>
              <a:t>Asset</a:t>
            </a:r>
            <a:r>
              <a:rPr lang="cs-CZ" dirty="0"/>
              <a:t> a čárových kódů (varianta 2</a:t>
            </a:r>
            <a:r>
              <a:rPr lang="cs-CZ" dirty="0" smtClean="0"/>
              <a:t>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Realizace systému evidence pomocí </a:t>
            </a:r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dirty="0" err="1"/>
              <a:t>Asset</a:t>
            </a:r>
            <a:r>
              <a:rPr lang="cs-CZ" dirty="0"/>
              <a:t>, RFID čtečky a etikety Smart Label (varianta 3.)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Automatizace </a:t>
            </a:r>
            <a:r>
              <a:rPr lang="cs-CZ" dirty="0"/>
              <a:t>vjezdových vrat v areálu provozovny </a:t>
            </a:r>
            <a:r>
              <a:rPr lang="cs-CZ" dirty="0" smtClean="0"/>
              <a:t>Vlašim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Vytvoření databáze stavebních strojů a nářadí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Udělení hmotné odpovědnosti za svěřené výrobní vybavení stavbyvedoucímu </a:t>
            </a:r>
          </a:p>
        </p:txBody>
      </p:sp>
    </p:spTree>
    <p:extLst>
      <p:ext uri="{BB962C8B-B14F-4D97-AF65-F5344CB8AC3E}">
        <p14:creationId xmlns:p14="http://schemas.microsoft.com/office/powerpoint/2010/main" val="21096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497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5100" b="1" dirty="0"/>
              <a:t>Realizace systému evidence pomocí technologie aktivního RFID (varianta 1.)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cs-CZ" b="1" dirty="0"/>
              <a:t>Celý systém běžně obsahuje následující </a:t>
            </a:r>
            <a:r>
              <a:rPr lang="cs-CZ" b="1" dirty="0" smtClean="0"/>
              <a:t>komponenty: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cs-CZ" dirty="0" smtClean="0"/>
              <a:t>Aktivních </a:t>
            </a:r>
            <a:r>
              <a:rPr lang="cs-CZ" dirty="0" err="1"/>
              <a:t>tagy</a:t>
            </a:r>
            <a:r>
              <a:rPr lang="cs-CZ" dirty="0"/>
              <a:t>, </a:t>
            </a: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cs-CZ" dirty="0" smtClean="0"/>
              <a:t>referenční </a:t>
            </a:r>
            <a:r>
              <a:rPr lang="cs-CZ" dirty="0"/>
              <a:t>zařízení pro lokalizaci </a:t>
            </a:r>
            <a:r>
              <a:rPr lang="cs-CZ" dirty="0" err="1"/>
              <a:t>tagů</a:t>
            </a:r>
            <a:r>
              <a:rPr lang="cs-CZ" dirty="0"/>
              <a:t> (</a:t>
            </a:r>
            <a:r>
              <a:rPr lang="cs-CZ" dirty="0" err="1"/>
              <a:t>accesspoint</a:t>
            </a:r>
            <a:r>
              <a:rPr lang="cs-CZ" dirty="0" smtClean="0"/>
              <a:t>),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cs-CZ" dirty="0" smtClean="0"/>
              <a:t>datové </a:t>
            </a:r>
            <a:r>
              <a:rPr lang="cs-CZ" dirty="0"/>
              <a:t>sítě a software na </a:t>
            </a:r>
            <a:r>
              <a:rPr lang="cs-CZ" dirty="0" smtClean="0"/>
              <a:t>serveru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cs-CZ" dirty="0" smtClean="0"/>
              <a:t>uživatelský </a:t>
            </a:r>
            <a:r>
              <a:rPr lang="cs-CZ" dirty="0"/>
              <a:t>software koncového uživatele. </a:t>
            </a: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42" y="4438826"/>
            <a:ext cx="5889355" cy="234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1914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400" b="1" dirty="0"/>
              <a:t>Realizace systému evidence pomocí aplikace </a:t>
            </a:r>
            <a:r>
              <a:rPr lang="cs-CZ" sz="4400" b="1" dirty="0" err="1"/>
              <a:t>Easy</a:t>
            </a:r>
            <a:r>
              <a:rPr lang="cs-CZ" sz="4400" b="1" dirty="0"/>
              <a:t> </a:t>
            </a:r>
            <a:r>
              <a:rPr lang="cs-CZ" sz="4400" b="1" dirty="0" err="1"/>
              <a:t>Asset</a:t>
            </a:r>
            <a:r>
              <a:rPr lang="cs-CZ" sz="4400" b="1" dirty="0"/>
              <a:t> a čárových kódů (varianta 2.)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00" y="1301858"/>
            <a:ext cx="8385072" cy="30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echo24.cz/img/53aadfbbe4b0554bb6147765/1910/1000?_sig=MnfZ3iv9KhFzq6nHMhUjncBLiUClpuQTREgJRrZPEY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6" y="3700866"/>
            <a:ext cx="5205486" cy="20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1914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/>
              <a:t>Realizace systému evidence pomocí </a:t>
            </a:r>
            <a:r>
              <a:rPr lang="cs-CZ" sz="4000" b="1" dirty="0" err="1"/>
              <a:t>Easy</a:t>
            </a:r>
            <a:r>
              <a:rPr lang="cs-CZ" sz="4000" b="1" dirty="0"/>
              <a:t> </a:t>
            </a:r>
            <a:r>
              <a:rPr lang="cs-CZ" sz="4000" b="1" dirty="0" err="1"/>
              <a:t>Asset</a:t>
            </a:r>
            <a:r>
              <a:rPr lang="cs-CZ" sz="4000" b="1" dirty="0"/>
              <a:t>, RFID čtečky a etikety Smart Label (varianta 3.)</a:t>
            </a:r>
            <a:endParaRPr lang="cs-CZ" sz="2800" b="1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37" y="1740059"/>
            <a:ext cx="8385072" cy="30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35" y="3843580"/>
            <a:ext cx="2960338" cy="292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90" y="2485004"/>
            <a:ext cx="2503945" cy="337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191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/>
              <a:t>Automatizace vjezdových vrat v areálu provozovny Vlašim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43" y="1714824"/>
            <a:ext cx="63150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191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/>
              <a:t>Vytvoření databáze stavebních strojů a nářadí </a:t>
            </a:r>
            <a:endParaRPr lang="cs-CZ" b="1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11" y="957020"/>
            <a:ext cx="7920683" cy="54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0"/>
            <a:ext cx="10681507" cy="493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/>
              <a:t>Udělení hmotné odpovědnosti za svěřené výrobní vybavení </a:t>
            </a:r>
            <a:r>
              <a:rPr lang="cs-CZ" sz="4000" b="1" dirty="0" smtClean="0"/>
              <a:t>stavbyvedoucímu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Žádná z navržených technologií nemůže zcela eliminovat krádeže stavebního vybavení. Z </a:t>
            </a:r>
            <a:r>
              <a:rPr lang="cs-CZ" dirty="0"/>
              <a:t>tohoto důvodu je nutné přenést plně hmotnou odpovědnost za stavební stroje a vybavení na odpovědnou osobu (stavbyvedoucího). To zajistí dodatek ke smlouvě, ve kterém budou uvedeny finanční postihy za chyby v oblasti evidence a kontroly vybavení. Dále pak finanční postihy za nevhodnou péči o vybavení</a:t>
            </a:r>
            <a:r>
              <a:rPr lang="cs-CZ" dirty="0" smtClean="0"/>
              <a:t>.</a:t>
            </a:r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3" y="225099"/>
            <a:ext cx="10681507" cy="5152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 smtClean="0"/>
              <a:t>Ekonomická analýza a zhodnocení jednotlivých variant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Metody vícekriteriálního hodnocení variant: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WSA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TOPSIS</a:t>
            </a:r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61" y="2921027"/>
            <a:ext cx="7352618" cy="352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4" y="2569036"/>
            <a:ext cx="2225460" cy="195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4" y="5058592"/>
            <a:ext cx="2151555" cy="23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03" y="2921027"/>
            <a:ext cx="16287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CELKOVÉ NÁKLADY NA OPTIMALIZACI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1666310"/>
            <a:ext cx="11112281" cy="41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Doplňující dotazy od oponenta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 smtClean="0"/>
              <a:t>1</a:t>
            </a:r>
            <a:r>
              <a:rPr lang="cs-CZ" sz="3600" dirty="0"/>
              <a:t>) V úvodu chybí, co se rozumí pod chytrými technologiemi. Jak byste je definoval? Jsou to pouze technologie obsahující rádiovou komunikaci? </a:t>
            </a:r>
            <a:endParaRPr lang="cs-CZ" sz="3600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981200" y="569334"/>
            <a:ext cx="8229600" cy="583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OSNOVA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Důvod výběru zvoleného tématu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Cíl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Metodika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Postup při optimalizaci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Prostor pro dotazy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Doplňující dotazy od oponenta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/>
              <a:t>2) Odkud jste čerpal data do tabulek č. 1 a </a:t>
            </a:r>
            <a:r>
              <a:rPr lang="cs-CZ" sz="3600" dirty="0" smtClean="0"/>
              <a:t>2? Jedná </a:t>
            </a:r>
            <a:r>
              <a:rPr lang="cs-CZ" sz="3600" dirty="0"/>
              <a:t>se o hodnoty jednotlivých kritérií pro jednotlivé posuzované varianty.</a:t>
            </a:r>
            <a:endParaRPr lang="cs-CZ" sz="28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Doplňující dotazy od oponenta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/>
              <a:t>3) Co Vás vedlo k využití procentuálního (koláčového) porovnání výsledků jednotlivých variant v Grafech 1 a 2? Nebyl by názornější jiný typ grafu?</a:t>
            </a:r>
            <a:endParaRPr lang="cs-CZ" sz="28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Doplňující dotazy od oponenta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/>
              <a:t>4) Z jakého důvodu jste se podrobně zabýval organizační strukturou společnosti? Má Vámi navrhovaná implementace technologie RFID nějaký zásadnější vliv na organizační strukturu?</a:t>
            </a: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66068" y="16273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 smtClean="0"/>
              <a:t>Doplňující dotazy od oponenta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/>
              <a:t>5) Na základě čeho jste v úvodu kap. 4 usoudil, že po 3 letech fungování rozvíjející se firmy bude organizační systém některých úseků nekvalitní?</a:t>
            </a: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2092272" y="2456483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600" b="1" dirty="0" smtClean="0"/>
              <a:t>Prostor na dotazy?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52" y="3281632"/>
            <a:ext cx="1875295" cy="18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/>
        </p:nvSpPr>
        <p:spPr>
          <a:xfrm>
            <a:off x="727835" y="1596321"/>
            <a:ext cx="10525931" cy="634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600" b="1" dirty="0" smtClean="0"/>
              <a:t>Děkuji za pozornost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990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981199" y="410706"/>
            <a:ext cx="8619641" cy="576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Důvod výběru zvoleného tématu</a:t>
            </a:r>
            <a:br>
              <a:rPr lang="cs-CZ" sz="4000" b="1" dirty="0" smtClean="0"/>
            </a:br>
            <a:endParaRPr lang="cs-CZ" sz="4000" b="1" dirty="0" smtClean="0"/>
          </a:p>
          <a:p>
            <a:r>
              <a:rPr lang="cs-CZ" dirty="0" smtClean="0"/>
              <a:t>Vlastní zájem o toto téma a možnost využití v budoucí praxi</a:t>
            </a:r>
          </a:p>
          <a:p>
            <a:r>
              <a:rPr lang="cs-CZ" dirty="0" smtClean="0"/>
              <a:t>Aktuálně velmi řešené téma </a:t>
            </a:r>
          </a:p>
          <a:p>
            <a:r>
              <a:rPr lang="cs-CZ" dirty="0" smtClean="0"/>
              <a:t>Možnost získání nových informací v tomto oboru</a:t>
            </a:r>
          </a:p>
          <a:p>
            <a:r>
              <a:rPr lang="cs-CZ" dirty="0" smtClean="0"/>
              <a:t>Prohloubení zkušeností z praxe</a:t>
            </a:r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/>
        </p:nvSpPr>
        <p:spPr>
          <a:xfrm>
            <a:off x="1981199" y="410706"/>
            <a:ext cx="8619641" cy="576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Cíl práce</a:t>
            </a:r>
            <a:br>
              <a:rPr lang="cs-CZ" sz="4000" b="1" dirty="0" smtClean="0"/>
            </a:br>
            <a:endParaRPr lang="cs-CZ" sz="4000" b="1" dirty="0" smtClean="0"/>
          </a:p>
          <a:p>
            <a:pPr marL="0" indent="0">
              <a:buNone/>
            </a:pPr>
            <a:r>
              <a:rPr lang="cs-CZ" dirty="0"/>
              <a:t>Cílem práce </a:t>
            </a:r>
            <a:r>
              <a:rPr lang="cs-CZ" dirty="0" smtClean="0"/>
              <a:t>bylo </a:t>
            </a:r>
            <a:r>
              <a:rPr lang="cs-CZ" dirty="0"/>
              <a:t>provést analýzu stávajícího logistického řetězce stavební společnosti a provést pasportizace stavebních objektů. Následně navrhnout model automatizace s využitím moderních Smart technologií pro efektivnější řízení podniku a </a:t>
            </a:r>
            <a:r>
              <a:rPr lang="cs-CZ" dirty="0" err="1"/>
              <a:t>facility</a:t>
            </a:r>
            <a:r>
              <a:rPr lang="cs-CZ" dirty="0"/>
              <a:t> managementu ve společnosti.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54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/>
        </p:nvSpPr>
        <p:spPr>
          <a:xfrm>
            <a:off x="1981199" y="410706"/>
            <a:ext cx="8619641" cy="576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Metodika práce</a:t>
            </a:r>
            <a:br>
              <a:rPr lang="cs-CZ" sz="4000" b="1" dirty="0" smtClean="0"/>
            </a:br>
            <a:endParaRPr lang="cs-CZ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cs-CZ" sz="4000" dirty="0" smtClean="0"/>
              <a:t>Analýza společnosti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 smtClean="0"/>
              <a:t>Analýza problémů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 smtClean="0"/>
              <a:t>Návrh optimalizace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 smtClean="0"/>
              <a:t>Ekonomická analýza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 smtClean="0"/>
              <a:t>Vyhodnocení návrhů</a:t>
            </a:r>
            <a:endParaRPr lang="cs-CZ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619573" y="0"/>
            <a:ext cx="10572427" cy="2115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60000"/>
              </a:lnSpc>
              <a:spcBef>
                <a:spcPts val="0"/>
              </a:spcBef>
              <a:buNone/>
            </a:pPr>
            <a:r>
              <a:rPr lang="cs-CZ" sz="5100" b="1" dirty="0" smtClean="0"/>
              <a:t>Analýza společnosti MMJ stavební společnost s.r.o.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b="1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082"/>
            <a:ext cx="4260097" cy="255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04" y="1458154"/>
            <a:ext cx="4393770" cy="50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08"/>
            <a:ext cx="4222038" cy="281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38" y="2934289"/>
            <a:ext cx="2575924" cy="24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25" y="4077791"/>
            <a:ext cx="2138452" cy="18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93" y="1818032"/>
            <a:ext cx="2094610" cy="18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6905786" y="1588576"/>
            <a:ext cx="0" cy="4947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471979" y="1642820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Primární činnosti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800794" y="119731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Sekundární (podpůrné) činnosti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9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981199" y="0"/>
            <a:ext cx="10210801" cy="3223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60000"/>
              </a:lnSpc>
              <a:spcBef>
                <a:spcPts val="0"/>
              </a:spcBef>
              <a:buNone/>
            </a:pPr>
            <a:r>
              <a:rPr lang="cs-CZ" sz="5100" b="1" dirty="0" smtClean="0"/>
              <a:t>Marketingová strategie společnosti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1" y="1542082"/>
            <a:ext cx="5601678" cy="436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2" y="3564606"/>
            <a:ext cx="5190217" cy="284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/>
        </p:nvSpPr>
        <p:spPr>
          <a:xfrm>
            <a:off x="1510492" y="162734"/>
            <a:ext cx="10681507" cy="5463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900" b="1" dirty="0" smtClean="0"/>
              <a:t>Analýza problému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51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Cirkulace stavebních strojů a ručního nářadí mezi </a:t>
            </a:r>
            <a:r>
              <a:rPr lang="cs-CZ" dirty="0" smtClean="0"/>
              <a:t>stavbami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Zabezpečení stavebních strojů a nářadí proti krádeži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Zajištění včasného </a:t>
            </a:r>
            <a:r>
              <a:rPr lang="cs-CZ" dirty="0" smtClean="0"/>
              <a:t>servisu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Nevhodně řešený vjezd do areálu provozovny Vlašim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6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6828" y="726663"/>
            <a:ext cx="9905999" cy="3541714"/>
          </a:xfrm>
        </p:spPr>
        <p:txBody>
          <a:bodyPr/>
          <a:lstStyle/>
          <a:p>
            <a:pPr marL="0" lvl="0" indent="0">
              <a:buNone/>
            </a:pPr>
            <a:r>
              <a:rPr lang="cs-CZ" sz="4400" b="1" dirty="0">
                <a:solidFill>
                  <a:schemeClr val="bg1"/>
                </a:solidFill>
              </a:rPr>
              <a:t>APLIKAČNÍ ČÁST </a:t>
            </a:r>
            <a:r>
              <a:rPr lang="cs-CZ" sz="4400" b="1" dirty="0" smtClean="0">
                <a:solidFill>
                  <a:schemeClr val="bg1"/>
                </a:solidFill>
              </a:rPr>
              <a:t>– fiktivní projekt</a:t>
            </a:r>
            <a:endParaRPr lang="cs-CZ" sz="44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/>
        </p:nvSpPr>
        <p:spPr>
          <a:xfrm>
            <a:off x="1666068" y="162733"/>
            <a:ext cx="10525931" cy="1418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b="1" dirty="0"/>
              <a:t>Nevhodně řešený vjezd do areálu provozovny Vlašim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</p:txBody>
      </p:sp>
      <p:pic>
        <p:nvPicPr>
          <p:cNvPr id="7" name="Picture 2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9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26" y="1445591"/>
            <a:ext cx="7127848" cy="524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</TotalTime>
  <Words>538</Words>
  <Application>Microsoft Office PowerPoint</Application>
  <PresentationFormat>Vlastní</PresentationFormat>
  <Paragraphs>114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Fürstová</dc:creator>
  <cp:lastModifiedBy>Marek</cp:lastModifiedBy>
  <cp:revision>46</cp:revision>
  <dcterms:created xsi:type="dcterms:W3CDTF">2014-06-03T16:26:15Z</dcterms:created>
  <dcterms:modified xsi:type="dcterms:W3CDTF">2016-06-15T12:35:46Z</dcterms:modified>
</cp:coreProperties>
</file>