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7" r:id="rId6"/>
    <p:sldId id="270" r:id="rId7"/>
    <p:sldId id="260" r:id="rId8"/>
    <p:sldId id="261" r:id="rId9"/>
    <p:sldId id="265" r:id="rId10"/>
    <p:sldId id="266" r:id="rId11"/>
    <p:sldId id="269" r:id="rId12"/>
    <p:sldId id="262" r:id="rId13"/>
    <p:sldId id="263" r:id="rId14"/>
    <p:sldId id="264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A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67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6/15/2016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52600" y="368300"/>
            <a:ext cx="8975723" cy="795129"/>
          </a:xfrm>
        </p:spPr>
        <p:txBody>
          <a:bodyPr>
            <a:noAutofit/>
          </a:bodyPr>
          <a:lstStyle/>
          <a:p>
            <a:r>
              <a:rPr lang="cs-CZ" sz="2400" b="1" dirty="0"/>
              <a:t>Vysoká škola technická a ekonomická</a:t>
            </a:r>
            <a:br>
              <a:rPr lang="cs-CZ" sz="2400" dirty="0"/>
            </a:br>
            <a:r>
              <a:rPr lang="cs-CZ" sz="2400" dirty="0"/>
              <a:t>Ústav </a:t>
            </a:r>
            <a:r>
              <a:rPr lang="cs-CZ" sz="2400" dirty="0" err="1"/>
              <a:t>technicko-technologický</a:t>
            </a:r>
            <a:endParaRPr lang="cs-CZ" sz="2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484231" y="2019300"/>
            <a:ext cx="9018792" cy="1816100"/>
          </a:xfrm>
        </p:spPr>
        <p:txBody>
          <a:bodyPr>
            <a:normAutofit fontScale="92500"/>
          </a:bodyPr>
          <a:lstStyle/>
          <a:p>
            <a:pPr algn="ctr"/>
            <a:r>
              <a:rPr lang="en-US" sz="6000" b="1" dirty="0">
                <a:latin typeface="+mj-lt"/>
              </a:rPr>
              <a:t>Building</a:t>
            </a:r>
            <a:r>
              <a:rPr lang="en-US" sz="3600" b="1" dirty="0">
                <a:latin typeface="+mj-lt"/>
              </a:rPr>
              <a:t> </a:t>
            </a:r>
            <a:r>
              <a:rPr lang="en-US" sz="6000" b="1" dirty="0">
                <a:latin typeface="+mj-lt"/>
              </a:rPr>
              <a:t>Information Modeling a </a:t>
            </a:r>
            <a:r>
              <a:rPr lang="en-US" sz="6000" b="1" dirty="0" err="1">
                <a:latin typeface="+mj-lt"/>
              </a:rPr>
              <a:t>jeho</a:t>
            </a:r>
            <a:r>
              <a:rPr lang="en-US" sz="6000" b="1" dirty="0">
                <a:latin typeface="+mj-lt"/>
              </a:rPr>
              <a:t> </a:t>
            </a:r>
            <a:r>
              <a:rPr lang="en-US" sz="6000" b="1" dirty="0" err="1">
                <a:latin typeface="+mj-lt"/>
              </a:rPr>
              <a:t>využití</a:t>
            </a:r>
            <a:r>
              <a:rPr lang="en-US" sz="6000" b="1" dirty="0">
                <a:latin typeface="+mj-lt"/>
              </a:rPr>
              <a:t> v ČR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2923" y="363329"/>
            <a:ext cx="800100" cy="800100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4902200" y="5293619"/>
            <a:ext cx="7289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ct val="0"/>
              </a:spcAft>
              <a:tabLst>
                <a:tab pos="2251075" algn="l"/>
              </a:tabLst>
            </a:pPr>
            <a:r>
              <a:rPr lang="cs-CZ" sz="2000" b="1" dirty="0">
                <a:ea typeface="Calibri" pitchFamily="34" charset="0"/>
                <a:cs typeface="Times New Roman" pitchFamily="18" charset="0"/>
              </a:rPr>
              <a:t>Autor diplomové práce:		</a:t>
            </a:r>
            <a:r>
              <a:rPr lang="cs-CZ" sz="2000" dirty="0">
                <a:ea typeface="Calibri" pitchFamily="34" charset="0"/>
                <a:cs typeface="Times New Roman" pitchFamily="18" charset="0"/>
              </a:rPr>
              <a:t>Bc. Michal Janota</a:t>
            </a:r>
            <a:endParaRPr lang="cs-CZ" sz="2000" dirty="0"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1075" algn="l"/>
              </a:tabLst>
            </a:pPr>
            <a:r>
              <a:rPr lang="cs-CZ" sz="2000" b="1" dirty="0">
                <a:ea typeface="Calibri" pitchFamily="34" charset="0"/>
                <a:cs typeface="Times New Roman" pitchFamily="18" charset="0"/>
              </a:rPr>
              <a:t>Vedoucí diplomové práce: 	</a:t>
            </a:r>
            <a:r>
              <a:rPr lang="cs-CZ" sz="2000" dirty="0"/>
              <a:t>Ing. Terezie Vondráčková, Ph.D.</a:t>
            </a:r>
            <a:endParaRPr lang="cs-CZ" sz="2000" b="1" dirty="0">
              <a:ea typeface="Calibri" pitchFamily="34" charset="0"/>
              <a:cs typeface="Times New Roman" pitchFamily="18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251075" algn="l"/>
              </a:tabLst>
            </a:pPr>
            <a:r>
              <a:rPr lang="cs-CZ" sz="2000" b="1" dirty="0">
                <a:ea typeface="Calibri" pitchFamily="34" charset="0"/>
                <a:cs typeface="Times New Roman" pitchFamily="18" charset="0"/>
              </a:rPr>
              <a:t>České Budějovice, červen 2016</a:t>
            </a:r>
            <a:endParaRPr lang="cs-CZ" sz="20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686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Implementace na český trh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438399"/>
            <a:ext cx="10018713" cy="3124201"/>
          </a:xfrm>
        </p:spPr>
        <p:txBody>
          <a:bodyPr>
            <a:normAutofit/>
          </a:bodyPr>
          <a:lstStyle/>
          <a:p>
            <a:r>
              <a:rPr lang="cs-CZ" sz="2800" dirty="0"/>
              <a:t>Zařazení výuky BIM do všech oborů, které ovlivňují budovu v celém jejím životním cyklu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Podpora BIM ze strany legislativy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16317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Implementace BIM do provozu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438399"/>
            <a:ext cx="10018712" cy="2019300"/>
          </a:xfrm>
        </p:spPr>
        <p:txBody>
          <a:bodyPr>
            <a:normAutofit/>
          </a:bodyPr>
          <a:lstStyle/>
          <a:p>
            <a:r>
              <a:rPr lang="cs-CZ" sz="2800" dirty="0"/>
              <a:t>Výběr generálního dodavatele který využívá principů BIM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Motivace českého trhu z hlediska šetrnosti k životnímu prostředí</a:t>
            </a:r>
          </a:p>
        </p:txBody>
      </p:sp>
    </p:spTree>
    <p:extLst>
      <p:ext uri="{BB962C8B-B14F-4D97-AF65-F5344CB8AC3E}">
        <p14:creationId xmlns:p14="http://schemas.microsoft.com/office/powerpoint/2010/main" val="2125348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3" cy="3124201"/>
          </a:xfrm>
        </p:spPr>
        <p:txBody>
          <a:bodyPr>
            <a:normAutofit/>
          </a:bodyPr>
          <a:lstStyle/>
          <a:p>
            <a:r>
              <a:rPr lang="cs-CZ" sz="2800" dirty="0"/>
              <a:t>Vhodnost implementace softwaru ArchiCAD</a:t>
            </a:r>
          </a:p>
          <a:p>
            <a:endParaRPr lang="cs-CZ" sz="2800" dirty="0"/>
          </a:p>
          <a:p>
            <a:r>
              <a:rPr lang="cs-CZ" sz="2800" dirty="0"/>
              <a:t>BIM principy konfrontují stávající systém 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BIM je budoucnost světového stavitelství</a:t>
            </a:r>
          </a:p>
          <a:p>
            <a:pPr marL="0" indent="0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76265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Doplňující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438399"/>
            <a:ext cx="10018713" cy="3517901"/>
          </a:xfrm>
        </p:spPr>
        <p:txBody>
          <a:bodyPr>
            <a:normAutofit/>
          </a:bodyPr>
          <a:lstStyle/>
          <a:p>
            <a:r>
              <a:rPr lang="cs-CZ" sz="2800" dirty="0"/>
              <a:t>Jak k problematice BIM přistupují v současné době jednotlivé složky procesu výstavby?</a:t>
            </a:r>
          </a:p>
          <a:p>
            <a:r>
              <a:rPr lang="cs-CZ" sz="2800" dirty="0"/>
              <a:t>Je současná technologie (zejména software) schopná bezezbytku naplnit cíle BIM? Pakliže ano, jak? </a:t>
            </a:r>
          </a:p>
          <a:p>
            <a:r>
              <a:rPr lang="cs-CZ" sz="2800" dirty="0"/>
              <a:t>Jak zaručovat stálou a bezpečnou kompatibilitu mezi jednotlivými účastníky projektu?</a:t>
            </a:r>
          </a:p>
        </p:txBody>
      </p:sp>
    </p:spTree>
    <p:extLst>
      <p:ext uri="{BB962C8B-B14F-4D97-AF65-F5344CB8AC3E}">
        <p14:creationId xmlns:p14="http://schemas.microsoft.com/office/powerpoint/2010/main" val="2729350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8835442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09" y="177800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Obsah </a:t>
            </a:r>
            <a:r>
              <a:rPr lang="cs-CZ" sz="4800" b="1" dirty="0"/>
              <a:t>prezentace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08" y="1600199"/>
            <a:ext cx="10018713" cy="4203701"/>
          </a:xfrm>
        </p:spPr>
        <p:txBody>
          <a:bodyPr>
            <a:normAutofit/>
          </a:bodyPr>
          <a:lstStyle/>
          <a:p>
            <a:r>
              <a:rPr lang="cs-CZ" sz="2800" dirty="0"/>
              <a:t>Úvod prezentace</a:t>
            </a:r>
          </a:p>
          <a:p>
            <a:r>
              <a:rPr lang="cs-CZ" sz="2800" dirty="0"/>
              <a:t>Cíl práce</a:t>
            </a:r>
          </a:p>
          <a:p>
            <a:r>
              <a:rPr lang="cs-CZ" sz="2800" dirty="0"/>
              <a:t>Komplikace implementace BIM</a:t>
            </a:r>
          </a:p>
          <a:p>
            <a:r>
              <a:rPr lang="cs-CZ" sz="2800" dirty="0"/>
              <a:t>Úrovně BIM</a:t>
            </a:r>
          </a:p>
          <a:p>
            <a:r>
              <a:rPr lang="cs-CZ" sz="2800" dirty="0"/>
              <a:t>Implementace BIM na český trh</a:t>
            </a:r>
          </a:p>
          <a:p>
            <a:r>
              <a:rPr lang="cs-CZ" sz="2800" dirty="0"/>
              <a:t>Závěr</a:t>
            </a:r>
          </a:p>
          <a:p>
            <a:r>
              <a:rPr lang="cs-CZ" sz="2800" dirty="0"/>
              <a:t>Doplňující otázky</a:t>
            </a:r>
          </a:p>
        </p:txBody>
      </p:sp>
    </p:spTree>
    <p:extLst>
      <p:ext uri="{BB962C8B-B14F-4D97-AF65-F5344CB8AC3E}">
        <p14:creationId xmlns:p14="http://schemas.microsoft.com/office/powerpoint/2010/main" val="3291684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Úvod 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1" y="2336799"/>
            <a:ext cx="10018713" cy="3124201"/>
          </a:xfrm>
        </p:spPr>
        <p:txBody>
          <a:bodyPr>
            <a:normAutofit/>
          </a:bodyPr>
          <a:lstStyle/>
          <a:p>
            <a:r>
              <a:rPr lang="cs-CZ" sz="2800" dirty="0"/>
              <a:t>Výběr tématu</a:t>
            </a:r>
          </a:p>
          <a:p>
            <a:pPr marL="0" indent="0">
              <a:buNone/>
            </a:pPr>
            <a:endParaRPr lang="cs-CZ" sz="2800" dirty="0"/>
          </a:p>
          <a:p>
            <a:r>
              <a:rPr lang="cs-CZ" sz="2800" dirty="0"/>
              <a:t>Historie projektové dokumentace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1998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09" y="304800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08" y="2057399"/>
            <a:ext cx="10018713" cy="386080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2800" dirty="0"/>
              <a:t>Cílem práce je navrhnout řešení problematiky implementace BIM nástrojů na český stavební trh. Provést rešerši informačního modelování budov. Zhodnotit dopad digitálního modelu budovy na dodavatelský řetězec v podobě jednotlivých účastníků na projektu. Popsat tvorbu informačního modelu ve vybraném softwaru a zhodnotit jeho vhodnost pro implementaci BIM v prostředí českého stavebnictví.</a:t>
            </a:r>
          </a:p>
        </p:txBody>
      </p:sp>
    </p:spTree>
    <p:extLst>
      <p:ext uri="{BB962C8B-B14F-4D97-AF65-F5344CB8AC3E}">
        <p14:creationId xmlns:p14="http://schemas.microsoft.com/office/powerpoint/2010/main" val="2177925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335721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Použití BIM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88321"/>
            <a:ext cx="10018713" cy="2343980"/>
          </a:xfrm>
        </p:spPr>
        <p:txBody>
          <a:bodyPr>
            <a:normAutofit/>
          </a:bodyPr>
          <a:lstStyle/>
          <a:p>
            <a:r>
              <a:rPr lang="cs-CZ" sz="2800" dirty="0"/>
              <a:t>Koncept</a:t>
            </a:r>
          </a:p>
          <a:p>
            <a:r>
              <a:rPr lang="cs-CZ" sz="2800" dirty="0"/>
              <a:t>Projekt</a:t>
            </a:r>
          </a:p>
          <a:p>
            <a:r>
              <a:rPr lang="cs-CZ" sz="2800" dirty="0"/>
              <a:t>Realizace</a:t>
            </a:r>
          </a:p>
          <a:p>
            <a:r>
              <a:rPr lang="cs-CZ" sz="2800" dirty="0"/>
              <a:t>Provoz</a:t>
            </a:r>
          </a:p>
        </p:txBody>
      </p:sp>
      <p:pic>
        <p:nvPicPr>
          <p:cNvPr id="4" name="obrázek 37" descr="011000o1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3315" y="1250120"/>
            <a:ext cx="5295089" cy="434671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5239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335721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Výhody BIM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088320"/>
            <a:ext cx="10018713" cy="3505201"/>
          </a:xfrm>
        </p:spPr>
        <p:txBody>
          <a:bodyPr>
            <a:normAutofit/>
          </a:bodyPr>
          <a:lstStyle/>
          <a:p>
            <a:r>
              <a:rPr lang="cs-CZ" sz="2800" dirty="0"/>
              <a:t>Efektivita</a:t>
            </a:r>
          </a:p>
          <a:p>
            <a:r>
              <a:rPr lang="cs-CZ" sz="2800" dirty="0"/>
              <a:t>Transparentnost</a:t>
            </a:r>
          </a:p>
          <a:p>
            <a:r>
              <a:rPr lang="cs-CZ" sz="2800" dirty="0"/>
              <a:t>Automatický controlling</a:t>
            </a:r>
          </a:p>
          <a:p>
            <a:r>
              <a:rPr lang="cs-CZ" sz="2800" dirty="0"/>
              <a:t>Vizualita</a:t>
            </a:r>
          </a:p>
          <a:p>
            <a:r>
              <a:rPr lang="cs-CZ" sz="2800" dirty="0"/>
              <a:t>Využití modelu po celou dobu životního cyklu budovy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135474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292100"/>
            <a:ext cx="10018713" cy="1752599"/>
          </a:xfrm>
        </p:spPr>
        <p:txBody>
          <a:bodyPr/>
          <a:lstStyle/>
          <a:p>
            <a:pPr algn="l"/>
            <a:r>
              <a:rPr lang="cs-CZ" b="1" dirty="0"/>
              <a:t>Komplikace implementace BIM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484310" y="2044699"/>
            <a:ext cx="10018713" cy="3124201"/>
          </a:xfrm>
        </p:spPr>
        <p:txBody>
          <a:bodyPr>
            <a:normAutofit/>
          </a:bodyPr>
          <a:lstStyle/>
          <a:p>
            <a:r>
              <a:rPr lang="cs-CZ" sz="2800" dirty="0"/>
              <a:t>Komunikace</a:t>
            </a:r>
          </a:p>
          <a:p>
            <a:r>
              <a:rPr lang="cs-CZ" sz="2800" dirty="0"/>
              <a:t>Spolupráce</a:t>
            </a:r>
          </a:p>
          <a:p>
            <a:r>
              <a:rPr lang="cs-CZ" sz="2800" dirty="0"/>
              <a:t>Implementace v provozu</a:t>
            </a:r>
          </a:p>
          <a:p>
            <a:r>
              <a:rPr lang="cs-CZ" sz="2800" dirty="0"/>
              <a:t>Kvalifikace</a:t>
            </a:r>
          </a:p>
          <a:p>
            <a:r>
              <a:rPr lang="cs-CZ" sz="2800" dirty="0"/>
              <a:t>Vzdělávání a rozšiřování kvalifikace</a:t>
            </a:r>
          </a:p>
        </p:txBody>
      </p:sp>
    </p:spTree>
    <p:extLst>
      <p:ext uri="{BB962C8B-B14F-4D97-AF65-F5344CB8AC3E}">
        <p14:creationId xmlns:p14="http://schemas.microsoft.com/office/powerpoint/2010/main" val="402224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39415" y="127000"/>
            <a:ext cx="9737724" cy="774699"/>
          </a:xfrm>
        </p:spPr>
        <p:txBody>
          <a:bodyPr/>
          <a:lstStyle/>
          <a:p>
            <a:r>
              <a:rPr lang="cs-CZ" b="1" dirty="0"/>
              <a:t>Úrovně BIM</a:t>
            </a:r>
          </a:p>
        </p:txBody>
      </p:sp>
      <p:pic>
        <p:nvPicPr>
          <p:cNvPr id="6" name="Zástupný symbol pro obsah 5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64615" y="1224170"/>
            <a:ext cx="9487325" cy="5408322"/>
          </a:xfrm>
          <a:prstGeom prst="rect">
            <a:avLst/>
          </a:prstGeom>
          <a:ln w="38100">
            <a:solidFill>
              <a:srgbClr val="30ACEC"/>
            </a:solidFill>
          </a:ln>
        </p:spPr>
      </p:pic>
    </p:spTree>
    <p:extLst>
      <p:ext uri="{BB962C8B-B14F-4D97-AF65-F5344CB8AC3E}">
        <p14:creationId xmlns:p14="http://schemas.microsoft.com/office/powerpoint/2010/main" val="3443622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Tvorba informačního modelu ve vybraném softwaru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84310" y="2438399"/>
            <a:ext cx="10018714" cy="3327401"/>
          </a:xfrm>
        </p:spPr>
        <p:txBody>
          <a:bodyPr>
            <a:noAutofit/>
          </a:bodyPr>
          <a:lstStyle/>
          <a:p>
            <a:r>
              <a:rPr lang="cs-CZ" sz="2800" dirty="0"/>
              <a:t>Software ArchiCAD (GRAPHISOFT)</a:t>
            </a:r>
          </a:p>
          <a:p>
            <a:r>
              <a:rPr lang="cs-CZ" sz="2800" dirty="0"/>
              <a:t>Rozhraní</a:t>
            </a:r>
          </a:p>
          <a:p>
            <a:r>
              <a:rPr lang="cs-CZ" sz="2800" dirty="0"/>
              <a:t>Vizualita</a:t>
            </a:r>
          </a:p>
          <a:p>
            <a:r>
              <a:rPr lang="cs-CZ" sz="2800" dirty="0"/>
              <a:t>Team </a:t>
            </a:r>
            <a:r>
              <a:rPr lang="cs-CZ" sz="2800" dirty="0" err="1"/>
              <a:t>work</a:t>
            </a:r>
            <a:endParaRPr lang="cs-CZ" sz="2800" dirty="0"/>
          </a:p>
          <a:p>
            <a:r>
              <a:rPr lang="cs-CZ" sz="2800" dirty="0"/>
              <a:t>Variabilní knihovny prvků</a:t>
            </a:r>
          </a:p>
          <a:p>
            <a:r>
              <a:rPr lang="cs-CZ" sz="2800" dirty="0"/>
              <a:t>BIM server / BIM </a:t>
            </a:r>
            <a:r>
              <a:rPr lang="cs-CZ" sz="2800" dirty="0" err="1"/>
              <a:t>cloud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1556043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312</TotalTime>
  <Words>264</Words>
  <Application>Microsoft Office PowerPoint</Application>
  <PresentationFormat>Širokoúhlá obrazovka</PresentationFormat>
  <Paragraphs>63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Corbel</vt:lpstr>
      <vt:lpstr>Times New Roman</vt:lpstr>
      <vt:lpstr>Paralaxa</vt:lpstr>
      <vt:lpstr>Vysoká škola technická a ekonomická Ústav technicko-technologický</vt:lpstr>
      <vt:lpstr>Obsah prezentace</vt:lpstr>
      <vt:lpstr>Úvod prezentace</vt:lpstr>
      <vt:lpstr>Cíl práce</vt:lpstr>
      <vt:lpstr>Použití BIM</vt:lpstr>
      <vt:lpstr>Výhody BIM</vt:lpstr>
      <vt:lpstr>Komplikace implementace BIM</vt:lpstr>
      <vt:lpstr>Úrovně BIM</vt:lpstr>
      <vt:lpstr>Tvorba informačního modelu ve vybraném softwaru</vt:lpstr>
      <vt:lpstr>Implementace na český trh</vt:lpstr>
      <vt:lpstr>Implementace BIM do provozu</vt:lpstr>
      <vt:lpstr>Závěr</vt:lpstr>
      <vt:lpstr>Doplňující otázky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Ústav technicko-technologický</dc:title>
  <dc:creator>Michal Janota</dc:creator>
  <cp:lastModifiedBy>Michal Janota</cp:lastModifiedBy>
  <cp:revision>23</cp:revision>
  <dcterms:created xsi:type="dcterms:W3CDTF">2016-06-13T14:16:07Z</dcterms:created>
  <dcterms:modified xsi:type="dcterms:W3CDTF">2016-06-15T17:07:13Z</dcterms:modified>
</cp:coreProperties>
</file>