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84" r:id="rId5"/>
    <p:sldId id="262" r:id="rId6"/>
    <p:sldId id="268" r:id="rId7"/>
    <p:sldId id="274" r:id="rId8"/>
    <p:sldId id="286" r:id="rId9"/>
    <p:sldId id="323" r:id="rId10"/>
    <p:sldId id="324" r:id="rId11"/>
    <p:sldId id="298" r:id="rId12"/>
    <p:sldId id="320" r:id="rId13"/>
    <p:sldId id="294" r:id="rId14"/>
    <p:sldId id="318" r:id="rId15"/>
    <p:sldId id="293" r:id="rId16"/>
    <p:sldId id="28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1878" autoAdjust="0"/>
  </p:normalViewPr>
  <p:slideViewPr>
    <p:cSldViewPr>
      <p:cViewPr>
        <p:scale>
          <a:sx n="100" d="100"/>
          <a:sy n="100" d="100"/>
        </p:scale>
        <p:origin x="-480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EEBF4-798C-4CFC-B6EA-A15BE9515754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66727-EA02-49F2-9971-48A3B67B4F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31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66727-EA02-49F2-9971-48A3B67B4F0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89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66727-EA02-49F2-9971-48A3B67B4F0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3429000"/>
            <a:ext cx="4032448" cy="2664296"/>
          </a:xfrm>
        </p:spPr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Logistické procesy ve stavebnictví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Autor diplomové práce: </a:t>
            </a:r>
            <a:br>
              <a:rPr lang="cs-CZ" sz="1600" dirty="0" smtClean="0"/>
            </a:br>
            <a:r>
              <a:rPr lang="cs-CZ" sz="1600" dirty="0" smtClean="0"/>
              <a:t>Bc. Lukáš Hlaváč</a:t>
            </a:r>
            <a:br>
              <a:rPr lang="cs-CZ" sz="1600" dirty="0" smtClean="0"/>
            </a:br>
            <a:r>
              <a:rPr lang="cs-CZ" sz="1600" smtClean="0"/>
              <a:t>Vedoucí </a:t>
            </a:r>
            <a:r>
              <a:rPr lang="cs-CZ" sz="1600" smtClean="0"/>
              <a:t>diplomové</a:t>
            </a:r>
            <a:r>
              <a:rPr lang="cs-CZ" sz="1600" smtClean="0"/>
              <a:t> </a:t>
            </a:r>
            <a:r>
              <a:rPr lang="cs-CZ" sz="1600" dirty="0" smtClean="0"/>
              <a:t>práce: </a:t>
            </a:r>
            <a:br>
              <a:rPr lang="cs-CZ" sz="1600" dirty="0" smtClean="0"/>
            </a:br>
            <a:r>
              <a:rPr lang="cs-CZ" sz="1600" dirty="0"/>
              <a:t>Ing. Terezie Vondráčková, Ph.D.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České Budějovice, červen 2016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200" dirty="0" smtClean="0">
                <a:latin typeface="Arial Narrow" pitchFamily="34" charset="0"/>
              </a:rPr>
              <a:t>Vysoká škola technická a ekonomická </a:t>
            </a:r>
            <a:br>
              <a:rPr lang="cs-CZ" sz="1200" dirty="0" smtClean="0">
                <a:latin typeface="Arial Narrow" pitchFamily="34" charset="0"/>
              </a:rPr>
            </a:br>
            <a:r>
              <a:rPr lang="cs-CZ" sz="1200" dirty="0">
                <a:latin typeface="Arial Narrow" pitchFamily="34" charset="0"/>
              </a:rPr>
              <a:t>Ústav </a:t>
            </a:r>
            <a:r>
              <a:rPr lang="cs-CZ" sz="1200" dirty="0" err="1" smtClean="0">
                <a:latin typeface="Arial Narrow" pitchFamily="34" charset="0"/>
              </a:rPr>
              <a:t>technicko</a:t>
            </a:r>
            <a:r>
              <a:rPr lang="cs-CZ" sz="1200" dirty="0" smtClean="0">
                <a:latin typeface="Arial Narrow" pitchFamily="34" charset="0"/>
              </a:rPr>
              <a:t> - technologický</a:t>
            </a:r>
            <a:endParaRPr lang="cs-CZ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.novinky.cz/594/235944-original1-05nx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7870"/>
          <a:stretch/>
        </p:blipFill>
        <p:spPr bwMode="auto">
          <a:xfrm>
            <a:off x="2771800" y="3719928"/>
            <a:ext cx="5760640" cy="274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903494"/>
            <a:ext cx="7704856" cy="417646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Nutná eliminace rizik v průběhu výstavby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Kladný přístup k technologii BIM, IFC a její případné aplikaci ve stavební praxi.</a:t>
            </a:r>
          </a:p>
          <a:p>
            <a:pPr algn="just"/>
            <a:r>
              <a:rPr lang="cs-CZ" dirty="0" smtClean="0"/>
              <a:t>Podpora využití tabletu a logistických technologií jako je RFID a QR kód.</a:t>
            </a:r>
          </a:p>
          <a:p>
            <a:pPr algn="just"/>
            <a:r>
              <a:rPr lang="cs-CZ" dirty="0" smtClean="0"/>
              <a:t>Obecná podpora respondentů pro moderní technologie a bezpilotní letadla v procesu výstavby.</a:t>
            </a:r>
          </a:p>
          <a:p>
            <a:pPr marL="6858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7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973912"/>
          </a:xfrm>
        </p:spPr>
        <p:txBody>
          <a:bodyPr/>
          <a:lstStyle/>
          <a:p>
            <a:pPr algn="ctr"/>
            <a:r>
              <a:rPr lang="cs-CZ" b="1" dirty="0" smtClean="0"/>
              <a:t>Návrhy 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303" y="2047528"/>
            <a:ext cx="7344816" cy="2016224"/>
          </a:xfrm>
        </p:spPr>
        <p:txBody>
          <a:bodyPr/>
          <a:lstStyle/>
          <a:p>
            <a:pPr marL="525780" indent="-457200" algn="just">
              <a:buSzPct val="100000"/>
              <a:buAutoNum type="arabicPeriod"/>
            </a:pPr>
            <a:r>
              <a:rPr lang="cs-CZ" sz="2400" dirty="0" smtClean="0"/>
              <a:t>příprava realizace,</a:t>
            </a:r>
          </a:p>
          <a:p>
            <a:pPr marL="525780" indent="-457200" algn="just">
              <a:buSzPct val="100000"/>
              <a:buAutoNum type="arabicPeriod"/>
            </a:pPr>
            <a:r>
              <a:rPr lang="cs-CZ" sz="2400" dirty="0" smtClean="0"/>
              <a:t>samotná </a:t>
            </a:r>
            <a:r>
              <a:rPr lang="cs-CZ" sz="2400" dirty="0"/>
              <a:t>realizace stavebního </a:t>
            </a:r>
            <a:r>
              <a:rPr lang="cs-CZ" sz="2400" dirty="0" smtClean="0"/>
              <a:t>díla,</a:t>
            </a:r>
          </a:p>
          <a:p>
            <a:pPr marL="525780" indent="-457200" algn="just">
              <a:buSzPct val="100000"/>
              <a:buAutoNum type="arabicPeriod"/>
            </a:pPr>
            <a:r>
              <a:rPr lang="cs-CZ" sz="2400" dirty="0" smtClean="0"/>
              <a:t>zakončení </a:t>
            </a:r>
            <a:r>
              <a:rPr lang="cs-CZ" sz="2400" dirty="0"/>
              <a:t>realizace, předání stavebního díla a kolaudace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8196" name="Picture 4" descr="http://stavbaweb.dumabyt.cz/35/architectobjectfile/02/48/40/spychar%20cheb_ferynous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43711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heb.cz/VismoOnline_ActionScripts/Image.ashx?id_org=5091&amp;id_obrazky=24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857079" cy="19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.ihned.cz/attachment.php/680/62724680/4hmRVeOvNKnxqygPiUs29jHfkA0d1JoB/1000x665x2d0b/CR_VYTVARNE_CHEB_5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/>
          <a:stretch/>
        </p:blipFill>
        <p:spPr bwMode="auto">
          <a:xfrm>
            <a:off x="5561781" y="4530798"/>
            <a:ext cx="3352887" cy="22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kampocesku.cz/thumb.php?f=/jpg/galerie/velky/18669_proc-v-roce-2016-do-chebu.jpg&amp;w=800&amp;h=8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1180" r="-4976" b="-1180"/>
          <a:stretch/>
        </p:blipFill>
        <p:spPr bwMode="auto">
          <a:xfrm>
            <a:off x="5561781" y="4530799"/>
            <a:ext cx="3538109" cy="22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1. Příprava realizace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416824" cy="369977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Projektová dokumentace pro realizaci stavby ve stupni prováděcí dokumentace za pomocí </a:t>
            </a:r>
            <a:r>
              <a:rPr lang="cs-CZ" dirty="0" smtClean="0"/>
              <a:t>informačního modelu budovy.</a:t>
            </a:r>
          </a:p>
          <a:p>
            <a:pPr marL="68580" indent="0" algn="just">
              <a:lnSpc>
                <a:spcPct val="90000"/>
              </a:lnSpc>
              <a:buNone/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Archivace jednotlivých verzí dokumentace prostřednictvím IFC technologie</a:t>
            </a:r>
            <a:r>
              <a:rPr lang="cs-CZ" dirty="0" smtClean="0"/>
              <a:t>.</a:t>
            </a:r>
          </a:p>
          <a:p>
            <a:pPr marL="68580" indent="0" algn="just">
              <a:lnSpc>
                <a:spcPct val="90000"/>
              </a:lnSpc>
              <a:buNone/>
            </a:pPr>
            <a:endParaRPr lang="cs-CZ" dirty="0"/>
          </a:p>
          <a:p>
            <a:pPr lvl="0" algn="just">
              <a:lnSpc>
                <a:spcPct val="90000"/>
              </a:lnSpc>
            </a:pPr>
            <a:r>
              <a:rPr lang="cs-CZ" dirty="0"/>
              <a:t>Příprava plánu a </a:t>
            </a:r>
            <a:endParaRPr lang="cs-CZ" dirty="0" smtClean="0"/>
          </a:p>
          <a:p>
            <a:pPr marL="361950" lvl="0" indent="0" algn="just">
              <a:lnSpc>
                <a:spcPct val="90000"/>
              </a:lnSpc>
              <a:buNone/>
            </a:pPr>
            <a:r>
              <a:rPr lang="cs-CZ" dirty="0" smtClean="0"/>
              <a:t>technologických </a:t>
            </a:r>
          </a:p>
          <a:p>
            <a:pPr marL="361950" lvl="0" indent="0" algn="just">
              <a:lnSpc>
                <a:spcPct val="90000"/>
              </a:lnSpc>
              <a:buNone/>
            </a:pPr>
            <a:r>
              <a:rPr lang="cs-CZ" dirty="0" smtClean="0"/>
              <a:t>postupů výstavby </a:t>
            </a:r>
          </a:p>
          <a:p>
            <a:pPr marL="361950" lvl="0" indent="0" algn="just">
              <a:lnSpc>
                <a:spcPct val="90000"/>
              </a:lnSpc>
              <a:buNone/>
            </a:pPr>
            <a:r>
              <a:rPr lang="cs-CZ" dirty="0" smtClean="0"/>
              <a:t>programem </a:t>
            </a:r>
            <a:r>
              <a:rPr lang="cs-CZ" dirty="0"/>
              <a:t>MS Project.</a:t>
            </a:r>
          </a:p>
          <a:p>
            <a:pPr marL="525780" indent="-457200">
              <a:buFont typeface="Wingdings 2" pitchFamily="18" charset="2"/>
              <a:buAutoNum type="alphaLcParenR"/>
            </a:pPr>
            <a:endParaRPr lang="cs-CZ" dirty="0" smtClean="0"/>
          </a:p>
          <a:p>
            <a:pPr marL="525780" indent="-457200">
              <a:buFont typeface="Wingdings 2" pitchFamily="18" charset="2"/>
              <a:buAutoNum type="alphaLcParenR"/>
            </a:pPr>
            <a:endParaRPr lang="cs-CZ" dirty="0"/>
          </a:p>
          <a:p>
            <a:pPr marL="68580" indent="0">
              <a:lnSpc>
                <a:spcPct val="200000"/>
              </a:lnSpc>
              <a:buSzPct val="100000"/>
              <a:buNone/>
            </a:pPr>
            <a:endParaRPr lang="cs-CZ" dirty="0"/>
          </a:p>
        </p:txBody>
      </p:sp>
      <p:pic>
        <p:nvPicPr>
          <p:cNvPr id="9218" name="Picture 2" descr="https://ga0.imgix.net/screenshot/o/Microsoft_project2.png?ixlib=rb-1.0.0&amp;ch=Width%2CDPR&amp;auto=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07" y="3933056"/>
            <a:ext cx="4472402" cy="243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71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56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2</a:t>
            </a:r>
            <a:r>
              <a:rPr lang="cs-CZ" b="1" dirty="0"/>
              <a:t>. Samotná realizace stavebního díla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8064896" cy="460851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-CZ" sz="3600" dirty="0"/>
              <a:t>Řízení, kontrola dodavatelů, příslušných dodávek a mechanizace pomocí bezpilotního letadla  </a:t>
            </a:r>
            <a:r>
              <a:rPr lang="cs-CZ" sz="3600" dirty="0" smtClean="0"/>
              <a:t>propojeného       s </a:t>
            </a:r>
            <a:r>
              <a:rPr lang="cs-CZ" sz="3600" dirty="0"/>
              <a:t>interním podnikovým informačním </a:t>
            </a:r>
            <a:r>
              <a:rPr lang="cs-CZ" sz="3600" dirty="0" smtClean="0"/>
              <a:t>systémem a RFID technologií.</a:t>
            </a:r>
          </a:p>
          <a:p>
            <a:pPr marL="68580" indent="0" algn="just">
              <a:lnSpc>
                <a:spcPct val="110000"/>
              </a:lnSpc>
              <a:buNone/>
            </a:pPr>
            <a:endParaRPr lang="cs-CZ" sz="3600" dirty="0" smtClean="0"/>
          </a:p>
          <a:p>
            <a:pPr algn="just">
              <a:lnSpc>
                <a:spcPct val="110000"/>
              </a:lnSpc>
            </a:pPr>
            <a:r>
              <a:rPr lang="cs-CZ" sz="3600" dirty="0" smtClean="0"/>
              <a:t>Veškeré technické a technologické </a:t>
            </a:r>
            <a:r>
              <a:rPr lang="cs-CZ" sz="3600" dirty="0"/>
              <a:t>postupy </a:t>
            </a:r>
            <a:r>
              <a:rPr lang="cs-CZ" sz="3600" dirty="0" smtClean="0"/>
              <a:t>průběžně aktualizovány </a:t>
            </a:r>
            <a:r>
              <a:rPr lang="cs-CZ" sz="3600" dirty="0"/>
              <a:t>do informačního systému - databáze - a po snímání QR kódu či RFID budou k dispozici určeným osobám na stavbě. </a:t>
            </a:r>
            <a:endParaRPr lang="cs-CZ" sz="3600" dirty="0" smtClean="0"/>
          </a:p>
          <a:p>
            <a:pPr marL="68580" indent="0" algn="just">
              <a:lnSpc>
                <a:spcPct val="110000"/>
              </a:lnSpc>
              <a:buNone/>
            </a:pPr>
            <a:endParaRPr lang="cs-CZ" sz="3600" dirty="0" smtClean="0"/>
          </a:p>
          <a:p>
            <a:pPr algn="just">
              <a:lnSpc>
                <a:spcPct val="90000"/>
              </a:lnSpc>
            </a:pPr>
            <a:r>
              <a:rPr lang="cs-CZ" sz="3600" dirty="0" smtClean="0"/>
              <a:t>Pravidelná </a:t>
            </a:r>
            <a:r>
              <a:rPr lang="cs-CZ" sz="3600" dirty="0"/>
              <a:t>archivace dokumentů v průběhu stavby a řízení změn pomocí BIM technologie a výpočetní techniky – tabletu.</a:t>
            </a:r>
          </a:p>
          <a:p>
            <a:pPr marL="0" lvl="2" indent="0" algn="just">
              <a:buNone/>
            </a:pPr>
            <a:endParaRPr lang="cs-CZ" sz="3600" dirty="0" smtClean="0"/>
          </a:p>
          <a:p>
            <a:pPr algn="just">
              <a:lnSpc>
                <a:spcPct val="90000"/>
              </a:lnSpc>
            </a:pPr>
            <a:r>
              <a:rPr lang="cs-CZ" sz="3600" dirty="0" smtClean="0"/>
              <a:t>Řízení</a:t>
            </a:r>
            <a:r>
              <a:rPr lang="cs-CZ" sz="3600" dirty="0"/>
              <a:t>, dodržování časového plánu výstavby, fakturace pomocí MS Project a informačních podnikových systémů.</a:t>
            </a:r>
          </a:p>
          <a:p>
            <a:pPr algn="just">
              <a:lnSpc>
                <a:spcPct val="110000"/>
              </a:lnSpc>
            </a:pPr>
            <a:endParaRPr lang="cs-CZ" sz="8000" dirty="0"/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0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6864" cy="1143000"/>
          </a:xfrm>
        </p:spPr>
        <p:txBody>
          <a:bodyPr>
            <a:normAutofit fontScale="90000"/>
          </a:bodyPr>
          <a:lstStyle/>
          <a:p>
            <a:pPr marL="525780" indent="-457200" algn="ctr"/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3. Zakončení </a:t>
            </a:r>
            <a:r>
              <a:rPr lang="cs-CZ" b="1" dirty="0"/>
              <a:t>realizace, předání stavebního díla a kolaudace.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115" y="1988840"/>
            <a:ext cx="7776864" cy="460851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cs-CZ" dirty="0" smtClean="0"/>
              <a:t>Dlouhodobá </a:t>
            </a:r>
            <a:r>
              <a:rPr lang="cs-CZ" dirty="0"/>
              <a:t>archivace </a:t>
            </a:r>
            <a:r>
              <a:rPr lang="cs-CZ" dirty="0" smtClean="0"/>
              <a:t>projektové dokumentace </a:t>
            </a:r>
            <a:r>
              <a:rPr lang="cs-CZ" dirty="0"/>
              <a:t>pomocí IFC </a:t>
            </a:r>
            <a:r>
              <a:rPr lang="cs-CZ" dirty="0" smtClean="0"/>
              <a:t>technologie.</a:t>
            </a:r>
            <a:endParaRPr lang="cs-CZ" dirty="0"/>
          </a:p>
          <a:p>
            <a:pPr marL="68580" lvl="0" indent="0" algn="just">
              <a:buNone/>
            </a:pPr>
            <a:endParaRPr lang="cs-CZ" b="1" dirty="0"/>
          </a:p>
          <a:p>
            <a:pPr algn="just"/>
            <a:r>
              <a:rPr lang="cs-CZ" dirty="0"/>
              <a:t>Projektová dokumentace </a:t>
            </a:r>
            <a:r>
              <a:rPr lang="cs-CZ" dirty="0" smtClean="0"/>
              <a:t>skutečného provedení stavby vypracována BIM technologií v souladu s FM.</a:t>
            </a:r>
          </a:p>
          <a:p>
            <a:pPr marL="6858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Veškeré stavební techno-</a:t>
            </a:r>
          </a:p>
          <a:p>
            <a:pPr marL="68263" indent="293688" algn="just">
              <a:buNone/>
            </a:pPr>
            <a:r>
              <a:rPr lang="cs-CZ" dirty="0" smtClean="0"/>
              <a:t>logické prvky a koncové </a:t>
            </a:r>
          </a:p>
          <a:p>
            <a:pPr marL="68263" indent="293688" algn="just">
              <a:buNone/>
            </a:pPr>
            <a:r>
              <a:rPr lang="cs-CZ" dirty="0" smtClean="0"/>
              <a:t>zařízení označeny RFID a </a:t>
            </a:r>
          </a:p>
          <a:p>
            <a:pPr marL="68263" indent="293688" algn="just">
              <a:buNone/>
            </a:pPr>
            <a:r>
              <a:rPr lang="cs-CZ" dirty="0" smtClean="0"/>
              <a:t>QR kódy pro budoucí </a:t>
            </a:r>
          </a:p>
          <a:p>
            <a:pPr marL="68263" indent="293688" algn="just">
              <a:buNone/>
            </a:pPr>
            <a:r>
              <a:rPr lang="cs-CZ" dirty="0" smtClean="0"/>
              <a:t>identifikaci v návaznost</a:t>
            </a:r>
          </a:p>
          <a:p>
            <a:pPr marL="68263" indent="293688" algn="just">
              <a:buNone/>
            </a:pPr>
            <a:r>
              <a:rPr lang="cs-CZ" dirty="0" smtClean="0"/>
              <a:t>i na FM.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endParaRPr lang="cs-CZ" dirty="0"/>
          </a:p>
        </p:txBody>
      </p:sp>
      <p:pic>
        <p:nvPicPr>
          <p:cNvPr id="10244" name="Picture 4" descr="http://www.konstrukce.cz/PublicFiles/UserFiles/image/K/2015/k615/800x800_grai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1996"/>
            <a:ext cx="4307593" cy="2423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4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17160"/>
          </a:xfrm>
        </p:spPr>
        <p:txBody>
          <a:bodyPr/>
          <a:lstStyle/>
          <a:p>
            <a:pPr algn="ctr"/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105472"/>
            <a:ext cx="7776864" cy="475252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Efektivita </a:t>
            </a:r>
            <a:r>
              <a:rPr lang="cs-CZ" dirty="0"/>
              <a:t>navržených řešení závisí na správném využití potenciálu navržených technologií a skutečné schopnosti adaptace lidských zdrojů k danému řešení.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Budoucnost </a:t>
            </a:r>
            <a:r>
              <a:rPr lang="cs-CZ" dirty="0"/>
              <a:t>stavebnictví je ve vzájemném propojení </a:t>
            </a:r>
            <a:r>
              <a:rPr lang="cs-CZ" dirty="0" smtClean="0"/>
              <a:t>moderních technologií </a:t>
            </a:r>
            <a:r>
              <a:rPr lang="cs-CZ" dirty="0"/>
              <a:t>a logistických procesů, jak je tomu </a:t>
            </a:r>
            <a:r>
              <a:rPr lang="cs-CZ" dirty="0" smtClean="0"/>
              <a:t>i </a:t>
            </a:r>
            <a:r>
              <a:rPr lang="cs-CZ" dirty="0"/>
              <a:t>v jiných průmyslových oborech. </a:t>
            </a:r>
          </a:p>
        </p:txBody>
      </p:sp>
    </p:spTree>
    <p:extLst>
      <p:ext uri="{BB962C8B-B14F-4D97-AF65-F5344CB8AC3E}">
        <p14:creationId xmlns:p14="http://schemas.microsoft.com/office/powerpoint/2010/main" val="16918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Doplňující dotazy vedoucího diplomové práce a oponenta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608512"/>
          </a:xfrm>
        </p:spPr>
        <p:txBody>
          <a:bodyPr>
            <a:normAutofit fontScale="85000" lnSpcReduction="10000"/>
          </a:bodyPr>
          <a:lstStyle/>
          <a:p>
            <a:pPr marL="527050" indent="-457200" algn="just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cs-CZ" dirty="0" smtClean="0"/>
              <a:t>Příliš vysoký poměr převzatého textu, ne vždy správně označeného.</a:t>
            </a:r>
          </a:p>
          <a:p>
            <a:pPr marL="527050" indent="-457200" algn="just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cs-CZ" dirty="0" smtClean="0"/>
              <a:t>Jakým způsobem by bylo možno na práci navázat, aby byl pokryt další přesah práce, v textu již naznačený?</a:t>
            </a:r>
          </a:p>
          <a:p>
            <a:pPr marL="527050" indent="-457200" algn="just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cs-CZ" dirty="0" smtClean="0"/>
              <a:t>Čemu připisujete návratnost dotazníků pouze 56 %?</a:t>
            </a:r>
          </a:p>
          <a:p>
            <a:pPr marL="527050" indent="-457200" algn="just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cs-CZ" dirty="0" smtClean="0"/>
              <a:t>Proč je podle Vás cena rozhodujícím faktorem na velkých stavebních dílech?</a:t>
            </a:r>
          </a:p>
          <a:p>
            <a:pPr marL="527050" indent="-457200" algn="just">
              <a:lnSpc>
                <a:spcPct val="150000"/>
              </a:lnSpc>
              <a:buSzPct val="90000"/>
              <a:buFont typeface="+mj-lt"/>
              <a:buAutoNum type="arabicPeriod"/>
            </a:pPr>
            <a:r>
              <a:rPr lang="cs-CZ" dirty="0" smtClean="0"/>
              <a:t>Je podle Vás rozdíl v kvalitě přípravy a realizace stavebních projektů z pohledu investora (stát, soukromý sektor)?</a:t>
            </a:r>
          </a:p>
        </p:txBody>
      </p:sp>
    </p:spTree>
    <p:extLst>
      <p:ext uri="{BB962C8B-B14F-4D97-AF65-F5344CB8AC3E}">
        <p14:creationId xmlns:p14="http://schemas.microsoft.com/office/powerpoint/2010/main" val="28067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169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Motivace a důvody řešení daného problému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852936"/>
            <a:ext cx="7488948" cy="1321372"/>
          </a:xfrm>
        </p:spPr>
        <p:txBody>
          <a:bodyPr vert="horz" lIns="91440" tIns="45720" rIns="91440" bIns="45720" rtlCol="0">
            <a:noAutofit/>
          </a:bodyPr>
          <a:lstStyle/>
          <a:p>
            <a:pPr marL="542925" indent="-473075">
              <a:lnSpc>
                <a:spcPct val="200000"/>
              </a:lnSpc>
            </a:pPr>
            <a:r>
              <a:rPr lang="cs-CZ" dirty="0"/>
              <a:t>Praktické zkušenosti dané problematiky</a:t>
            </a:r>
          </a:p>
          <a:p>
            <a:pPr marL="542925" indent="-473075">
              <a:lnSpc>
                <a:spcPct val="200000"/>
              </a:lnSpc>
            </a:pPr>
            <a:r>
              <a:rPr lang="cs-CZ" dirty="0" smtClean="0"/>
              <a:t>Návrh opatření vedoucí k zefektivnění procesu výstavby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pPr algn="ctr"/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pPr marL="88900" indent="0" algn="just">
              <a:lnSpc>
                <a:spcPct val="150000"/>
              </a:lnSpc>
              <a:buNone/>
            </a:pPr>
            <a:r>
              <a:rPr lang="cs-CZ" dirty="0"/>
              <a:t>Cílem práce je posouzení současného stavu procesu přípravy a realizace ve stavebnictví a návrh řešení problémových oblastí za pomocí stavebních a logistických principů.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7620" y="764704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/>
              <a:t>Definice pojmů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632848" cy="3508977"/>
          </a:xfrm>
        </p:spPr>
        <p:txBody>
          <a:bodyPr/>
          <a:lstStyle/>
          <a:p>
            <a:pPr marL="542925" indent="-473075">
              <a:lnSpc>
                <a:spcPct val="200000"/>
              </a:lnSpc>
            </a:pPr>
            <a:r>
              <a:rPr lang="cs-CZ" dirty="0" smtClean="0"/>
              <a:t>Proces výstavby</a:t>
            </a:r>
          </a:p>
          <a:p>
            <a:pPr marL="542925" indent="-473075">
              <a:lnSpc>
                <a:spcPct val="200000"/>
              </a:lnSpc>
            </a:pPr>
            <a:r>
              <a:rPr lang="cs-CZ" dirty="0" smtClean="0"/>
              <a:t>Progresivní technologie a systémy budoucnosti</a:t>
            </a:r>
          </a:p>
          <a:p>
            <a:pPr>
              <a:lnSpc>
                <a:spcPct val="200000"/>
              </a:lnSpc>
            </a:pPr>
            <a:endParaRPr lang="cs-CZ" dirty="0"/>
          </a:p>
        </p:txBody>
      </p:sp>
      <p:pic>
        <p:nvPicPr>
          <p:cNvPr id="1026" name="Picture 2" descr="http://svobodnenoviny.eu/wp-content/uploads/budoucnost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4578"/>
            <a:ext cx="4104456" cy="230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593" y="836712"/>
            <a:ext cx="7416942" cy="1143000"/>
          </a:xfrm>
        </p:spPr>
        <p:txBody>
          <a:bodyPr>
            <a:normAutofit fontScale="90000"/>
          </a:bodyPr>
          <a:lstStyle/>
          <a:p>
            <a:pPr marL="542925" indent="-473075" algn="ctr">
              <a:lnSpc>
                <a:spcPct val="200000"/>
              </a:lnSpc>
            </a:pPr>
            <a:r>
              <a:rPr lang="cs-CZ" b="1" dirty="0"/>
              <a:t>Proces výstavby</a:t>
            </a:r>
          </a:p>
        </p:txBody>
      </p:sp>
      <p:pic>
        <p:nvPicPr>
          <p:cNvPr id="7" name="obrázek 5" descr="Obr. &amp;ccaron;. 2: Fáze &amp;zcaron;ivotní cyklu stavby a stavebního díla. Zdroj: [2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64" y="2132856"/>
            <a:ext cx="76328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opbh21.cz/images/stavb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/>
          <a:stretch/>
        </p:blipFill>
        <p:spPr bwMode="auto">
          <a:xfrm>
            <a:off x="611560" y="4437112"/>
            <a:ext cx="451693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Progresivní technologie a systémy </a:t>
            </a:r>
            <a:r>
              <a:rPr lang="cs-CZ" b="1" dirty="0" smtClean="0"/>
              <a:t>budoucnosti v procesu přípravy a realizace stavebního díla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708920"/>
            <a:ext cx="6777317" cy="3672408"/>
          </a:xfrm>
        </p:spPr>
        <p:txBody>
          <a:bodyPr>
            <a:normAutofit fontScale="70000" lnSpcReduction="20000"/>
          </a:bodyPr>
          <a:lstStyle/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/>
              <a:t>Bezpilotní </a:t>
            </a:r>
            <a:r>
              <a:rPr lang="cs-CZ" dirty="0" smtClean="0"/>
              <a:t>letadlo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 smtClean="0"/>
              <a:t>BIM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 smtClean="0"/>
              <a:t>IFC 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 smtClean="0"/>
              <a:t>MS Project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/>
              <a:t>QR </a:t>
            </a:r>
            <a:r>
              <a:rPr lang="cs-CZ" dirty="0" smtClean="0"/>
              <a:t>kód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 smtClean="0"/>
              <a:t>RFID</a:t>
            </a:r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r>
              <a:rPr lang="cs-CZ" dirty="0" smtClean="0"/>
              <a:t>Tablet</a:t>
            </a:r>
          </a:p>
          <a:p>
            <a:pPr marL="68580" indent="0">
              <a:lnSpc>
                <a:spcPct val="200000"/>
              </a:lnSpc>
              <a:buSzPct val="100000"/>
              <a:buNone/>
            </a:pPr>
            <a:endParaRPr lang="cs-CZ" dirty="0" smtClean="0"/>
          </a:p>
          <a:p>
            <a:pPr marL="525780" indent="-457200">
              <a:lnSpc>
                <a:spcPct val="200000"/>
              </a:lnSpc>
              <a:buSzPct val="100000"/>
              <a:buAutoNum type="alphaLcParenR"/>
            </a:pPr>
            <a:endParaRPr lang="cs-CZ" dirty="0"/>
          </a:p>
        </p:txBody>
      </p:sp>
      <p:pic>
        <p:nvPicPr>
          <p:cNvPr id="3074" name="Picture 2" descr="http://www.abclinuxu.cz/images/screenshots/1/8/128281-qr-kody-404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638">
            <a:off x="6381479" y="4884300"/>
            <a:ext cx="1629076" cy="16290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6" name="Picture 4" descr="http://www.electronicshub.org/wp-content/uploads/2013/06/RFID-projects-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32" y="3717032"/>
            <a:ext cx="1944440" cy="15816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6" descr="https://doxz7msmg7sxx.cloudfront.net/media/wysiwyg/cms-plus/main-image/black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3237"/>
            <a:ext cx="2777467" cy="15625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80" name="Picture 8" descr="http://www.scia-online.com/eNews/Images/b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753">
            <a:off x="4123698" y="4740606"/>
            <a:ext cx="1824759" cy="19164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82" name="Picture 10" descr="http://www.tyden.cz/obrazek/201011/4ce3bf47512aa/sensocopter-4ce3c3a9bd87c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954">
            <a:off x="3329596" y="3275686"/>
            <a:ext cx="2388353" cy="1600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Metodika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44824"/>
            <a:ext cx="7272924" cy="3744416"/>
          </a:xfrm>
        </p:spPr>
        <p:txBody>
          <a:bodyPr>
            <a:normAutofit fontScale="92500"/>
          </a:bodyPr>
          <a:lstStyle/>
          <a:p>
            <a:pPr marL="525780" indent="-457200">
              <a:lnSpc>
                <a:spcPct val="200000"/>
              </a:lnSpc>
              <a:buSzPct val="100000"/>
              <a:buAutoNum type="arabicPeriod"/>
            </a:pPr>
            <a:r>
              <a:rPr lang="cs-CZ" dirty="0"/>
              <a:t>Příprava a tvorba dotazníkové </a:t>
            </a:r>
            <a:r>
              <a:rPr lang="cs-CZ" dirty="0" smtClean="0"/>
              <a:t>šetření</a:t>
            </a:r>
          </a:p>
          <a:p>
            <a:pPr marL="525780" indent="-457200">
              <a:lnSpc>
                <a:spcPct val="200000"/>
              </a:lnSpc>
              <a:buSzPct val="100000"/>
              <a:buAutoNum type="arabicPeriod"/>
            </a:pPr>
            <a:r>
              <a:rPr lang="cs-CZ" dirty="0"/>
              <a:t>Zpracování a analýza </a:t>
            </a:r>
            <a:r>
              <a:rPr lang="cs-CZ" dirty="0" smtClean="0"/>
              <a:t>dat</a:t>
            </a:r>
          </a:p>
          <a:p>
            <a:pPr marL="525780" indent="-457200">
              <a:lnSpc>
                <a:spcPct val="200000"/>
              </a:lnSpc>
              <a:buSzPct val="100000"/>
              <a:buAutoNum type="arabicPeriod"/>
            </a:pPr>
            <a:r>
              <a:rPr lang="cs-CZ" dirty="0"/>
              <a:t>Interpretace a prezentace </a:t>
            </a:r>
            <a:r>
              <a:rPr lang="cs-CZ" dirty="0" smtClean="0"/>
              <a:t>výsledků</a:t>
            </a:r>
          </a:p>
          <a:p>
            <a:pPr marL="525780" indent="-457200">
              <a:lnSpc>
                <a:spcPct val="200000"/>
              </a:lnSpc>
              <a:buSzPct val="100000"/>
              <a:buAutoNum type="arabicPeriod"/>
            </a:pPr>
            <a:r>
              <a:rPr lang="cs-CZ" dirty="0" smtClean="0"/>
              <a:t>Návrh opatření v procesu přípravy a realizace stavebního díla</a:t>
            </a:r>
          </a:p>
          <a:p>
            <a:pPr marL="525780" indent="-457200">
              <a:buAutoNum type="arabicPeriod"/>
            </a:pPr>
            <a:endParaRPr lang="cs-CZ" dirty="0"/>
          </a:p>
        </p:txBody>
      </p:sp>
      <p:pic>
        <p:nvPicPr>
          <p:cNvPr id="4100" name="Picture 4" descr="http://www.jetmour.com/content/home/blog/pencil-6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2186" r="39165"/>
          <a:stretch/>
        </p:blipFill>
        <p:spPr bwMode="auto">
          <a:xfrm>
            <a:off x="7739583" y="3143250"/>
            <a:ext cx="838200" cy="332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oyser.sk/images/dotaznik-boy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5596"/>
            <a:ext cx="2903012" cy="22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Dotazníkové 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00133"/>
            <a:ext cx="6777317" cy="3508977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35 otázek;</a:t>
            </a:r>
          </a:p>
          <a:p>
            <a:pPr algn="just"/>
            <a:r>
              <a:rPr lang="cs-CZ" dirty="0" smtClean="0"/>
              <a:t>Rozesláno180 </a:t>
            </a:r>
            <a:r>
              <a:rPr lang="cs-CZ" dirty="0"/>
              <a:t>dotazníků elektronickou </a:t>
            </a:r>
            <a:r>
              <a:rPr lang="cs-CZ" dirty="0" smtClean="0"/>
              <a:t>cestou, obdrženo zpět 100. Úspěšnost 56 </a:t>
            </a:r>
            <a:r>
              <a:rPr lang="cs-CZ" dirty="0"/>
              <a:t>%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Dotazník byl poslán osobám pracujícím v procesu přípravy a realizace staveb, projektové a inženýrské činnosti, odborných, znaleckých posudcích a developerské činnosti v rámci celé České republiky.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.smedata.sk/blogidnes/article/0/29/295640/295640_clanok_foto_887.jpg?r=05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2607" r="9347" b="12288"/>
          <a:stretch/>
        </p:blipFill>
        <p:spPr bwMode="auto">
          <a:xfrm flipH="1">
            <a:off x="6300192" y="4797152"/>
            <a:ext cx="2314575" cy="1695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Vyhodnocení dotazníkového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7704856" cy="350897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92 % se setkalo s problémem ve stavebnictví.</a:t>
            </a:r>
          </a:p>
          <a:p>
            <a:pPr algn="just"/>
            <a:r>
              <a:rPr lang="cs-CZ" dirty="0" smtClean="0"/>
              <a:t>Jednalo se především o technické, organizační, termínové a komunikační problémy.</a:t>
            </a:r>
          </a:p>
          <a:p>
            <a:pPr algn="just"/>
            <a:r>
              <a:rPr lang="cs-CZ" dirty="0" smtClean="0"/>
              <a:t>Klesající tendence kvality projektové dokumentace, její nedostatečná </a:t>
            </a:r>
            <a:r>
              <a:rPr lang="cs-CZ" dirty="0"/>
              <a:t>příprava </a:t>
            </a:r>
            <a:r>
              <a:rPr lang="cs-CZ" dirty="0" smtClean="0"/>
              <a:t>a z </a:t>
            </a:r>
            <a:r>
              <a:rPr lang="cs-CZ" dirty="0"/>
              <a:t>toho vyplývající komplikace při </a:t>
            </a:r>
            <a:r>
              <a:rPr lang="cs-CZ" dirty="0" smtClean="0"/>
              <a:t>realizaci</a:t>
            </a:r>
            <a:r>
              <a:rPr lang="cs-CZ" dirty="0"/>
              <a:t> </a:t>
            </a:r>
            <a:r>
              <a:rPr lang="cs-CZ" dirty="0" smtClean="0"/>
              <a:t>a předání stavby investorovi.</a:t>
            </a:r>
          </a:p>
          <a:p>
            <a:pPr algn="just"/>
            <a:r>
              <a:rPr lang="cs-CZ" dirty="0" smtClean="0"/>
              <a:t>Nízká cena = nedodržování technických a technologických postupů na stavbě.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6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4784</TotalTime>
  <Words>436</Words>
  <Application>Microsoft Office PowerPoint</Application>
  <PresentationFormat>Předvádění na obrazovce (4:3)</PresentationFormat>
  <Paragraphs>81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Austin</vt:lpstr>
      <vt:lpstr>      Logistické procesy ve stavebnictví  Autor diplomové práce:  Bc. Lukáš Hlaváč Vedoucí diplomové práce:  Ing. Terezie Vondráčková, Ph.D.   České Budějovice, červen 2016       Vysoká škola technická a ekonomická  Ústav technicko - technologický</vt:lpstr>
      <vt:lpstr>Motivace a důvody řešení daného problému</vt:lpstr>
      <vt:lpstr>Cíl práce</vt:lpstr>
      <vt:lpstr>Definice pojmů</vt:lpstr>
      <vt:lpstr>Proces výstavby</vt:lpstr>
      <vt:lpstr> Progresivní technologie a systémy budoucnosti v procesu přípravy a realizace stavebního díla</vt:lpstr>
      <vt:lpstr>Metodika práce</vt:lpstr>
      <vt:lpstr>Dotazníkové šetření</vt:lpstr>
      <vt:lpstr>Vyhodnocení dotazníkového šetření</vt:lpstr>
      <vt:lpstr>Prezentace aplikace PowerPoint</vt:lpstr>
      <vt:lpstr>Návrhy opatření</vt:lpstr>
      <vt:lpstr> 1. Příprava realizace</vt:lpstr>
      <vt:lpstr>2. Samotná realizace stavebního díla</vt:lpstr>
      <vt:lpstr> 3. Zakončení realizace, předání stavebního díla a kolaudace.</vt:lpstr>
      <vt:lpstr>Závěr</vt:lpstr>
      <vt:lpstr>Doplňující dotazy vedoucího diplomové práce a oponenta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Zhotovení průkazu energetické náročnosti budovy pomocí rozdílných výpočtových programů</dc:title>
  <dc:creator>Luke</dc:creator>
  <cp:lastModifiedBy>Luke</cp:lastModifiedBy>
  <cp:revision>445</cp:revision>
  <dcterms:created xsi:type="dcterms:W3CDTF">2014-05-24T16:59:31Z</dcterms:created>
  <dcterms:modified xsi:type="dcterms:W3CDTF">2016-06-15T19:01:02Z</dcterms:modified>
</cp:coreProperties>
</file>