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79" r:id="rId4"/>
    <p:sldId id="283" r:id="rId5"/>
    <p:sldId id="280" r:id="rId6"/>
    <p:sldId id="263" r:id="rId7"/>
    <p:sldId id="273" r:id="rId8"/>
    <p:sldId id="284" r:id="rId9"/>
    <p:sldId id="285" r:id="rId10"/>
    <p:sldId id="275" r:id="rId11"/>
    <p:sldId id="268" r:id="rId12"/>
    <p:sldId id="262" r:id="rId13"/>
    <p:sldId id="274" r:id="rId14"/>
    <p:sldId id="281" r:id="rId15"/>
    <p:sldId id="278" r:id="rId16"/>
    <p:sldId id="266" r:id="rId17"/>
    <p:sldId id="282" r:id="rId18"/>
    <p:sldId id="265" r:id="rId19"/>
    <p:sldId id="264" r:id="rId20"/>
    <p:sldId id="27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žbetinová Lenka" initials="L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77AF-A828-4235-96CE-FF7D1B59D3E4}" type="datetimeFigureOut">
              <a:rPr lang="cs-CZ" smtClean="0"/>
              <a:pPr/>
              <a:t>14. 6. 2016</a:t>
            </a:fld>
            <a:endParaRPr lang="en-US" dirty="0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864F-9E0E-41D6-AD94-F88C4716A7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77AF-A828-4235-96CE-FF7D1B59D3E4}" type="datetimeFigureOut">
              <a:rPr lang="cs-CZ" smtClean="0"/>
              <a:pPr/>
              <a:t>14. 6. 2016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864F-9E0E-41D6-AD94-F88C4716A7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77AF-A828-4235-96CE-FF7D1B59D3E4}" type="datetimeFigureOut">
              <a:rPr lang="cs-CZ" smtClean="0"/>
              <a:pPr/>
              <a:t>14. 6. 2016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864F-9E0E-41D6-AD94-F88C4716A7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77AF-A828-4235-96CE-FF7D1B59D3E4}" type="datetimeFigureOut">
              <a:rPr lang="cs-CZ" smtClean="0"/>
              <a:pPr/>
              <a:t>14. 6. 2016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864F-9E0E-41D6-AD94-F88C4716A7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77AF-A828-4235-96CE-FF7D1B59D3E4}" type="datetimeFigureOut">
              <a:rPr lang="cs-CZ" smtClean="0"/>
              <a:pPr/>
              <a:t>14. 6. 2016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864F-9E0E-41D6-AD94-F88C4716A7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77AF-A828-4235-96CE-FF7D1B59D3E4}" type="datetimeFigureOut">
              <a:rPr lang="cs-CZ" smtClean="0"/>
              <a:pPr/>
              <a:t>14. 6. 2016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864F-9E0E-41D6-AD94-F88C4716A7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77AF-A828-4235-96CE-FF7D1B59D3E4}" type="datetimeFigureOut">
              <a:rPr lang="cs-CZ" smtClean="0"/>
              <a:pPr/>
              <a:t>14. 6. 2016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864F-9E0E-41D6-AD94-F88C4716A7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77AF-A828-4235-96CE-FF7D1B59D3E4}" type="datetimeFigureOut">
              <a:rPr lang="cs-CZ" smtClean="0"/>
              <a:pPr/>
              <a:t>14. 6. 2016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864F-9E0E-41D6-AD94-F88C4716A7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77AF-A828-4235-96CE-FF7D1B59D3E4}" type="datetimeFigureOut">
              <a:rPr lang="cs-CZ" smtClean="0"/>
              <a:pPr/>
              <a:t>14. 6. 2016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864F-9E0E-41D6-AD94-F88C4716A7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77AF-A828-4235-96CE-FF7D1B59D3E4}" type="datetimeFigureOut">
              <a:rPr lang="cs-CZ" smtClean="0"/>
              <a:pPr/>
              <a:t>14. 6. 2016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864F-9E0E-41D6-AD94-F88C4716A7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77AF-A828-4235-96CE-FF7D1B59D3E4}" type="datetimeFigureOut">
              <a:rPr lang="cs-CZ" smtClean="0"/>
              <a:pPr/>
              <a:t>14. 6. 2016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864F-9E0E-41D6-AD94-F88C4716A7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dirty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47277AF-A828-4235-96CE-FF7D1B59D3E4}" type="datetimeFigureOut">
              <a:rPr lang="cs-CZ" smtClean="0"/>
              <a:pPr/>
              <a:t>14. 6. 2016</a:t>
            </a:fld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1D8864F-9E0E-41D6-AD94-F88C4716A7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2928958"/>
          </a:xfrm>
        </p:spPr>
        <p:txBody>
          <a:bodyPr anchor="t" anchorCtr="0">
            <a:normAutofit fontScale="90000"/>
          </a:bodyPr>
          <a:lstStyle/>
          <a:p>
            <a:pPr algn="r"/>
            <a:r>
              <a:rPr lang="cs-CZ" sz="2700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Vysoká škola technická a ekonomická</a:t>
            </a:r>
            <a:br>
              <a:rPr lang="cs-CZ" sz="2700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8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28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40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Racionalizace procesů logistických aktivit ve společnosti Alfa s.r.o.</a:t>
            </a:r>
            <a:endParaRPr lang="en-US" sz="4000" b="1" dirty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4282" y="3929066"/>
            <a:ext cx="8786874" cy="2143140"/>
          </a:xfrm>
        </p:spPr>
        <p:txBody>
          <a:bodyPr>
            <a:normAutofit/>
          </a:bodyPr>
          <a:lstStyle/>
          <a:p>
            <a:r>
              <a:rPr lang="cs-CZ" sz="2000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2000" spc="50" dirty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Autor diplomové práce: Martina Hlatká</a:t>
            </a:r>
          </a:p>
          <a:p>
            <a:r>
              <a:rPr lang="cs-CZ" sz="2000" spc="50" dirty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Vedoucí </a:t>
            </a:r>
            <a:r>
              <a:rPr lang="cs-CZ" sz="2000" spc="50" dirty="0" smtClean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diplomové práce</a:t>
            </a:r>
            <a:r>
              <a:rPr lang="cs-CZ" sz="2000" spc="50" dirty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Ing. Ondrej Stopka, PhD.</a:t>
            </a:r>
          </a:p>
          <a:p>
            <a:r>
              <a:rPr lang="cs-CZ" sz="2000" spc="50" dirty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Oponent </a:t>
            </a:r>
            <a:r>
              <a:rPr lang="cs-CZ" sz="2000" spc="50" dirty="0" smtClean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diplomové práce</a:t>
            </a:r>
            <a:r>
              <a:rPr lang="cs-CZ" sz="2000" spc="50" dirty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Ing. Vladislav Zitrický, PhD.</a:t>
            </a:r>
          </a:p>
          <a:p>
            <a:r>
              <a:rPr lang="cs-CZ" sz="2000" spc="50" dirty="0">
                <a:ln w="11430"/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České Budějovice 2016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Výrobní logistika</a:t>
            </a:r>
            <a:endParaRPr lang="en-US" dirty="0">
              <a:effectLst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66034" y="2267339"/>
            <a:ext cx="7312845" cy="332190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1357322"/>
          </a:xfrm>
        </p:spPr>
        <p:txBody>
          <a:bodyPr>
            <a:normAutofit fontScale="90000"/>
          </a:bodyPr>
          <a:lstStyle/>
          <a:p>
            <a:r>
              <a:rPr lang="cs-CZ" dirty="0"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Výrobní logistika</a:t>
            </a: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PEC NA TAVENÍ ZINKOVÉHO POPELA</a:t>
            </a:r>
          </a:p>
          <a:p>
            <a:r>
              <a:rPr lang="cs-CZ" dirty="0" smtClean="0"/>
              <a:t>Měsíčně </a:t>
            </a:r>
            <a:r>
              <a:rPr lang="cs-CZ" dirty="0"/>
              <a:t>cca 15 tun </a:t>
            </a:r>
            <a:r>
              <a:rPr lang="cs-CZ" dirty="0" smtClean="0"/>
              <a:t>popela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051720" y="3284982"/>
          <a:ext cx="5688632" cy="2880318"/>
        </p:xfrm>
        <a:graphic>
          <a:graphicData uri="http://schemas.openxmlformats.org/drawingml/2006/table">
            <a:tbl>
              <a:tblPr/>
              <a:tblGrid>
                <a:gridCol w="38474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411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005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Times New Roman"/>
                        </a:rPr>
                        <a:t>Náklady a výnosy z tavící pece</a:t>
                      </a:r>
                      <a:endParaRPr lang="cs-CZ" sz="20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Times New Roman"/>
                        </a:rPr>
                        <a:t>Položka</a:t>
                      </a:r>
                      <a:endParaRPr lang="cs-CZ" sz="20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Times New Roman"/>
                        </a:rPr>
                        <a:t>částka [Kč]</a:t>
                      </a:r>
                      <a:endParaRPr lang="cs-CZ" sz="20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Vstupní investice </a:t>
                      </a:r>
                      <a:endParaRPr lang="cs-CZ" sz="20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533 000</a:t>
                      </a:r>
                      <a:endParaRPr lang="cs-CZ" sz="20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Times New Roman"/>
                        </a:rPr>
                        <a:t>Roční provozní výnosy</a:t>
                      </a:r>
                      <a:endParaRPr lang="cs-CZ" sz="20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Times New Roman"/>
                        </a:rPr>
                        <a:t>898 543,80</a:t>
                      </a:r>
                      <a:endParaRPr lang="cs-CZ" sz="20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Times New Roman"/>
                        </a:rPr>
                        <a:t>Roční náklady na provoz</a:t>
                      </a:r>
                      <a:endParaRPr lang="cs-CZ" sz="20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Times New Roman"/>
                        </a:rPr>
                        <a:t>180 096</a:t>
                      </a:r>
                      <a:endParaRPr lang="cs-CZ" sz="20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Roční provozní zisk</a:t>
                      </a:r>
                      <a:endParaRPr lang="cs-CZ" sz="20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718 447,80</a:t>
                      </a:r>
                      <a:endParaRPr lang="cs-CZ" sz="2000" dirty="0"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Výrobní logistika</a:t>
            </a:r>
            <a:endParaRPr lang="en-US" dirty="0"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Ekonomické </a:t>
            </a:r>
            <a:r>
              <a:rPr lang="cs-CZ" dirty="0" smtClean="0"/>
              <a:t>zhodnocení.</a:t>
            </a:r>
            <a:endParaRPr lang="en-US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403648" y="2614612"/>
          <a:ext cx="6840760" cy="3262660"/>
        </p:xfrm>
        <a:graphic>
          <a:graphicData uri="http://schemas.openxmlformats.org/drawingml/2006/table">
            <a:tbl>
              <a:tblPr/>
              <a:tblGrid>
                <a:gridCol w="28609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210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586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6779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latin typeface="Arial CE"/>
                        </a:rPr>
                        <a:t>ROI </a:t>
                      </a:r>
                      <a:r>
                        <a:rPr lang="cs-CZ" sz="2000" b="0" i="0" u="none" strike="noStrike" dirty="0">
                          <a:latin typeface="Calibri"/>
                        </a:rPr>
                        <a:t>[</a:t>
                      </a:r>
                      <a:r>
                        <a:rPr lang="cs-CZ" sz="2000" b="0" i="0" u="none" strike="noStrike" dirty="0">
                          <a:latin typeface="Arial CE"/>
                        </a:rPr>
                        <a:t>%</a:t>
                      </a:r>
                      <a:r>
                        <a:rPr lang="cs-CZ" sz="2000" b="0" i="0" u="none" strike="noStrike" dirty="0">
                          <a:latin typeface="Calibri"/>
                        </a:rPr>
                        <a:t>]</a:t>
                      </a:r>
                      <a:endParaRPr lang="cs-CZ" sz="2000" b="0" i="0" u="none" strike="noStrike" dirty="0">
                        <a:latin typeface="Arial C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latin typeface="Arial CE"/>
                        </a:rPr>
                        <a:t>Návratnost  </a:t>
                      </a:r>
                      <a:r>
                        <a:rPr lang="cs-CZ" sz="2000" b="0" i="0" u="none" strike="noStrike" dirty="0">
                          <a:latin typeface="Calibri"/>
                        </a:rPr>
                        <a:t>[</a:t>
                      </a:r>
                      <a:r>
                        <a:rPr lang="cs-CZ" sz="2000" b="0" i="0" u="none" strike="noStrike" dirty="0">
                          <a:latin typeface="Arial CE"/>
                        </a:rPr>
                        <a:t>rok</a:t>
                      </a:r>
                      <a:r>
                        <a:rPr lang="cs-CZ" sz="2000" b="0" i="0" u="none" strike="noStrike" dirty="0">
                          <a:latin typeface="Calibri"/>
                        </a:rPr>
                        <a:t>]</a:t>
                      </a:r>
                      <a:endParaRPr lang="cs-CZ" sz="2000" b="0" i="0" u="none" strike="noStrike" dirty="0">
                        <a:latin typeface="Arial C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871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latin typeface="Arial CE"/>
                        </a:rPr>
                        <a:t>Varianta 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latin typeface="Arial CE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latin typeface="Arial CE"/>
                        </a:rPr>
                        <a:t>0,72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871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latin typeface="Arial CE"/>
                        </a:rPr>
                        <a:t>Varianta II.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latin typeface="Arial CE"/>
                        </a:rPr>
                        <a:t>-8%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latin typeface="Arial CE"/>
                        </a:rPr>
                        <a:t>1,06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871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latin typeface="Arial CE"/>
                        </a:rPr>
                        <a:t>Varianta III.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latin typeface="Arial CE"/>
                        </a:rPr>
                        <a:t>-10%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latin typeface="Arial CE"/>
                        </a:rPr>
                        <a:t>1,12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871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latin typeface="Arial CE"/>
                        </a:rPr>
                        <a:t>Pec na tavení pop.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latin typeface="Arial CE"/>
                        </a:rPr>
                        <a:t>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latin typeface="Arial CE"/>
                        </a:rPr>
                        <a:t>0,74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Výrobní logistika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Zvolená </a:t>
            </a:r>
            <a:r>
              <a:rPr lang="cs-CZ" dirty="0" smtClean="0"/>
              <a:t>varianta.</a:t>
            </a:r>
            <a:endParaRPr lang="en-US" dirty="0"/>
          </a:p>
        </p:txBody>
      </p:sp>
      <p:pic>
        <p:nvPicPr>
          <p:cNvPr id="6" name="Obrázek 5" descr="C:\Users\Martina\Desktop\varianta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2105" y="2564904"/>
            <a:ext cx="7218367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2391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Současný stav distribuce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cs-CZ" dirty="0" smtClean="0"/>
          </a:p>
          <a:p>
            <a:r>
              <a:rPr lang="cs-CZ" dirty="0" smtClean="0"/>
              <a:t>3 </a:t>
            </a:r>
            <a:r>
              <a:rPr lang="cs-CZ" dirty="0"/>
              <a:t>vozidla.</a:t>
            </a:r>
          </a:p>
          <a:p>
            <a:r>
              <a:rPr lang="cs-CZ" dirty="0"/>
              <a:t>3088 km týdně. </a:t>
            </a:r>
          </a:p>
          <a:p>
            <a:r>
              <a:rPr lang="cs-CZ" dirty="0"/>
              <a:t>15 tras.</a:t>
            </a:r>
          </a:p>
          <a:p>
            <a:endParaRPr lang="cs-CZ" dirty="0"/>
          </a:p>
          <a:p>
            <a:r>
              <a:rPr lang="cs-CZ" dirty="0"/>
              <a:t>Nedostatečné využití vozidel.</a:t>
            </a:r>
            <a:endParaRPr lang="en-US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895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effectLst/>
              </a:rPr>
              <a:t>Optimalizace distribuční logistiky</a:t>
            </a:r>
            <a:endParaRPr lang="en-US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 vozidla </a:t>
            </a:r>
          </a:p>
          <a:p>
            <a:r>
              <a:rPr lang="cs-CZ" dirty="0"/>
              <a:t>10 tras </a:t>
            </a:r>
          </a:p>
          <a:p>
            <a:r>
              <a:rPr lang="cs-CZ" dirty="0"/>
              <a:t>2567 </a:t>
            </a:r>
            <a:r>
              <a:rPr lang="cs-CZ" dirty="0" smtClean="0"/>
              <a:t>km ( </a:t>
            </a:r>
            <a:r>
              <a:rPr lang="cs-CZ" dirty="0"/>
              <a:t>úspora 521km</a:t>
            </a:r>
            <a:r>
              <a:rPr lang="cs-CZ" dirty="0" smtClean="0"/>
              <a:t>).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356992"/>
            <a:ext cx="7200799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Distribuční logistika</a:t>
            </a:r>
            <a:endParaRPr lang="en-US" dirty="0"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Grafické znázornění nákladů.</a:t>
            </a:r>
          </a:p>
          <a:p>
            <a:endParaRPr lang="cs-CZ" dirty="0"/>
          </a:p>
          <a:p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420888"/>
            <a:ext cx="6624736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effectLst/>
              </a:rPr>
              <a:t>Přínos pro firmu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Obsloužení zákazníků požadující </a:t>
            </a:r>
            <a:r>
              <a:rPr lang="cs-CZ" dirty="0" smtClean="0"/>
              <a:t>pasivaci.</a:t>
            </a:r>
            <a:endParaRPr lang="cs-CZ" dirty="0"/>
          </a:p>
          <a:p>
            <a:r>
              <a:rPr lang="cs-CZ" dirty="0"/>
              <a:t>Recyklace odpadu vzniklého při procesu </a:t>
            </a:r>
            <a:r>
              <a:rPr lang="cs-CZ" dirty="0" smtClean="0"/>
              <a:t>zinkování.</a:t>
            </a:r>
            <a:endParaRPr lang="cs-CZ" dirty="0"/>
          </a:p>
          <a:p>
            <a:r>
              <a:rPr lang="cs-CZ" dirty="0"/>
              <a:t>Rozšíření služby dopravy pro další </a:t>
            </a:r>
            <a:r>
              <a:rPr lang="cs-CZ" dirty="0" smtClean="0"/>
              <a:t>zákazníky.</a:t>
            </a:r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2767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654560"/>
          </a:xfrm>
        </p:spPr>
        <p:txBody>
          <a:bodyPr/>
          <a:lstStyle/>
          <a:p>
            <a:r>
              <a:rPr lang="cs-CZ" dirty="0"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DĚKUJI ZA POZORNOST</a:t>
            </a:r>
            <a:endParaRPr lang="en-US" dirty="0"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00166" y="4643446"/>
            <a:ext cx="7433522" cy="28575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Otázky vedoucího práce</a:t>
            </a:r>
            <a:endParaRPr lang="en-US" dirty="0"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cs-CZ" dirty="0">
                <a:latin typeface="Verdana" pitchFamily="34" charset="0"/>
                <a:ea typeface="Verdana" pitchFamily="34" charset="0"/>
                <a:cs typeface="Verdana" pitchFamily="34" charset="0"/>
              </a:rPr>
              <a:t>1) Jsou autorčiny návrhy realizovatelné (implementovatelné) v dané vybrané společnosti? </a:t>
            </a:r>
          </a:p>
          <a:p>
            <a:pPr marL="596646" indent="-514350">
              <a:buNone/>
            </a:pPr>
            <a:endParaRPr lang="cs-CZ" dirty="0"/>
          </a:p>
          <a:p>
            <a:pPr marL="596646" indent="-514350">
              <a:buNone/>
            </a:pPr>
            <a:r>
              <a:rPr lang="cs-CZ" dirty="0">
                <a:latin typeface="Verdana" pitchFamily="34" charset="0"/>
                <a:ea typeface="Verdana" pitchFamily="34" charset="0"/>
                <a:cs typeface="Verdana" pitchFamily="34" charset="0"/>
              </a:rPr>
              <a:t>2) Existují i jiné možnosti pro racionalizaci logistických aktivit ve vybrané společnosti? Diskutujte o těchto možnostech.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Cíl práce:</a:t>
            </a:r>
            <a:endParaRPr lang="en-US" dirty="0"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Verdana" pitchFamily="34" charset="0"/>
                <a:ea typeface="Verdana" pitchFamily="34" charset="0"/>
                <a:cs typeface="Verdana" pitchFamily="34" charset="0"/>
              </a:rPr>
              <a:t>	Cílem práce je racionalizace aktivit logistických procesů ve společnosti Alfa s.r.o.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Otázky oponenta</a:t>
            </a:r>
            <a:endParaRPr lang="en-US" dirty="0"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endParaRPr lang="cs-CZ" dirty="0"/>
          </a:p>
          <a:p>
            <a:pPr marL="596646" indent="-514350">
              <a:buNone/>
            </a:pPr>
            <a:r>
              <a:rPr lang="sk-SK" dirty="0">
                <a:latin typeface="Verdana" pitchFamily="34" charset="0"/>
                <a:ea typeface="Verdana" pitchFamily="34" charset="0"/>
                <a:cs typeface="Verdana" pitchFamily="34" charset="0"/>
              </a:rPr>
              <a:t>1) Uplatní Vaše návrhy podnik aj v praxi?</a:t>
            </a:r>
          </a:p>
          <a:p>
            <a:pPr marL="596646" indent="-514350">
              <a:buAutoNum type="arabicParenR"/>
            </a:pPr>
            <a:endParaRPr lang="sk-SK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96646" indent="-514350">
              <a:buNone/>
            </a:pPr>
            <a:r>
              <a:rPr lang="cs-CZ" dirty="0">
                <a:latin typeface="Verdana" pitchFamily="34" charset="0"/>
                <a:ea typeface="Verdana" pitchFamily="34" charset="0"/>
                <a:cs typeface="Verdana" pitchFamily="34" charset="0"/>
              </a:rPr>
              <a:t>2) </a:t>
            </a:r>
            <a:r>
              <a:rPr lang="sk-SK" dirty="0">
                <a:latin typeface="Verdana" pitchFamily="34" charset="0"/>
                <a:ea typeface="Verdana" pitchFamily="34" charset="0"/>
                <a:cs typeface="Verdana" pitchFamily="34" charset="0"/>
              </a:rPr>
              <a:t>Je možné aplikovať Váš návrh riešenia distribučnej logistiky aj v ostatných výrobných pobočkách podniku?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Alfa s.r.o.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trhu od roku 1991.</a:t>
            </a:r>
          </a:p>
          <a:p>
            <a:r>
              <a:rPr lang="cs-CZ" dirty="0"/>
              <a:t>5 poboček ČR, 3 </a:t>
            </a:r>
            <a:r>
              <a:rPr lang="cs-CZ" dirty="0" smtClean="0"/>
              <a:t>SR, 1 Chorvatsko.</a:t>
            </a:r>
            <a:endParaRPr lang="cs-CZ" dirty="0"/>
          </a:p>
          <a:p>
            <a:r>
              <a:rPr lang="cs-CZ" dirty="0"/>
              <a:t>Celkem 536 zaměstnanců.</a:t>
            </a:r>
          </a:p>
          <a:p>
            <a:r>
              <a:rPr lang="cs-CZ" dirty="0"/>
              <a:t>Žárové zinkování, výroba </a:t>
            </a:r>
            <a:r>
              <a:rPr lang="cs-CZ" dirty="0" smtClean="0"/>
              <a:t>ocelových konstrukcí</a:t>
            </a:r>
            <a:r>
              <a:rPr lang="cs-CZ" dirty="0"/>
              <a:t>, výroba příhradových stožárů, třívrstvé </a:t>
            </a:r>
            <a:r>
              <a:rPr lang="cs-CZ" dirty="0" err="1"/>
              <a:t>povlakování</a:t>
            </a:r>
            <a:r>
              <a:rPr lang="cs-CZ" dirty="0"/>
              <a:t> kovů.</a:t>
            </a:r>
          </a:p>
        </p:txBody>
      </p:sp>
    </p:spTree>
    <p:extLst>
      <p:ext uri="{BB962C8B-B14F-4D97-AF65-F5344CB8AC3E}">
        <p14:creationId xmlns:p14="http://schemas.microsoft.com/office/powerpoint/2010/main" xmlns="" val="424817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Použité metody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Pozorování a neformální rozhovory.</a:t>
            </a:r>
          </a:p>
          <a:p>
            <a:pPr lvl="0"/>
            <a:r>
              <a:rPr lang="cs-CZ" dirty="0"/>
              <a:t>Analýza a syntéza.</a:t>
            </a:r>
          </a:p>
          <a:p>
            <a:pPr lvl="0"/>
            <a:r>
              <a:rPr lang="cs-CZ" dirty="0"/>
              <a:t>Dedukce a komparace.</a:t>
            </a:r>
          </a:p>
          <a:p>
            <a:pPr lvl="0"/>
            <a:r>
              <a:rPr lang="cs-CZ" dirty="0" err="1"/>
              <a:t>Clark-Wrightova</a:t>
            </a:r>
            <a:r>
              <a:rPr lang="cs-CZ" dirty="0"/>
              <a:t> metoda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1533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Analýza současného stavu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/>
              <a:t>Výrobní </a:t>
            </a:r>
            <a:r>
              <a:rPr lang="cs-CZ" dirty="0" smtClean="0"/>
              <a:t>proces.</a:t>
            </a:r>
            <a:endParaRPr lang="cs-CZ" dirty="0"/>
          </a:p>
          <a:p>
            <a:pPr marL="82296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Chybějící pasivace.</a:t>
            </a:r>
            <a:endParaRPr lang="cs-CZ" dirty="0"/>
          </a:p>
          <a:p>
            <a:r>
              <a:rPr lang="cs-CZ" dirty="0"/>
              <a:t>Při zinkování vzniká odpad (tvrdý zinek, popel, struska</a:t>
            </a:r>
            <a:r>
              <a:rPr lang="cs-CZ" dirty="0" smtClean="0"/>
              <a:t>).</a:t>
            </a:r>
            <a:endParaRPr lang="cs-CZ" dirty="0"/>
          </a:p>
          <a:p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35608" y="2060848"/>
            <a:ext cx="712879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536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Výrobní logistika</a:t>
            </a:r>
            <a:endParaRPr lang="en-US" dirty="0"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Stávající stav.</a:t>
            </a:r>
          </a:p>
          <a:p>
            <a:endParaRPr lang="cs-CZ" dirty="0"/>
          </a:p>
        </p:txBody>
      </p:sp>
      <p:pic>
        <p:nvPicPr>
          <p:cNvPr id="4" name="Obrázek 3" descr="C:\Users\Martina\Desktop\Výstřižek čb staré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204864"/>
            <a:ext cx="6142840" cy="3565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Výrobní logistika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cs-CZ" dirty="0">
                <a:solidFill>
                  <a:srgbClr val="FF0000"/>
                </a:solidFill>
              </a:rPr>
              <a:t>VARIANTA I</a:t>
            </a:r>
          </a:p>
          <a:p>
            <a:r>
              <a:rPr lang="cs-CZ" dirty="0"/>
              <a:t>Doplnění pasivační vany za linku chemické předúpravy.</a:t>
            </a:r>
          </a:p>
          <a:p>
            <a:pPr marL="82296" indent="0">
              <a:buNone/>
            </a:pPr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mhlatka.SIGNUM\Downloads\martina (3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400118"/>
            <a:ext cx="6264696" cy="30532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69540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Výrobní logistika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solidFill>
                  <a:srgbClr val="FF0000"/>
                </a:solidFill>
              </a:rPr>
              <a:t>VARIANTA II</a:t>
            </a:r>
          </a:p>
          <a:p>
            <a:r>
              <a:rPr lang="cs-CZ" dirty="0"/>
              <a:t>Doplnění pasivační vany a </a:t>
            </a:r>
            <a:r>
              <a:rPr lang="cs-CZ" dirty="0" err="1"/>
              <a:t>oplachové</a:t>
            </a:r>
            <a:r>
              <a:rPr lang="cs-CZ" dirty="0"/>
              <a:t> vany za linku chemické předúpravy.</a:t>
            </a:r>
          </a:p>
          <a:p>
            <a:endParaRPr lang="cs-CZ" dirty="0"/>
          </a:p>
        </p:txBody>
      </p:sp>
      <p:pic>
        <p:nvPicPr>
          <p:cNvPr id="4" name="obrázek 7" descr="C:\Users\Martina\Desktop\Výstřižek 444444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753" y="3284984"/>
            <a:ext cx="593979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7954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Výrobní logistika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solidFill>
                  <a:srgbClr val="FF0000"/>
                </a:solidFill>
              </a:rPr>
              <a:t>VARIANTA III</a:t>
            </a:r>
          </a:p>
          <a:p>
            <a:r>
              <a:rPr lang="cs-CZ" dirty="0"/>
              <a:t>Umístění pasivační a </a:t>
            </a:r>
            <a:r>
              <a:rPr lang="cs-CZ" dirty="0" err="1"/>
              <a:t>oplachové</a:t>
            </a:r>
            <a:r>
              <a:rPr lang="cs-CZ" dirty="0"/>
              <a:t> vany do stávajícího prostoru haly čištění.</a:t>
            </a:r>
          </a:p>
          <a:p>
            <a:pPr marL="82296" indent="0">
              <a:buNone/>
            </a:pPr>
            <a:endParaRPr lang="cs-CZ" dirty="0"/>
          </a:p>
        </p:txBody>
      </p:sp>
      <p:pic>
        <p:nvPicPr>
          <p:cNvPr id="5" name="obrázek 8" descr="C:\Users\Martina\Desktop\Varianta 3 konečená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068960"/>
            <a:ext cx="6552728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396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256</TotalTime>
  <Words>347</Words>
  <Application>Microsoft Office PowerPoint</Application>
  <PresentationFormat>Předvádění na obrazovce (4:3)</PresentationFormat>
  <Paragraphs>104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Slunovrat</vt:lpstr>
      <vt:lpstr>Vysoká škola technická a ekonomická    Racionalizace procesů logistických aktivit ve společnosti Alfa s.r.o.</vt:lpstr>
      <vt:lpstr>Cíl práce:</vt:lpstr>
      <vt:lpstr>Alfa s.r.o.</vt:lpstr>
      <vt:lpstr>Použité metody</vt:lpstr>
      <vt:lpstr>Analýza současného stavu</vt:lpstr>
      <vt:lpstr>Výrobní logistika</vt:lpstr>
      <vt:lpstr>Výrobní logistika</vt:lpstr>
      <vt:lpstr>Výrobní logistika</vt:lpstr>
      <vt:lpstr>Výrobní logistika</vt:lpstr>
      <vt:lpstr>Výrobní logistika</vt:lpstr>
      <vt:lpstr>Výrobní logistika </vt:lpstr>
      <vt:lpstr>Výrobní logistika</vt:lpstr>
      <vt:lpstr>Výrobní logistika</vt:lpstr>
      <vt:lpstr>Současný stav distribuce</vt:lpstr>
      <vt:lpstr>Optimalizace distribuční logistiky</vt:lpstr>
      <vt:lpstr>Distribuční logistika</vt:lpstr>
      <vt:lpstr>Přínos pro firmu</vt:lpstr>
      <vt:lpstr>DĚKUJI ZA POZORNOST</vt:lpstr>
      <vt:lpstr>Otázky vedoucího práce</vt:lpstr>
      <vt:lpstr>Otázky oponenta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 Optimalizace dopravně-logistických procesů ve firmě Milktrans a.s.</dc:title>
  <dc:creator>Martina Hlatká</dc:creator>
  <cp:lastModifiedBy>Martina Hlatká</cp:lastModifiedBy>
  <cp:revision>44</cp:revision>
  <dcterms:created xsi:type="dcterms:W3CDTF">2016-01-31T19:17:46Z</dcterms:created>
  <dcterms:modified xsi:type="dcterms:W3CDTF">2016-06-14T18:55:10Z</dcterms:modified>
</cp:coreProperties>
</file>