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0" r:id="rId12"/>
    <p:sldId id="26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46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956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709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507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249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97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96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4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38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4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2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9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20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8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87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E2BE-9304-475C-8319-3D7286F48AFD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B39CE2-78A2-411D-8027-F678DD22C0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zcu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74492" y="3396209"/>
            <a:ext cx="7766936" cy="1646302"/>
          </a:xfrm>
        </p:spPr>
        <p:txBody>
          <a:bodyPr/>
          <a:lstStyle/>
          <a:p>
            <a:pPr algn="l"/>
            <a:r>
              <a:rPr lang="cs-CZ" b="1" dirty="0" err="1"/>
              <a:t>Facility</a:t>
            </a:r>
            <a:r>
              <a:rPr lang="cs-CZ" b="1" dirty="0"/>
              <a:t> management jako součást efektivní správy společnosti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4492" y="315960"/>
            <a:ext cx="7766936" cy="1096899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tx1"/>
                </a:solidFill>
              </a:rPr>
              <a:t>Vysoká škola technická a ekonomická</a:t>
            </a:r>
            <a:r>
              <a:rPr lang="cs-CZ" sz="2000" dirty="0">
                <a:solidFill>
                  <a:schemeClr val="tx1"/>
                </a:solidFill>
              </a:rPr>
              <a:t/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Ústav </a:t>
            </a:r>
            <a:r>
              <a:rPr lang="cs-CZ" sz="2000" dirty="0" err="1">
                <a:solidFill>
                  <a:schemeClr val="tx1"/>
                </a:solidFill>
              </a:rPr>
              <a:t>technicko-technologický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357071" y="5042511"/>
            <a:ext cx="9079368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51075" algn="l"/>
              </a:tabLst>
            </a:pPr>
            <a:r>
              <a:rPr lang="cs-CZ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	Autor diplomové práce: </a:t>
            </a:r>
            <a:r>
              <a:rPr lang="cs-CZ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Bc</a:t>
            </a:r>
            <a:r>
              <a:rPr lang="cs-CZ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Petra Fürstová</a:t>
            </a:r>
            <a:endParaRPr lang="cs-CZ" dirty="0">
              <a:solidFill>
                <a:schemeClr val="tx1"/>
              </a:solidFill>
              <a:cs typeface="Arial" pitchFamily="34" charset="0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51075" algn="l"/>
              </a:tabLst>
            </a:pPr>
            <a:r>
              <a:rPr lang="cs-CZ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	Vedoucí </a:t>
            </a:r>
            <a:r>
              <a:rPr lang="cs-CZ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diplomové </a:t>
            </a:r>
            <a:r>
              <a:rPr lang="cs-CZ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práce</a:t>
            </a:r>
            <a:r>
              <a:rPr lang="cs-CZ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: Ing</a:t>
            </a:r>
            <a:r>
              <a:rPr lang="cs-CZ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. Terezie Vondráčková, Ph.D.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51075" algn="l"/>
              </a:tabLst>
            </a:pPr>
            <a:r>
              <a:rPr lang="cs-CZ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	České </a:t>
            </a:r>
            <a:r>
              <a:rPr lang="cs-CZ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Budějovice, červen 2016</a:t>
            </a:r>
            <a:endParaRPr lang="cs-CZ" dirty="0">
              <a:solidFill>
                <a:schemeClr val="tx1"/>
              </a:solidFill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6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Cílem diplomové práce byl podrobný popis stávajícího stavu FM a jeho vývoje, jakožto mladého oboru. V následné části zanalyzovat jeho reálné zavedení na zvoleném objektu, dále byl pak zpracován návrh na úspory nákladů a rozšíření nabídky poskytování služeb </a:t>
            </a:r>
            <a:r>
              <a:rPr lang="cs-CZ" sz="2000" dirty="0" err="1">
                <a:solidFill>
                  <a:schemeClr val="tx1"/>
                </a:solidFill>
              </a:rPr>
              <a:t>f</a:t>
            </a:r>
            <a:r>
              <a:rPr lang="cs-CZ" sz="2000" dirty="0" err="1" smtClean="0">
                <a:solidFill>
                  <a:schemeClr val="tx1"/>
                </a:solidFill>
              </a:rPr>
              <a:t>acility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managementu. 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6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3043"/>
            <a:ext cx="8596668" cy="4238320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Vedoucího: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„V </a:t>
            </a:r>
            <a:r>
              <a:rPr lang="cs-CZ" sz="2000" dirty="0">
                <a:solidFill>
                  <a:schemeClr val="tx1"/>
                </a:solidFill>
              </a:rPr>
              <a:t>kapitole 5.4. začíná návrh řešení, z čeho vychází?, proč právě takto je navržen? kde je nějaká analýza nebo průzkum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„Popište </a:t>
            </a:r>
            <a:r>
              <a:rPr lang="cs-CZ" sz="2000" dirty="0">
                <a:solidFill>
                  <a:schemeClr val="tx1"/>
                </a:solidFill>
              </a:rPr>
              <a:t>na základě jakých zhodnocení a analýz jste přistoupila k návrhům uvedených v aplikační </a:t>
            </a:r>
            <a:r>
              <a:rPr lang="cs-CZ" sz="2000" dirty="0" smtClean="0">
                <a:solidFill>
                  <a:schemeClr val="tx1"/>
                </a:solidFill>
              </a:rPr>
              <a:t>části.“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„Na </a:t>
            </a:r>
            <a:r>
              <a:rPr lang="cs-CZ" sz="2000" dirty="0">
                <a:solidFill>
                  <a:schemeClr val="tx1"/>
                </a:solidFill>
              </a:rPr>
              <a:t>základě jakých kritérií se budou posuzovat úspory vyplývající z implementovaných procesů</a:t>
            </a:r>
            <a:r>
              <a:rPr lang="cs-CZ" sz="2000" dirty="0" smtClean="0">
                <a:solidFill>
                  <a:schemeClr val="tx1"/>
                </a:solidFill>
              </a:rPr>
              <a:t>?“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Oponenta</a:t>
            </a:r>
            <a:r>
              <a:rPr lang="cs-CZ" sz="2000" b="1" dirty="0">
                <a:solidFill>
                  <a:schemeClr val="tx1"/>
                </a:solidFill>
              </a:rPr>
              <a:t>: 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„Pokuste </a:t>
            </a:r>
            <a:r>
              <a:rPr lang="cs-CZ" sz="2000" dirty="0">
                <a:solidFill>
                  <a:schemeClr val="tx1"/>
                </a:solidFill>
              </a:rPr>
              <a:t>se o to, jak byste zavedení vašeho návrhu optimalizace </a:t>
            </a:r>
            <a:r>
              <a:rPr lang="cs-CZ" sz="2000" dirty="0" err="1">
                <a:solidFill>
                  <a:schemeClr val="tx1"/>
                </a:solidFill>
              </a:rPr>
              <a:t>facility</a:t>
            </a:r>
            <a:r>
              <a:rPr lang="cs-CZ" sz="2000" dirty="0">
                <a:solidFill>
                  <a:schemeClr val="tx1"/>
                </a:solidFill>
              </a:rPr>
              <a:t> managementu ve společnosti Bosch představila generálnímu řediteli této společnosti a tím ho i přesvědčila o přínosech svého </a:t>
            </a:r>
            <a:r>
              <a:rPr lang="cs-CZ" sz="2000" dirty="0" smtClean="0">
                <a:solidFill>
                  <a:schemeClr val="tx1"/>
                </a:solidFill>
              </a:rPr>
              <a:t>návrhu“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5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 smtClean="0">
                <a:solidFill>
                  <a:schemeClr val="tx1"/>
                </a:solidFill>
              </a:rPr>
              <a:t>DĚKUJI VÁM ZA POZORNOST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3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712891"/>
            <a:ext cx="8801517" cy="4328472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ÚVOD</a:t>
            </a:r>
          </a:p>
          <a:p>
            <a:r>
              <a:rPr lang="cs-CZ" sz="2000" dirty="0">
                <a:solidFill>
                  <a:schemeClr val="tx1"/>
                </a:solidFill>
              </a:rPr>
              <a:t>TEORETICKÁ ČÁST DIPLOMOVÉ PRÁCE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Cíle </a:t>
            </a:r>
            <a:r>
              <a:rPr lang="cs-CZ" sz="2000" dirty="0" err="1" smtClean="0">
                <a:solidFill>
                  <a:schemeClr val="tx1"/>
                </a:solidFill>
              </a:rPr>
              <a:t>Facility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managementu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Historie </a:t>
            </a:r>
            <a:r>
              <a:rPr lang="cs-CZ" sz="2000" dirty="0" err="1" smtClean="0">
                <a:solidFill>
                  <a:schemeClr val="tx1"/>
                </a:solidFill>
              </a:rPr>
              <a:t>Facility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managementu</a:t>
            </a:r>
          </a:p>
          <a:p>
            <a:r>
              <a:rPr lang="cs-CZ" sz="2000" dirty="0">
                <a:solidFill>
                  <a:schemeClr val="tx1"/>
                </a:solidFill>
              </a:rPr>
              <a:t>APLIKAČNÍ ČÁST DIPLOMOVÉ PRÁCE 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Navržení struktury FM týmu pro objekt 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Navržení systému údržby objektu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CAFM </a:t>
            </a:r>
            <a:r>
              <a:rPr lang="cs-CZ" sz="2000" dirty="0" smtClean="0">
                <a:solidFill>
                  <a:schemeClr val="tx1"/>
                </a:solidFill>
              </a:rPr>
              <a:t>Software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ZÁVĚR</a:t>
            </a:r>
          </a:p>
          <a:p>
            <a:r>
              <a:rPr lang="cs-CZ" sz="2000" dirty="0">
                <a:solidFill>
                  <a:schemeClr val="tx1"/>
                </a:solidFill>
              </a:rPr>
              <a:t>DOPLŇUJÍCÍ DOTAZY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302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V </a:t>
            </a:r>
            <a:r>
              <a:rPr lang="cs-CZ" sz="2000" dirty="0">
                <a:solidFill>
                  <a:schemeClr val="tx1"/>
                </a:solidFill>
              </a:rPr>
              <a:t>současné době </a:t>
            </a:r>
            <a:r>
              <a:rPr lang="cs-CZ" sz="2000" dirty="0" smtClean="0">
                <a:solidFill>
                  <a:schemeClr val="tx1"/>
                </a:solidFill>
              </a:rPr>
              <a:t>se ze </a:t>
            </a:r>
            <a:r>
              <a:rPr lang="cs-CZ" sz="2000" dirty="0">
                <a:solidFill>
                  <a:schemeClr val="tx1"/>
                </a:solidFill>
              </a:rPr>
              <a:t>správy nemovitostí, v materiálním smyslu, postupně stává samostatný obor a to </a:t>
            </a:r>
            <a:r>
              <a:rPr lang="cs-CZ" sz="2000" dirty="0" err="1">
                <a:solidFill>
                  <a:schemeClr val="tx1"/>
                </a:solidFill>
              </a:rPr>
              <a:t>Facility</a:t>
            </a:r>
            <a:r>
              <a:rPr lang="cs-CZ" sz="2000" dirty="0">
                <a:solidFill>
                  <a:schemeClr val="tx1"/>
                </a:solidFill>
              </a:rPr>
              <a:t> management.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U </a:t>
            </a:r>
            <a:r>
              <a:rPr lang="cs-CZ" sz="2000" dirty="0">
                <a:solidFill>
                  <a:schemeClr val="tx1"/>
                </a:solidFill>
              </a:rPr>
              <a:t>nás je to obor, stále známý jako správa budov, zahrnuje to však mnohem více. </a:t>
            </a:r>
          </a:p>
        </p:txBody>
      </p:sp>
    </p:spTree>
    <p:extLst>
      <p:ext uri="{BB962C8B-B14F-4D97-AF65-F5344CB8AC3E}">
        <p14:creationId xmlns:p14="http://schemas.microsoft.com/office/powerpoint/2010/main" val="372305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22" y="3335628"/>
            <a:ext cx="4230356" cy="278300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TEORETICKÁ ČÁST DIPLOMOVÉ PRÁCE</a:t>
            </a: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íle </a:t>
            </a:r>
            <a:r>
              <a:rPr lang="cs-CZ" dirty="0" err="1" smtClean="0">
                <a:solidFill>
                  <a:schemeClr val="tx1"/>
                </a:solidFill>
              </a:rPr>
              <a:t>Facility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managementu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37862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i="1" dirty="0" smtClean="0">
                <a:solidFill>
                  <a:schemeClr val="tx1"/>
                </a:solidFill>
              </a:rPr>
              <a:t>„</a:t>
            </a:r>
            <a:r>
              <a:rPr lang="cs-CZ" sz="2000" i="1" dirty="0">
                <a:solidFill>
                  <a:schemeClr val="tx1"/>
                </a:solidFill>
              </a:rPr>
              <a:t>Jedná se o metodu, jak v organizacích sladit pracovní prostředí, pracovníky a pracovní činnosti, která v sobě zahrnuje principy obchodní administrativy, architektury, humanitních a technických věd.“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916591" y="3624250"/>
            <a:ext cx="28167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ea typeface="Calibri" panose="020F0502020204030204" pitchFamily="34" charset="0"/>
              </a:rPr>
              <a:t>Obr 1. : </a:t>
            </a:r>
            <a:r>
              <a:rPr lang="cs-CZ" sz="2000" dirty="0">
                <a:ea typeface="Calibri" panose="020F0502020204030204" pitchFamily="34" charset="0"/>
              </a:rPr>
              <a:t>Definice „3P“.</a:t>
            </a:r>
            <a:endParaRPr lang="cs-CZ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16591" y="6010599"/>
            <a:ext cx="107482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Zdroj: VYSKOČIL, V., ŠTRUP, O. a PAVLÍK, M.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Facility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management a public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private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partnership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. 2007. 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Historie </a:t>
            </a:r>
            <a:r>
              <a:rPr lang="cs-CZ" dirty="0" err="1" smtClean="0">
                <a:solidFill>
                  <a:schemeClr val="tx1"/>
                </a:solidFill>
              </a:rPr>
              <a:t>Facility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managementu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Počátek </a:t>
            </a:r>
            <a:r>
              <a:rPr lang="cs-CZ" sz="2000" dirty="0">
                <a:solidFill>
                  <a:schemeClr val="tx1"/>
                </a:solidFill>
              </a:rPr>
              <a:t>90. let minulého století. Mezi první země, které tento obor zaznamenaly, řadíme </a:t>
            </a:r>
            <a:r>
              <a:rPr lang="cs-CZ" sz="2000" dirty="0" smtClean="0">
                <a:solidFill>
                  <a:schemeClr val="tx1"/>
                </a:solidFill>
              </a:rPr>
              <a:t> Velkou </a:t>
            </a:r>
            <a:r>
              <a:rPr lang="cs-CZ" sz="2000" dirty="0">
                <a:solidFill>
                  <a:schemeClr val="tx1"/>
                </a:solidFill>
              </a:rPr>
              <a:t>Británii, Skandinávské země, Francii a Benelux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Česká 	republika byla prvním post komunistickým státem, který se zapojil </a:t>
            </a:r>
            <a:r>
              <a:rPr lang="cs-CZ" sz="2000" dirty="0" smtClean="0">
                <a:solidFill>
                  <a:schemeClr val="tx1"/>
                </a:solidFill>
              </a:rPr>
              <a:t>do </a:t>
            </a:r>
            <a:r>
              <a:rPr lang="cs-CZ" sz="2000" dirty="0">
                <a:solidFill>
                  <a:schemeClr val="tx1"/>
                </a:solidFill>
              </a:rPr>
              <a:t>sítě 	</a:t>
            </a:r>
            <a:r>
              <a:rPr lang="cs-CZ" sz="2000" dirty="0" err="1">
                <a:solidFill>
                  <a:schemeClr val="tx1"/>
                </a:solidFill>
              </a:rPr>
              <a:t>Facility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Managerů</a:t>
            </a:r>
            <a:r>
              <a:rPr lang="cs-CZ" sz="2000" dirty="0">
                <a:solidFill>
                  <a:schemeClr val="tx1"/>
                </a:solidFill>
              </a:rPr>
              <a:t> IFMA (r. 2000). 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V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současnosti má IFMA 18 tisíc </a:t>
            </a:r>
            <a:r>
              <a:rPr lang="cs-CZ" sz="2000" dirty="0" smtClean="0">
                <a:solidFill>
                  <a:schemeClr val="tx1"/>
                </a:solidFill>
              </a:rPr>
              <a:t>	členů </a:t>
            </a:r>
            <a:r>
              <a:rPr lang="cs-CZ" sz="2000" dirty="0">
                <a:solidFill>
                  <a:schemeClr val="tx1"/>
                </a:solidFill>
              </a:rPr>
              <a:t>z 67 </a:t>
            </a:r>
            <a:r>
              <a:rPr lang="cs-CZ" sz="2000" dirty="0" smtClean="0">
                <a:solidFill>
                  <a:schemeClr val="tx1"/>
                </a:solidFill>
              </a:rPr>
              <a:t>	zemí</a:t>
            </a:r>
            <a:r>
              <a:rPr lang="cs-CZ" sz="2000" dirty="0">
                <a:solidFill>
                  <a:schemeClr val="tx1"/>
                </a:solidFill>
              </a:rPr>
              <a:t>, kde má 130 poboček.“ </a:t>
            </a:r>
          </a:p>
        </p:txBody>
      </p:sp>
    </p:spTree>
    <p:extLst>
      <p:ext uri="{BB962C8B-B14F-4D97-AF65-F5344CB8AC3E}">
        <p14:creationId xmlns:p14="http://schemas.microsoft.com/office/powerpoint/2010/main" val="261737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Obrázek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715" y="1502563"/>
            <a:ext cx="5519370" cy="523044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cs-CZ" sz="3600" dirty="0" smtClean="0">
                <a:solidFill>
                  <a:schemeClr val="accent1"/>
                </a:solidFill>
                <a:latin typeface="+mn-lt"/>
              </a:rPr>
              <a:t>APLIKAČNÍ ČÁST DIPLOMOVÉ PRÁCE</a:t>
            </a:r>
            <a:r>
              <a:rPr lang="cs-CZ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sz="3600" dirty="0" smtClean="0">
                <a:solidFill>
                  <a:schemeClr val="tx1"/>
                </a:solidFill>
                <a:latin typeface="+mn-lt"/>
              </a:rPr>
            </a:br>
            <a:r>
              <a:rPr lang="cs-CZ" sz="3600" dirty="0" smtClean="0">
                <a:solidFill>
                  <a:schemeClr val="tx1"/>
                </a:solidFill>
                <a:latin typeface="+mn-lt"/>
              </a:rPr>
              <a:t>Navržení </a:t>
            </a:r>
            <a:r>
              <a:rPr lang="cs-CZ" sz="3600" dirty="0">
                <a:solidFill>
                  <a:schemeClr val="tx1"/>
                </a:solidFill>
                <a:latin typeface="+mn-lt"/>
              </a:rPr>
              <a:t>struktury FM týmu pro objekt </a:t>
            </a:r>
            <a:br>
              <a:rPr lang="cs-CZ" sz="3600" dirty="0">
                <a:solidFill>
                  <a:schemeClr val="tx1"/>
                </a:solidFill>
                <a:latin typeface="+mn-lt"/>
              </a:rPr>
            </a:br>
            <a:endParaRPr lang="cs-CZ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941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Navržení systému údržby budovy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Údržba budovy je rozdělena na tři fáze: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Fáze údržby před otevřením objektu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Fáze údržby těsně po otevření objektu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Fáze údržby v běžném provozu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CAFM systém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CAFM </a:t>
            </a:r>
            <a:r>
              <a:rPr lang="cs-CZ" sz="2000" dirty="0" smtClean="0">
                <a:solidFill>
                  <a:schemeClr val="tx1"/>
                </a:solidFill>
              </a:rPr>
              <a:t>( </a:t>
            </a:r>
            <a:r>
              <a:rPr lang="cs-CZ" sz="2000" dirty="0" err="1">
                <a:solidFill>
                  <a:schemeClr val="tx1"/>
                </a:solidFill>
              </a:rPr>
              <a:t>Computer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Aided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Facility</a:t>
            </a:r>
            <a:r>
              <a:rPr lang="cs-CZ" sz="2000" dirty="0">
                <a:solidFill>
                  <a:schemeClr val="tx1"/>
                </a:solidFill>
              </a:rPr>
              <a:t> management ) je programový systém pro správu podpůrných procesů, který je založen na grafickém znázornění prostor (CAD), který je vybaven velmi silnými databázovými informačními podporami. </a:t>
            </a:r>
          </a:p>
        </p:txBody>
      </p:sp>
    </p:spTree>
    <p:extLst>
      <p:ext uri="{BB962C8B-B14F-4D97-AF65-F5344CB8AC3E}">
        <p14:creationId xmlns:p14="http://schemas.microsoft.com/office/powerpoint/2010/main" val="397955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150" y="810928"/>
            <a:ext cx="6015889" cy="511613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96266" y="5927062"/>
            <a:ext cx="4310795" cy="375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1400" dirty="0">
                <a:ea typeface="Calibri" panose="020F0502020204030204" pitchFamily="34" charset="0"/>
              </a:rPr>
              <a:t>Zdroj: [Online] Dostupné z: </a:t>
            </a:r>
            <a:r>
              <a:rPr lang="cs-CZ" sz="1400" u="sng" dirty="0">
                <a:solidFill>
                  <a:srgbClr val="0000FF"/>
                </a:solidFill>
                <a:ea typeface="Calibri" panose="020F0502020204030204" pitchFamily="34" charset="0"/>
                <a:hlinkClick r:id="rId3"/>
              </a:rPr>
              <a:t>http://support.zcu.cz/</a:t>
            </a:r>
            <a:endParaRPr lang="cs-CZ" sz="14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8020" y="303097"/>
            <a:ext cx="572945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sz="2000" dirty="0" smtClean="0">
                <a:ea typeface="Calibri" panose="020F0502020204030204" pitchFamily="34" charset="0"/>
              </a:rPr>
              <a:t>Obr 2. </a:t>
            </a:r>
            <a:r>
              <a:rPr lang="cs-CZ" sz="2000" dirty="0">
                <a:ea typeface="Calibri" panose="020F0502020204030204" pitchFamily="34" charset="0"/>
              </a:rPr>
              <a:t>– Pyramida modulů </a:t>
            </a:r>
            <a:r>
              <a:rPr lang="cs-CZ" sz="2000" dirty="0" err="1">
                <a:ea typeface="Calibri" panose="020F0502020204030204" pitchFamily="34" charset="0"/>
              </a:rPr>
              <a:t>facility</a:t>
            </a:r>
            <a:r>
              <a:rPr lang="cs-CZ" sz="2000" dirty="0">
                <a:ea typeface="Calibri" panose="020F0502020204030204" pitchFamily="34" charset="0"/>
              </a:rPr>
              <a:t> managementu</a:t>
            </a:r>
            <a:endParaRPr lang="cs-CZ" sz="20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390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2166</TotalTime>
  <Words>384</Words>
  <Application>Microsoft Office PowerPoint</Application>
  <PresentationFormat>Širokoúhlá obrazovka</PresentationFormat>
  <Paragraphs>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Faseta</vt:lpstr>
      <vt:lpstr>Facility management jako součást efektivní správy společnosti </vt:lpstr>
      <vt:lpstr>Obsah prezentace</vt:lpstr>
      <vt:lpstr>ÚVOD</vt:lpstr>
      <vt:lpstr>TEORETICKÁ ČÁST DIPLOMOVÉ PRÁCE Cíle Facility managementu </vt:lpstr>
      <vt:lpstr>Historie Facility managementu </vt:lpstr>
      <vt:lpstr>APLIKAČNÍ ČÁST DIPLOMOVÉ PRÁCE Navržení struktury FM týmu pro objekt  </vt:lpstr>
      <vt:lpstr>Navržení systému údržby budovy</vt:lpstr>
      <vt:lpstr>CAFM systém</vt:lpstr>
      <vt:lpstr>Prezentace aplikace PowerPoint</vt:lpstr>
      <vt:lpstr>ZÁVĚR</vt:lpstr>
      <vt:lpstr>Doplňující dotazy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Facility management jako součást efektivní správy společnosti</dc:title>
  <dc:creator>Petra Fürstová</dc:creator>
  <cp:lastModifiedBy>Petra Fürstová</cp:lastModifiedBy>
  <cp:revision>10</cp:revision>
  <dcterms:created xsi:type="dcterms:W3CDTF">2016-06-13T08:57:36Z</dcterms:created>
  <dcterms:modified xsi:type="dcterms:W3CDTF">2016-06-15T10:27:08Z</dcterms:modified>
</cp:coreProperties>
</file>