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32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9" r:id="rId8"/>
    <p:sldId id="270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7"/>
  </p:normalViewPr>
  <p:slideViewPr>
    <p:cSldViewPr snapToGrid="0" snapToObjects="1">
      <p:cViewPr>
        <p:scale>
          <a:sx n="101" d="100"/>
          <a:sy n="101" d="100"/>
        </p:scale>
        <p:origin x="1000" y="3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notesViewPr>
    <p:cSldViewPr snapToGrid="0" snapToObjects="1">
      <p:cViewPr>
        <p:scale>
          <a:sx n="147" d="100"/>
          <a:sy n="147" d="100"/>
        </p:scale>
        <p:origin x="584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63F53-2C8E-B746-A9C0-DFC64A156274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5DE89-C36B-1142-B041-64D4580CA1A0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6844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DE89-C36B-1142-B041-64D4580CA1A0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2342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DE89-C36B-1142-B041-64D4580CA1A0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49719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DE89-C36B-1142-B041-64D4580CA1A0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2139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DE89-C36B-1142-B041-64D4580CA1A0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838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5DE89-C36B-1142-B041-64D4580CA1A0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63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8250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 err="1" smtClean="0"/>
              <a:t>Drag</a:t>
            </a:r>
            <a:r>
              <a:rPr lang="cs-CZ" smtClean="0"/>
              <a:t>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24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2915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54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356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27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5339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18354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72997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24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6366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61947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8585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100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06928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7858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dirty="0" err="1" smtClean="0"/>
              <a:t>Drag</a:t>
            </a:r>
            <a:r>
              <a:rPr lang="cs-CZ" smtClean="0"/>
              <a:t>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00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757CD50-D6CD-3243-8402-AC1FBF0665C8}" type="datetimeFigureOut">
              <a:rPr lang="cs-CZ" smtClean="0"/>
              <a:t>11.04.16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38EC6A4-593F-8B4A-B029-6B9D913CDA2B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8206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33" r:id="rId1"/>
    <p:sldLayoutId id="2147484134" r:id="rId2"/>
    <p:sldLayoutId id="2147484135" r:id="rId3"/>
    <p:sldLayoutId id="2147484136" r:id="rId4"/>
    <p:sldLayoutId id="2147484137" r:id="rId5"/>
    <p:sldLayoutId id="2147484138" r:id="rId6"/>
    <p:sldLayoutId id="2147484139" r:id="rId7"/>
    <p:sldLayoutId id="2147484140" r:id="rId8"/>
    <p:sldLayoutId id="2147484141" r:id="rId9"/>
    <p:sldLayoutId id="2147484142" r:id="rId10"/>
    <p:sldLayoutId id="2147484143" r:id="rId11"/>
    <p:sldLayoutId id="2147484144" r:id="rId12"/>
    <p:sldLayoutId id="2147484145" r:id="rId13"/>
    <p:sldLayoutId id="2147484146" r:id="rId14"/>
    <p:sldLayoutId id="2147484147" r:id="rId15"/>
    <p:sldLayoutId id="2147484148" r:id="rId16"/>
    <p:sldLayoutId id="21474841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825499"/>
            <a:ext cx="9715500" cy="1168401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b="1" dirty="0" smtClean="0">
                <a:latin typeface="+mn-lt"/>
              </a:rPr>
              <a:t>Vysoká škola technická a ekonomická v Českých Budějovicích</a:t>
            </a:r>
            <a:r>
              <a:rPr lang="cs-CZ" sz="6600" dirty="0" smtClean="0"/>
              <a:t/>
            </a:r>
            <a:br>
              <a:rPr lang="cs-CZ" sz="6600" dirty="0" smtClean="0"/>
            </a:br>
            <a:r>
              <a:rPr lang="cs-CZ" sz="1400" dirty="0" smtClean="0"/>
              <a:t/>
            </a:r>
            <a:br>
              <a:rPr lang="cs-CZ" sz="1400" dirty="0" smtClean="0"/>
            </a:br>
            <a:r>
              <a:rPr lang="cs-CZ" sz="2400" dirty="0" smtClean="0"/>
              <a:t>Ústav technicko-technologický</a:t>
            </a:r>
            <a:endParaRPr lang="cs-CZ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2590800"/>
            <a:ext cx="9144000" cy="36703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sz="3100" b="1" dirty="0" smtClean="0"/>
              <a:t>Obhajoba diplomové práce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800" dirty="0" smtClean="0"/>
              <a:t>Téma: Facility management jako nástroj efektivního řízení ve vybrané společnosti</a:t>
            </a:r>
            <a:r>
              <a:rPr lang="cs-CZ" sz="2800" dirty="0" smtClean="0">
                <a:effectLst/>
              </a:rPr>
              <a:t> 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2300" dirty="0" smtClean="0"/>
              <a:t>Autor: Bc. František Bruckbauer</a:t>
            </a:r>
          </a:p>
          <a:p>
            <a:pPr marL="0" indent="0" algn="ctr">
              <a:buNone/>
            </a:pPr>
            <a:r>
              <a:rPr lang="cs-CZ" sz="2300" dirty="0" smtClean="0"/>
              <a:t>Vedoucí práce: doc. Ing. Marek Vochozka, MBA, Ph.D. </a:t>
            </a:r>
          </a:p>
          <a:p>
            <a:pPr marL="0" indent="0" algn="ctr">
              <a:buNone/>
            </a:pPr>
            <a:r>
              <a:rPr lang="cs-CZ" sz="2300" dirty="0" smtClean="0"/>
              <a:t>2016</a:t>
            </a:r>
            <a:endParaRPr lang="cs-CZ" sz="20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906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Závěr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6064"/>
            <a:ext cx="10515600" cy="414089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cs-CZ" sz="2400" b="1" u="sng" dirty="0" smtClean="0"/>
          </a:p>
          <a:p>
            <a:pPr algn="ctr"/>
            <a:r>
              <a:rPr lang="cs-CZ" sz="2400" b="1" dirty="0" smtClean="0"/>
              <a:t>Cíl práce byl splněn</a:t>
            </a:r>
          </a:p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Přínos X Náročnost implementace návrhových opatření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Přínos v dlouhodobém horizontu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Přínos při dalším předpokládaném rozvoji VŠTE</a:t>
            </a:r>
            <a:endParaRPr lang="cs-CZ" sz="2400" dirty="0"/>
          </a:p>
          <a:p>
            <a:pPr algn="ct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82477162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270998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Děkuji za Vaši pozornost</a:t>
            </a:r>
            <a:endParaRPr lang="cs-CZ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846339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Otázky od vedoucího diplomové práce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6064"/>
            <a:ext cx="10515600" cy="414089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cs-CZ" sz="2400" b="1" u="sng" dirty="0" smtClean="0"/>
          </a:p>
          <a:p>
            <a:pPr marL="0" indent="0" algn="ctr">
              <a:buNone/>
            </a:pPr>
            <a:r>
              <a:rPr lang="cs-CZ" sz="2400" dirty="0" smtClean="0"/>
              <a:t>1. Při výpočtu efektu dopadu zaváděných opatření jste využil ekonomických (možná lépe oportunitních) nákladů. Vysvětlete, proč jste je v práci v jednotlivých případech využil, resp. proč jste jimi doplnil kalkulované finanční náklady.</a:t>
            </a: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  <a:p>
            <a:pPr algn="ct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5183956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Otázky od oponenta diplomové práce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6064"/>
            <a:ext cx="10515600" cy="414089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cs-CZ" sz="2400" b="1" u="sng" dirty="0" smtClean="0"/>
          </a:p>
          <a:p>
            <a:pPr marL="0" indent="0" algn="ctr">
              <a:buNone/>
            </a:pPr>
            <a:r>
              <a:rPr lang="cs-CZ" sz="2400" dirty="0" smtClean="0"/>
              <a:t>1. </a:t>
            </a:r>
            <a:r>
              <a:rPr lang="cs-CZ" sz="2400" dirty="0"/>
              <a:t>Z </a:t>
            </a:r>
            <a:r>
              <a:rPr lang="cs-CZ" sz="2400" dirty="0" smtClean="0"/>
              <a:t>Vašich závěrů vyplívá, že </a:t>
            </a:r>
            <a:r>
              <a:rPr lang="cs-CZ" sz="2400" dirty="0"/>
              <a:t>VŠTE je </a:t>
            </a:r>
            <a:r>
              <a:rPr lang="cs-CZ" sz="2400" dirty="0" smtClean="0"/>
              <a:t>efektivně řízena. Můžete </a:t>
            </a:r>
            <a:r>
              <a:rPr lang="cs-CZ" sz="2400" dirty="0"/>
              <a:t>doplnit toto hodnocení o </a:t>
            </a:r>
            <a:r>
              <a:rPr lang="cs-CZ" sz="2400" dirty="0" smtClean="0"/>
              <a:t>některé </a:t>
            </a:r>
            <a:r>
              <a:rPr lang="cs-CZ" sz="2400" dirty="0"/>
              <a:t>efekty v </a:t>
            </a:r>
            <a:r>
              <a:rPr lang="cs-CZ" sz="2400" dirty="0" smtClean="0"/>
              <a:t>porovnání </a:t>
            </a:r>
            <a:r>
              <a:rPr lang="cs-CZ" sz="2400" dirty="0"/>
              <a:t>s </a:t>
            </a:r>
            <a:r>
              <a:rPr lang="cs-CZ" sz="2400" dirty="0" smtClean="0"/>
              <a:t>jinými </a:t>
            </a:r>
            <a:r>
              <a:rPr lang="cs-CZ" sz="2400" dirty="0"/>
              <a:t>VŠ nebo univerzitami</a:t>
            </a:r>
            <a:r>
              <a:rPr lang="cs-CZ" sz="2400" dirty="0" smtClean="0"/>
              <a:t>?</a:t>
            </a:r>
          </a:p>
          <a:p>
            <a:pPr marL="0" indent="0" algn="ctr">
              <a:buNone/>
            </a:pPr>
            <a:r>
              <a:rPr lang="cs-CZ" sz="2400" dirty="0" smtClean="0"/>
              <a:t>2. Které nákladové položky </a:t>
            </a:r>
            <a:r>
              <a:rPr lang="cs-CZ" sz="2400" dirty="0"/>
              <a:t>jsou </a:t>
            </a:r>
            <a:r>
              <a:rPr lang="cs-CZ" sz="2400" dirty="0" smtClean="0"/>
              <a:t>rozhodující pro řízení vzdělávací </a:t>
            </a:r>
            <a:r>
              <a:rPr lang="cs-CZ" sz="2400" dirty="0"/>
              <a:t>instituce? </a:t>
            </a:r>
          </a:p>
          <a:p>
            <a:pPr algn="ct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42689493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Proč </a:t>
            </a:r>
            <a:r>
              <a:rPr lang="cs-CZ" sz="2700" b="1" dirty="0" smtClean="0">
                <a:latin typeface="+mn-lt"/>
                <a:ea typeface="Calibri" charset="0"/>
                <a:cs typeface="Calibri" charset="0"/>
              </a:rPr>
              <a:t>jsem</a:t>
            </a:r>
            <a:r>
              <a:rPr lang="cs-CZ" sz="2700" b="1" dirty="0" smtClean="0">
                <a:latin typeface="+mn-lt"/>
              </a:rPr>
              <a:t> si vybral toto téma?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248" y="2168143"/>
            <a:ext cx="8953501" cy="3653219"/>
          </a:xfrm>
        </p:spPr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cs-CZ" sz="2400" b="1" dirty="0" smtClean="0"/>
              <a:t>Podpůrné procesy jako nástroj pro posílení hlavní činnosti</a:t>
            </a:r>
          </a:p>
          <a:p>
            <a:pPr algn="ctr">
              <a:buFontTx/>
              <a:buChar char="-"/>
            </a:pPr>
            <a:endParaRPr lang="cs-CZ" sz="2400" b="1" dirty="0">
              <a:solidFill>
                <a:srgbClr val="FF0000"/>
              </a:solidFill>
            </a:endParaRPr>
          </a:p>
          <a:p>
            <a:pPr algn="ctr">
              <a:buFontTx/>
              <a:buChar char="-"/>
            </a:pPr>
            <a:r>
              <a:rPr lang="cs-CZ" sz="2400" b="1" dirty="0" smtClean="0"/>
              <a:t>Zlepšení managementu podpůrných procesů a přínosy pro hlavní činnost a organizaci jako takovou</a:t>
            </a:r>
          </a:p>
        </p:txBody>
      </p:sp>
    </p:spTree>
    <p:extLst>
      <p:ext uri="{BB962C8B-B14F-4D97-AF65-F5344CB8AC3E}">
        <p14:creationId xmlns:p14="http://schemas.microsoft.com/office/powerpoint/2010/main" val="3462624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Jaký byl cíl této práce?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641600"/>
            <a:ext cx="10515600" cy="27606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dirty="0"/>
              <a:t>Cílem práce je posoudit současný stav řízení FM na Vysoké škole technické a ekonomické v Českých Budějovicích z pohledu podpůrných procesů a implementovat návrhy na zvýšení efektivity řízení FM na Vysoké škole technické a ekonomické v Českých Budějovicích včetně provozně-technického vyhodnocení implementačního procesu.</a:t>
            </a: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5451834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Jaká výzkumné problémy byly definovány?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343404"/>
            <a:ext cx="10515600" cy="3287458"/>
          </a:xfrm>
        </p:spPr>
        <p:txBody>
          <a:bodyPr>
            <a:normAutofit/>
          </a:bodyPr>
          <a:lstStyle/>
          <a:p>
            <a:pPr lvl="0" algn="ctr">
              <a:buFontTx/>
              <a:buChar char="-"/>
            </a:pPr>
            <a:r>
              <a:rPr lang="cs-CZ" sz="2400" b="1" dirty="0"/>
              <a:t>Jak je řešen management podpůrných procesů na VŠTE</a:t>
            </a:r>
            <a:r>
              <a:rPr lang="cs-CZ" sz="2400" b="1" dirty="0" smtClean="0"/>
              <a:t>?</a:t>
            </a:r>
          </a:p>
          <a:p>
            <a:pPr lvl="0" algn="ctr">
              <a:buFontTx/>
              <a:buChar char="-"/>
            </a:pPr>
            <a:endParaRPr lang="en-US" sz="2400" b="1" dirty="0"/>
          </a:p>
          <a:p>
            <a:pPr lvl="0" algn="ctr">
              <a:buFontTx/>
              <a:buChar char="-"/>
            </a:pPr>
            <a:r>
              <a:rPr lang="cs-CZ" sz="2400" b="1" dirty="0"/>
              <a:t>Jaké jsou možnosti pro zvýšení efektivity managementu podpůrných procesů</a:t>
            </a:r>
            <a:r>
              <a:rPr lang="cs-CZ" sz="2400" b="1" dirty="0" smtClean="0"/>
              <a:t>?</a:t>
            </a:r>
          </a:p>
          <a:p>
            <a:pPr lvl="0" algn="ctr">
              <a:buFontTx/>
              <a:buChar char="-"/>
            </a:pPr>
            <a:endParaRPr lang="en-US" sz="2400" b="1" dirty="0"/>
          </a:p>
          <a:p>
            <a:pPr lvl="0" algn="ctr">
              <a:buFontTx/>
              <a:buChar char="-"/>
            </a:pPr>
            <a:r>
              <a:rPr lang="cs-CZ" sz="2400" b="1" dirty="0"/>
              <a:t>Jak náročné z provozně-technického hlediska by bylo zavedení navržených opatření?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631060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Použité metody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715072"/>
            <a:ext cx="10515600" cy="4140898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cs-CZ" sz="2400" b="1" u="sng" dirty="0" smtClean="0"/>
              <a:t>Sběr dat</a:t>
            </a:r>
          </a:p>
          <a:p>
            <a:pPr lvl="0" algn="ctr">
              <a:buFontTx/>
              <a:buChar char="-"/>
            </a:pPr>
            <a:r>
              <a:rPr lang="cs-CZ" sz="2400" b="1" dirty="0" smtClean="0"/>
              <a:t>Analýza poskytnutých a získaných dokumentů</a:t>
            </a:r>
          </a:p>
          <a:p>
            <a:pPr lvl="0" algn="ctr">
              <a:buFontTx/>
              <a:buChar char="-"/>
            </a:pPr>
            <a:r>
              <a:rPr lang="cs-CZ" sz="2400" b="1" dirty="0" smtClean="0"/>
              <a:t>Rozhovory se zaměstnanci</a:t>
            </a:r>
          </a:p>
          <a:p>
            <a:pPr lvl="0" algn="ctr">
              <a:buFontTx/>
              <a:buChar char="-"/>
            </a:pPr>
            <a:r>
              <a:rPr lang="cs-CZ" sz="2400" b="1" dirty="0" smtClean="0"/>
              <a:t>Pozorování zaměstnanců a procesů v organizaci</a:t>
            </a:r>
          </a:p>
          <a:p>
            <a:pPr lvl="0" algn="ctr">
              <a:buFontTx/>
              <a:buChar char="-"/>
            </a:pPr>
            <a:endParaRPr lang="cs-CZ" sz="2400" b="1" dirty="0" smtClean="0"/>
          </a:p>
          <a:p>
            <a:pPr marL="0" lvl="0" indent="0" algn="ctr">
              <a:buNone/>
            </a:pPr>
            <a:r>
              <a:rPr lang="cs-CZ" sz="2400" b="1" u="sng" dirty="0" smtClean="0"/>
              <a:t>Zpracování dat</a:t>
            </a:r>
          </a:p>
          <a:p>
            <a:pPr lvl="0" algn="ctr">
              <a:buFontTx/>
              <a:buChar char="-"/>
            </a:pPr>
            <a:r>
              <a:rPr lang="cs-CZ" sz="2400" b="1" dirty="0" smtClean="0"/>
              <a:t>Metoda indukce</a:t>
            </a:r>
          </a:p>
          <a:p>
            <a:pPr lvl="0" algn="ctr">
              <a:buFontTx/>
              <a:buChar char="-"/>
            </a:pPr>
            <a:r>
              <a:rPr lang="cs-CZ" sz="2400" b="1" dirty="0" smtClean="0"/>
              <a:t>Metoda dedukce</a:t>
            </a:r>
          </a:p>
          <a:p>
            <a:pPr lvl="0" algn="ctr">
              <a:buFontTx/>
              <a:buChar char="-"/>
            </a:pPr>
            <a:r>
              <a:rPr lang="cs-CZ" sz="2400" b="1" dirty="0" smtClean="0"/>
              <a:t>Metoda systémové analýzy</a:t>
            </a:r>
          </a:p>
        </p:txBody>
      </p:sp>
    </p:spTree>
    <p:extLst>
      <p:ext uri="{BB962C8B-B14F-4D97-AF65-F5344CB8AC3E}">
        <p14:creationId xmlns:p14="http://schemas.microsoft.com/office/powerpoint/2010/main" val="3867466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Aplikační část a výzkumné problémy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429764"/>
            <a:ext cx="10515600" cy="414089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cs-CZ" sz="2400" b="1" u="sng" dirty="0" smtClean="0"/>
          </a:p>
          <a:p>
            <a:pPr marL="0" lvl="0" indent="0" algn="ctr">
              <a:buNone/>
            </a:pPr>
            <a:r>
              <a:rPr lang="cs-CZ" sz="2400" b="1" dirty="0"/>
              <a:t>Jak je řešen management podpůrných procesů na VŠTE</a:t>
            </a:r>
            <a:r>
              <a:rPr lang="cs-CZ" sz="2400" b="1" dirty="0" smtClean="0"/>
              <a:t>?</a:t>
            </a:r>
          </a:p>
          <a:p>
            <a:pPr lvl="0" algn="ctr">
              <a:buFontTx/>
              <a:buChar char="-"/>
            </a:pPr>
            <a:endParaRPr lang="cs-CZ" sz="2400" b="1" dirty="0" smtClean="0"/>
          </a:p>
          <a:p>
            <a:pPr algn="ctr">
              <a:buFontTx/>
              <a:buChar char="-"/>
            </a:pPr>
            <a:r>
              <a:rPr lang="cs-CZ" sz="2400" dirty="0"/>
              <a:t>Facility management na VŠTE jako celek – </a:t>
            </a:r>
            <a:r>
              <a:rPr lang="cs-CZ" sz="2400" dirty="0" smtClean="0"/>
              <a:t>zhodnocení</a:t>
            </a:r>
          </a:p>
          <a:p>
            <a:pPr algn="ctr">
              <a:buFontTx/>
              <a:buChar char="-"/>
            </a:pPr>
            <a:endParaRPr lang="cs-CZ" sz="2400" dirty="0"/>
          </a:p>
          <a:p>
            <a:pPr algn="ctr">
              <a:buFontTx/>
              <a:buChar char="-"/>
            </a:pPr>
            <a:r>
              <a:rPr lang="cs-CZ" sz="2400" dirty="0" smtClean="0"/>
              <a:t>Silné stránky</a:t>
            </a:r>
          </a:p>
          <a:p>
            <a:pPr marL="0" indent="0" algn="ctr">
              <a:buNone/>
            </a:pPr>
            <a:endParaRPr lang="cs-CZ" sz="2400" dirty="0"/>
          </a:p>
          <a:p>
            <a:pPr algn="ctr">
              <a:buFontTx/>
              <a:buChar char="-"/>
            </a:pPr>
            <a:r>
              <a:rPr lang="cs-CZ" sz="2400" dirty="0" smtClean="0"/>
              <a:t>Slabé stránky</a:t>
            </a:r>
            <a:endParaRPr lang="cs-CZ" sz="2400" dirty="0"/>
          </a:p>
          <a:p>
            <a:pPr marL="0" lvl="0" indent="0" algn="ctr">
              <a:buNone/>
            </a:pPr>
            <a:endParaRPr lang="en-US" sz="2400" b="1" dirty="0"/>
          </a:p>
          <a:p>
            <a:pPr algn="ctr"/>
            <a:endParaRPr lang="cs-CZ" sz="2400" dirty="0"/>
          </a:p>
          <a:p>
            <a:pPr algn="ct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0612385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Aplikační část a výzkumné problémy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15072"/>
            <a:ext cx="10515600" cy="4461890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cs-CZ" sz="2400" b="1" dirty="0" smtClean="0"/>
              <a:t>Jaké </a:t>
            </a:r>
            <a:r>
              <a:rPr lang="cs-CZ" sz="2400" b="1" dirty="0"/>
              <a:t>jsou možnosti pro zvýšení efektivity managementu podpůrných procesů</a:t>
            </a:r>
            <a:r>
              <a:rPr lang="cs-CZ" sz="2400" b="1" dirty="0" smtClean="0"/>
              <a:t>?</a:t>
            </a:r>
          </a:p>
          <a:p>
            <a:pPr lvl="0" algn="ctr">
              <a:buFontTx/>
              <a:buChar char="-"/>
            </a:pPr>
            <a:endParaRPr lang="cs-CZ" sz="2400" b="1" dirty="0" smtClean="0"/>
          </a:p>
          <a:p>
            <a:pPr algn="ctr"/>
            <a:r>
              <a:rPr lang="cs-CZ" sz="2400" dirty="0"/>
              <a:t>Pořízení BIM Projektu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Centralizace informací z oblasti podpůrných procesů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Pořízení komplexního FM informačního </a:t>
            </a:r>
            <a:r>
              <a:rPr lang="cs-CZ" sz="2400" dirty="0" smtClean="0"/>
              <a:t>systému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48224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Aplikační část a výzkumné problémy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6064"/>
            <a:ext cx="10515600" cy="4140898"/>
          </a:xfrm>
        </p:spPr>
        <p:txBody>
          <a:bodyPr>
            <a:normAutofit/>
          </a:bodyPr>
          <a:lstStyle/>
          <a:p>
            <a:pPr lvl="0" algn="ctr">
              <a:buFontTx/>
              <a:buChar char="-"/>
            </a:pPr>
            <a:endParaRPr lang="cs-CZ" sz="2400" b="1" dirty="0"/>
          </a:p>
          <a:p>
            <a:pPr lvl="0" algn="ctr">
              <a:buFontTx/>
              <a:buChar char="-"/>
            </a:pPr>
            <a:endParaRPr lang="en-US" sz="2400" b="1" dirty="0"/>
          </a:p>
          <a:p>
            <a:pPr lvl="0" algn="ctr">
              <a:buFontTx/>
              <a:buChar char="-"/>
            </a:pPr>
            <a:r>
              <a:rPr lang="cs-CZ" sz="2400" b="1" dirty="0"/>
              <a:t>Jak náročné z provozně-technického hlediska by bylo zavedení navržených opatření</a:t>
            </a:r>
            <a:r>
              <a:rPr lang="cs-CZ" sz="2400" b="1" dirty="0" smtClean="0"/>
              <a:t>?</a:t>
            </a:r>
          </a:p>
          <a:p>
            <a:pPr lvl="0" algn="ctr">
              <a:buFontTx/>
              <a:buChar char="-"/>
            </a:pPr>
            <a:endParaRPr lang="cs-CZ" sz="2400" b="1" dirty="0"/>
          </a:p>
          <a:p>
            <a:pPr lvl="0" algn="ctr">
              <a:buFontTx/>
              <a:buChar char="-"/>
            </a:pPr>
            <a:r>
              <a:rPr lang="cs-CZ" sz="2400" dirty="0" smtClean="0"/>
              <a:t>Nákladové nároky</a:t>
            </a:r>
          </a:p>
          <a:p>
            <a:pPr lvl="0" algn="ctr">
              <a:buFontTx/>
              <a:buChar char="-"/>
            </a:pPr>
            <a:endParaRPr lang="cs-CZ" sz="2400" dirty="0"/>
          </a:p>
          <a:p>
            <a:pPr lvl="0" algn="ctr">
              <a:buFontTx/>
              <a:buChar char="-"/>
            </a:pPr>
            <a:r>
              <a:rPr lang="cs-CZ" sz="2400" dirty="0" smtClean="0"/>
              <a:t>Technické nároky</a:t>
            </a:r>
            <a:endParaRPr lang="en-US" sz="2400" dirty="0" smtClean="0"/>
          </a:p>
          <a:p>
            <a:pPr lvl="0" algn="ctr">
              <a:buFontTx/>
              <a:buChar char="-"/>
            </a:pPr>
            <a:endParaRPr lang="en-US" sz="2400" b="1" dirty="0"/>
          </a:p>
          <a:p>
            <a:pPr lvl="0" algn="ctr">
              <a:buFontTx/>
              <a:buChar char="-"/>
            </a:pPr>
            <a:endParaRPr lang="cs-CZ" sz="2400" dirty="0"/>
          </a:p>
          <a:p>
            <a:pPr algn="ct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3242288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479" y="389509"/>
            <a:ext cx="8653041" cy="1325563"/>
          </a:xfrm>
        </p:spPr>
        <p:txBody>
          <a:bodyPr>
            <a:normAutofit/>
          </a:bodyPr>
          <a:lstStyle/>
          <a:p>
            <a:pPr algn="ctr"/>
            <a:r>
              <a:rPr lang="cs-CZ" sz="2700" b="1" dirty="0" smtClean="0">
                <a:latin typeface="+mn-lt"/>
              </a:rPr>
              <a:t>Předpokládaný přínos</a:t>
            </a:r>
            <a:endParaRPr lang="cs-CZ" sz="28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6064"/>
            <a:ext cx="10515600" cy="414089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cs-CZ" sz="2400" b="1" u="sng" dirty="0" smtClean="0"/>
          </a:p>
          <a:p>
            <a:pPr algn="ctr"/>
            <a:r>
              <a:rPr lang="cs-CZ" sz="2400" dirty="0" smtClean="0"/>
              <a:t>Rozhodnutí v oblasti podpůrných procesů bez překvapivých negativních důsledků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Lepší centralizace informací v oblasti správy majetku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Důslednější dodržování administrativy v oblasti podpůrných procesů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Úspora v podobě ekonomického zisku</a:t>
            </a:r>
          </a:p>
          <a:p>
            <a:pPr algn="ctr"/>
            <a:endParaRPr lang="cs-CZ" sz="2400" dirty="0"/>
          </a:p>
          <a:p>
            <a:pPr algn="ctr"/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8748366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7179</TotalTime>
  <Words>392</Words>
  <Application>Microsoft Macintosh PowerPoint</Application>
  <PresentationFormat>Widescreen</PresentationFormat>
  <Paragraphs>88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Calibri Light</vt:lpstr>
      <vt:lpstr>Arial</vt:lpstr>
      <vt:lpstr>Celestial</vt:lpstr>
      <vt:lpstr>Vysoká škola technická a ekonomická v Českých Budějovicích  Ústav technicko-technologický</vt:lpstr>
      <vt:lpstr>Proč jsem si vybral toto téma?</vt:lpstr>
      <vt:lpstr>Jaký byl cíl této práce?</vt:lpstr>
      <vt:lpstr>Jaká výzkumné problémy byly definovány?</vt:lpstr>
      <vt:lpstr>Použité metody</vt:lpstr>
      <vt:lpstr>Aplikační část a výzkumné problémy</vt:lpstr>
      <vt:lpstr>Aplikační část a výzkumné problémy</vt:lpstr>
      <vt:lpstr>Aplikační část a výzkumné problémy</vt:lpstr>
      <vt:lpstr>Předpokládaný přínos</vt:lpstr>
      <vt:lpstr>Závěr</vt:lpstr>
      <vt:lpstr>Děkuji za Vaši pozornost</vt:lpstr>
      <vt:lpstr>Otázky od vedoucího diplomové práce</vt:lpstr>
      <vt:lpstr>Otázky od oponenta diplomové práce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František B.</dc:creator>
  <cp:lastModifiedBy>František B.</cp:lastModifiedBy>
  <cp:revision>25</cp:revision>
  <dcterms:created xsi:type="dcterms:W3CDTF">2016-03-31T20:58:28Z</dcterms:created>
  <dcterms:modified xsi:type="dcterms:W3CDTF">2016-04-11T20:12:40Z</dcterms:modified>
</cp:coreProperties>
</file>