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1.xml" ContentType="application/vnd.openxmlformats-officedocument.drawingml.chart+xml"/>
  <Override PartName="/ppt/notesSlides/notesSlide14.xml" ContentType="application/vnd.openxmlformats-officedocument.presentationml.notesSlide+xml"/>
  <Override PartName="/ppt/charts/chart2.xml" ContentType="application/vnd.openxmlformats-officedocument.drawingml.char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2"/>
  </p:sldMasterIdLst>
  <p:notesMasterIdLst>
    <p:notesMasterId r:id="rId22"/>
  </p:notesMasterIdLst>
  <p:sldIdLst>
    <p:sldId id="256" r:id="rId3"/>
    <p:sldId id="258" r:id="rId4"/>
    <p:sldId id="273" r:id="rId5"/>
    <p:sldId id="272" r:id="rId6"/>
    <p:sldId id="260" r:id="rId7"/>
    <p:sldId id="261" r:id="rId8"/>
    <p:sldId id="262" r:id="rId9"/>
    <p:sldId id="263" r:id="rId10"/>
    <p:sldId id="265" r:id="rId11"/>
    <p:sldId id="279" r:id="rId12"/>
    <p:sldId id="274" r:id="rId13"/>
    <p:sldId id="275" r:id="rId14"/>
    <p:sldId id="264" r:id="rId15"/>
    <p:sldId id="266" r:id="rId16"/>
    <p:sldId id="278" r:id="rId17"/>
    <p:sldId id="267" r:id="rId18"/>
    <p:sldId id="268" r:id="rId19"/>
    <p:sldId id="277" r:id="rId20"/>
    <p:sldId id="27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 autoAdjust="0"/>
  </p:normalViewPr>
  <p:slideViewPr>
    <p:cSldViewPr>
      <p:cViewPr>
        <p:scale>
          <a:sx n="100" d="100"/>
          <a:sy n="100" d="100"/>
        </p:scale>
        <p:origin x="-1944" y="-3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List2!$A$1</c:f>
              <c:strCache>
                <c:ptCount val="1"/>
                <c:pt idx="0">
                  <c:v>Motorová nafta se 6% biosložky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List2!$L$2:$O$2</c:f>
              <c:strCache>
                <c:ptCount val="4"/>
                <c:pt idx="0">
                  <c:v>Ew [MJ/l]</c:v>
                </c:pt>
                <c:pt idx="1">
                  <c:v>Et [MJ/l]</c:v>
                </c:pt>
                <c:pt idx="2">
                  <c:v>Gw [kgCO2e/l]</c:v>
                </c:pt>
                <c:pt idx="3">
                  <c:v>Gt  [kgCO2e/l]</c:v>
                </c:pt>
              </c:strCache>
            </c:strRef>
          </c:cat>
          <c:val>
            <c:numRef>
              <c:f>List2!$D$3:$G$3</c:f>
              <c:numCache>
                <c:formatCode>0.00</c:formatCode>
                <c:ptCount val="4"/>
                <c:pt idx="0">
                  <c:v>7469.8</c:v>
                </c:pt>
                <c:pt idx="1">
                  <c:v>6033.3</c:v>
                </c:pt>
                <c:pt idx="2">
                  <c:v>534.04</c:v>
                </c:pt>
                <c:pt idx="3">
                  <c:v>424.19</c:v>
                </c:pt>
              </c:numCache>
            </c:numRef>
          </c:val>
        </c:ser>
        <c:ser>
          <c:idx val="1"/>
          <c:order val="1"/>
          <c:tx>
            <c:strRef>
              <c:f>List2!$I$1</c:f>
              <c:strCache>
                <c:ptCount val="1"/>
                <c:pt idx="0">
                  <c:v>Bionafta FAME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1"/>
              <c:layout>
                <c:manualLayout>
                  <c:x val="1.7718715393133997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cs-CZ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List2!$L$2:$O$2</c:f>
              <c:strCache>
                <c:ptCount val="4"/>
                <c:pt idx="0">
                  <c:v>Ew [MJ/l]</c:v>
                </c:pt>
                <c:pt idx="1">
                  <c:v>Et [MJ/l]</c:v>
                </c:pt>
                <c:pt idx="2">
                  <c:v>Gw [kgCO2e/l]</c:v>
                </c:pt>
                <c:pt idx="3">
                  <c:v>Gt  [kgCO2e/l]</c:v>
                </c:pt>
              </c:strCache>
            </c:strRef>
          </c:cat>
          <c:val>
            <c:numRef>
              <c:f>List2!$L$3:$O$3</c:f>
              <c:numCache>
                <c:formatCode>0.00</c:formatCode>
                <c:ptCount val="4"/>
                <c:pt idx="0">
                  <c:v>12604</c:v>
                </c:pt>
                <c:pt idx="1">
                  <c:v>6035.2</c:v>
                </c:pt>
                <c:pt idx="2">
                  <c:v>353.28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6408704"/>
        <c:axId val="96410240"/>
      </c:barChart>
      <c:catAx>
        <c:axId val="964087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6410240"/>
        <c:crosses val="autoZero"/>
        <c:auto val="1"/>
        <c:lblAlgn val="ctr"/>
        <c:lblOffset val="100"/>
        <c:noMultiLvlLbl val="0"/>
      </c:catAx>
      <c:valAx>
        <c:axId val="96410240"/>
        <c:scaling>
          <c:orientation val="minMax"/>
        </c:scaling>
        <c:delete val="1"/>
        <c:axPos val="l"/>
        <c:majorGridlines/>
        <c:numFmt formatCode="0.00" sourceLinked="1"/>
        <c:majorTickMark val="out"/>
        <c:minorTickMark val="none"/>
        <c:tickLblPos val="nextTo"/>
        <c:crossAx val="9640870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List2!$A$6</c:f>
              <c:strCache>
                <c:ptCount val="1"/>
                <c:pt idx="0">
                  <c:v>WtT [MJ]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cat>
            <c:numRef>
              <c:f>List2!$B$1:$Q$1</c:f>
              <c:numCache>
                <c:formatCode>0%</c:formatCode>
                <c:ptCount val="16"/>
                <c:pt idx="0">
                  <c:v>0</c:v>
                </c:pt>
                <c:pt idx="1">
                  <c:v>0.01</c:v>
                </c:pt>
                <c:pt idx="2">
                  <c:v>0.02</c:v>
                </c:pt>
                <c:pt idx="3">
                  <c:v>0.03</c:v>
                </c:pt>
                <c:pt idx="4">
                  <c:v>0.04</c:v>
                </c:pt>
                <c:pt idx="5">
                  <c:v>0.05</c:v>
                </c:pt>
                <c:pt idx="6">
                  <c:v>0.06</c:v>
                </c:pt>
                <c:pt idx="7">
                  <c:v>7.0000000000000007E-2</c:v>
                </c:pt>
                <c:pt idx="8">
                  <c:v>0.08</c:v>
                </c:pt>
                <c:pt idx="9">
                  <c:v>0.09</c:v>
                </c:pt>
                <c:pt idx="10">
                  <c:v>0.1</c:v>
                </c:pt>
                <c:pt idx="11">
                  <c:v>0.15</c:v>
                </c:pt>
                <c:pt idx="12">
                  <c:v>0.2</c:v>
                </c:pt>
                <c:pt idx="13">
                  <c:v>0.5</c:v>
                </c:pt>
                <c:pt idx="14">
                  <c:v>0.85</c:v>
                </c:pt>
                <c:pt idx="15">
                  <c:v>1</c:v>
                </c:pt>
              </c:numCache>
            </c:numRef>
          </c:cat>
          <c:val>
            <c:numRef>
              <c:f>List2!$B$6:$Q$6</c:f>
              <c:numCache>
                <c:formatCode>0</c:formatCode>
                <c:ptCount val="16"/>
                <c:pt idx="0">
                  <c:v>680</c:v>
                </c:pt>
                <c:pt idx="1">
                  <c:v>710</c:v>
                </c:pt>
                <c:pt idx="2">
                  <c:v>740</c:v>
                </c:pt>
                <c:pt idx="3">
                  <c:v>770</c:v>
                </c:pt>
                <c:pt idx="4">
                  <c:v>790</c:v>
                </c:pt>
                <c:pt idx="5">
                  <c:v>830</c:v>
                </c:pt>
                <c:pt idx="6">
                  <c:v>850</c:v>
                </c:pt>
                <c:pt idx="7">
                  <c:v>880</c:v>
                </c:pt>
                <c:pt idx="8">
                  <c:v>910</c:v>
                </c:pt>
                <c:pt idx="9">
                  <c:v>940</c:v>
                </c:pt>
                <c:pt idx="10">
                  <c:v>970</c:v>
                </c:pt>
                <c:pt idx="11">
                  <c:v>1120</c:v>
                </c:pt>
                <c:pt idx="12">
                  <c:v>1260</c:v>
                </c:pt>
                <c:pt idx="13">
                  <c:v>2120</c:v>
                </c:pt>
                <c:pt idx="14">
                  <c:v>3130</c:v>
                </c:pt>
                <c:pt idx="15">
                  <c:v>3570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List2!$A$5</c:f>
              <c:strCache>
                <c:ptCount val="1"/>
                <c:pt idx="0">
                  <c:v>WtW gw [kgCO2e]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square"/>
            <c:size val="5"/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</c:spPr>
          </c:marker>
          <c:cat>
            <c:numRef>
              <c:f>List2!$B$1:$Q$1</c:f>
              <c:numCache>
                <c:formatCode>0%</c:formatCode>
                <c:ptCount val="16"/>
                <c:pt idx="0">
                  <c:v>0</c:v>
                </c:pt>
                <c:pt idx="1">
                  <c:v>0.01</c:v>
                </c:pt>
                <c:pt idx="2">
                  <c:v>0.02</c:v>
                </c:pt>
                <c:pt idx="3">
                  <c:v>0.03</c:v>
                </c:pt>
                <c:pt idx="4">
                  <c:v>0.04</c:v>
                </c:pt>
                <c:pt idx="5">
                  <c:v>0.05</c:v>
                </c:pt>
                <c:pt idx="6">
                  <c:v>0.06</c:v>
                </c:pt>
                <c:pt idx="7">
                  <c:v>7.0000000000000007E-2</c:v>
                </c:pt>
                <c:pt idx="8">
                  <c:v>0.08</c:v>
                </c:pt>
                <c:pt idx="9">
                  <c:v>0.09</c:v>
                </c:pt>
                <c:pt idx="10">
                  <c:v>0.1</c:v>
                </c:pt>
                <c:pt idx="11">
                  <c:v>0.15</c:v>
                </c:pt>
                <c:pt idx="12">
                  <c:v>0.2</c:v>
                </c:pt>
                <c:pt idx="13">
                  <c:v>0.5</c:v>
                </c:pt>
                <c:pt idx="14">
                  <c:v>0.85</c:v>
                </c:pt>
                <c:pt idx="15">
                  <c:v>1</c:v>
                </c:pt>
              </c:numCache>
            </c:numRef>
          </c:cat>
          <c:val>
            <c:numRef>
              <c:f>List2!$B$5:$Q$5</c:f>
              <c:numCache>
                <c:formatCode>0</c:formatCode>
                <c:ptCount val="16"/>
                <c:pt idx="0">
                  <c:v>324</c:v>
                </c:pt>
                <c:pt idx="1">
                  <c:v>323</c:v>
                </c:pt>
                <c:pt idx="2">
                  <c:v>321</c:v>
                </c:pt>
                <c:pt idx="3">
                  <c:v>320</c:v>
                </c:pt>
                <c:pt idx="4">
                  <c:v>319</c:v>
                </c:pt>
                <c:pt idx="5">
                  <c:v>317</c:v>
                </c:pt>
                <c:pt idx="6">
                  <c:v>316</c:v>
                </c:pt>
                <c:pt idx="7">
                  <c:v>315</c:v>
                </c:pt>
                <c:pt idx="8">
                  <c:v>313</c:v>
                </c:pt>
                <c:pt idx="9">
                  <c:v>312</c:v>
                </c:pt>
                <c:pt idx="10">
                  <c:v>311</c:v>
                </c:pt>
                <c:pt idx="11">
                  <c:v>304</c:v>
                </c:pt>
                <c:pt idx="12">
                  <c:v>298</c:v>
                </c:pt>
                <c:pt idx="13">
                  <c:v>258</c:v>
                </c:pt>
                <c:pt idx="14">
                  <c:v>212</c:v>
                </c:pt>
                <c:pt idx="15">
                  <c:v>192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7880192"/>
        <c:axId val="37882112"/>
      </c:lineChart>
      <c:catAx>
        <c:axId val="37880192"/>
        <c:scaling>
          <c:orientation val="minMax"/>
        </c:scaling>
        <c:delete val="0"/>
        <c:axPos val="b"/>
        <c:majorGridlines/>
        <c:minorGridlines>
          <c:spPr>
            <a:ln>
              <a:solidFill>
                <a:schemeClr val="tx1"/>
              </a:solidFill>
            </a:ln>
          </c:spPr>
        </c:min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cs-CZ"/>
          </a:p>
        </c:txPr>
        <c:crossAx val="37882112"/>
        <c:crosses val="autoZero"/>
        <c:auto val="1"/>
        <c:lblAlgn val="ctr"/>
        <c:lblOffset val="100"/>
        <c:noMultiLvlLbl val="0"/>
      </c:catAx>
      <c:valAx>
        <c:axId val="37882112"/>
        <c:scaling>
          <c:orientation val="minMax"/>
        </c:scaling>
        <c:delete val="0"/>
        <c:axPos val="l"/>
        <c:majorGridlines>
          <c:spPr>
            <a:ln>
              <a:solidFill>
                <a:schemeClr val="tx1"/>
              </a:solidFill>
            </a:ln>
          </c:spPr>
        </c:majorGridlines>
        <c:numFmt formatCode="0" sourceLinked="1"/>
        <c:majorTickMark val="out"/>
        <c:minorTickMark val="out"/>
        <c:tickLblPos val="nextTo"/>
        <c:txPr>
          <a:bodyPr/>
          <a:lstStyle/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cs-CZ"/>
          </a:p>
        </c:txPr>
        <c:crossAx val="37880192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10E099-27D5-4406-88A8-F08922D00CD0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10EAB99-9D14-400F-AE33-A44F1C302335}">
      <dgm:prSet phldrT="[Text]"/>
      <dgm:spPr/>
      <dgm:t>
        <a:bodyPr/>
        <a:lstStyle/>
        <a:p>
          <a:r>
            <a:rPr lang="cs-CZ" dirty="0" err="1" smtClean="0"/>
            <a:t>GHGs</a:t>
          </a:r>
          <a:endParaRPr lang="cs-CZ" dirty="0"/>
        </a:p>
      </dgm:t>
    </dgm:pt>
    <dgm:pt modelId="{39F25111-83D8-4DCD-BCE9-6F535C8C4090}" type="parTrans" cxnId="{FAAE782F-DD43-4726-8987-213FB658D4DF}">
      <dgm:prSet/>
      <dgm:spPr/>
      <dgm:t>
        <a:bodyPr/>
        <a:lstStyle/>
        <a:p>
          <a:endParaRPr lang="cs-CZ"/>
        </a:p>
      </dgm:t>
    </dgm:pt>
    <dgm:pt modelId="{F5795B3A-29F6-4AE7-B171-318D38BD1DC1}" type="sibTrans" cxnId="{FAAE782F-DD43-4726-8987-213FB658D4DF}">
      <dgm:prSet/>
      <dgm:spPr/>
      <dgm:t>
        <a:bodyPr/>
        <a:lstStyle/>
        <a:p>
          <a:endParaRPr lang="cs-CZ"/>
        </a:p>
      </dgm:t>
    </dgm:pt>
    <dgm:pt modelId="{2F014745-CF8D-4EB2-996B-CCD97CA659ED}">
      <dgm:prSet phldrT="[Text]"/>
      <dgm:spPr/>
      <dgm:t>
        <a:bodyPr/>
        <a:lstStyle/>
        <a:p>
          <a:r>
            <a:rPr lang="cs-CZ" dirty="0" smtClean="0"/>
            <a:t>CO</a:t>
          </a:r>
          <a:r>
            <a:rPr lang="cs-CZ" baseline="-25000" dirty="0" smtClean="0"/>
            <a:t>2</a:t>
          </a:r>
          <a:endParaRPr lang="cs-CZ" baseline="-25000" dirty="0"/>
        </a:p>
      </dgm:t>
    </dgm:pt>
    <dgm:pt modelId="{595D405C-1DEF-4088-AE48-4B5995B6FD2A}" type="parTrans" cxnId="{EE35A7E8-E720-41D3-B514-EC3848C727BB}">
      <dgm:prSet/>
      <dgm:spPr/>
      <dgm:t>
        <a:bodyPr/>
        <a:lstStyle/>
        <a:p>
          <a:endParaRPr lang="cs-CZ"/>
        </a:p>
      </dgm:t>
    </dgm:pt>
    <dgm:pt modelId="{4665A4FE-2996-4F41-B182-819241323F81}" type="sibTrans" cxnId="{EE35A7E8-E720-41D3-B514-EC3848C727BB}">
      <dgm:prSet/>
      <dgm:spPr/>
      <dgm:t>
        <a:bodyPr/>
        <a:lstStyle/>
        <a:p>
          <a:endParaRPr lang="cs-CZ"/>
        </a:p>
      </dgm:t>
    </dgm:pt>
    <dgm:pt modelId="{4A6F9071-9717-444A-9E9B-2FAF7B79711F}">
      <dgm:prSet phldrT="[Text]"/>
      <dgm:spPr/>
      <dgm:t>
        <a:bodyPr/>
        <a:lstStyle/>
        <a:p>
          <a:r>
            <a:rPr lang="cs-CZ" dirty="0" smtClean="0"/>
            <a:t>CH</a:t>
          </a:r>
          <a:r>
            <a:rPr lang="cs-CZ" baseline="-25000" dirty="0" smtClean="0"/>
            <a:t>4</a:t>
          </a:r>
          <a:endParaRPr lang="cs-CZ" baseline="-25000" dirty="0"/>
        </a:p>
      </dgm:t>
    </dgm:pt>
    <dgm:pt modelId="{F249B025-11F5-45B0-A3EF-D09797D6D2B3}" type="parTrans" cxnId="{C739743A-CB0D-45FE-9BCC-D0E9E22B4E82}">
      <dgm:prSet/>
      <dgm:spPr/>
      <dgm:t>
        <a:bodyPr/>
        <a:lstStyle/>
        <a:p>
          <a:endParaRPr lang="cs-CZ"/>
        </a:p>
      </dgm:t>
    </dgm:pt>
    <dgm:pt modelId="{307A3B29-C0D1-471E-B99C-12E31852C1C0}" type="sibTrans" cxnId="{C739743A-CB0D-45FE-9BCC-D0E9E22B4E82}">
      <dgm:prSet/>
      <dgm:spPr/>
      <dgm:t>
        <a:bodyPr/>
        <a:lstStyle/>
        <a:p>
          <a:endParaRPr lang="cs-CZ"/>
        </a:p>
      </dgm:t>
    </dgm:pt>
    <dgm:pt modelId="{ECAD7503-B5D2-421E-8456-64AC973952C1}">
      <dgm:prSet phldrT="[Text]"/>
      <dgm:spPr/>
      <dgm:t>
        <a:bodyPr/>
        <a:lstStyle/>
        <a:p>
          <a:r>
            <a:rPr lang="cs-CZ" dirty="0" smtClean="0"/>
            <a:t>N</a:t>
          </a:r>
          <a:r>
            <a:rPr lang="cs-CZ" baseline="-25000" dirty="0" smtClean="0"/>
            <a:t>2</a:t>
          </a:r>
          <a:r>
            <a:rPr lang="cs-CZ" dirty="0" smtClean="0"/>
            <a:t>O</a:t>
          </a:r>
          <a:endParaRPr lang="cs-CZ" dirty="0"/>
        </a:p>
      </dgm:t>
    </dgm:pt>
    <dgm:pt modelId="{58555E2F-AB52-4232-9BC1-D8B93324908E}" type="parTrans" cxnId="{EE12EC89-D54B-4C28-86C2-9FD464292A58}">
      <dgm:prSet/>
      <dgm:spPr/>
      <dgm:t>
        <a:bodyPr/>
        <a:lstStyle/>
        <a:p>
          <a:endParaRPr lang="cs-CZ"/>
        </a:p>
      </dgm:t>
    </dgm:pt>
    <dgm:pt modelId="{D8FB9D4F-7E9B-4709-BD81-A8FFD9497F6B}" type="sibTrans" cxnId="{EE12EC89-D54B-4C28-86C2-9FD464292A58}">
      <dgm:prSet/>
      <dgm:spPr/>
      <dgm:t>
        <a:bodyPr/>
        <a:lstStyle/>
        <a:p>
          <a:endParaRPr lang="cs-CZ"/>
        </a:p>
      </dgm:t>
    </dgm:pt>
    <dgm:pt modelId="{B6BAF29A-9F74-4D4C-A58A-9B92A67E07B2}">
      <dgm:prSet phldrT="[Text]" phldr="1"/>
      <dgm:spPr/>
      <dgm:t>
        <a:bodyPr/>
        <a:lstStyle/>
        <a:p>
          <a:endParaRPr lang="cs-CZ" dirty="0"/>
        </a:p>
      </dgm:t>
    </dgm:pt>
    <dgm:pt modelId="{17CD4373-5541-426A-BBD0-9C54CE8FA9C6}" type="parTrans" cxnId="{3E2644A4-C174-4419-8189-04E0044A2AA3}">
      <dgm:prSet/>
      <dgm:spPr/>
      <dgm:t>
        <a:bodyPr/>
        <a:lstStyle/>
        <a:p>
          <a:endParaRPr lang="cs-CZ"/>
        </a:p>
      </dgm:t>
    </dgm:pt>
    <dgm:pt modelId="{4ECF0A6B-1C36-4113-96BA-45BE6B74418D}" type="sibTrans" cxnId="{3E2644A4-C174-4419-8189-04E0044A2AA3}">
      <dgm:prSet/>
      <dgm:spPr/>
      <dgm:t>
        <a:bodyPr/>
        <a:lstStyle/>
        <a:p>
          <a:endParaRPr lang="cs-CZ"/>
        </a:p>
      </dgm:t>
    </dgm:pt>
    <dgm:pt modelId="{356DE73E-1964-451E-89D7-C0CA08AA2687}">
      <dgm:prSet phldrT="[Text]"/>
      <dgm:spPr/>
      <dgm:t>
        <a:bodyPr/>
        <a:lstStyle/>
        <a:p>
          <a:r>
            <a:rPr lang="cs-CZ" dirty="0" smtClean="0"/>
            <a:t>SF</a:t>
          </a:r>
          <a:r>
            <a:rPr lang="cs-CZ" baseline="-25000" dirty="0" smtClean="0"/>
            <a:t>6</a:t>
          </a:r>
          <a:endParaRPr lang="cs-CZ" baseline="-25000" dirty="0"/>
        </a:p>
      </dgm:t>
    </dgm:pt>
    <dgm:pt modelId="{16B26B06-23C0-4751-BC11-F0DF11059F58}" type="parTrans" cxnId="{73DFC751-64FF-40A3-8BBD-719D1865488A}">
      <dgm:prSet/>
      <dgm:spPr/>
      <dgm:t>
        <a:bodyPr/>
        <a:lstStyle/>
        <a:p>
          <a:endParaRPr lang="cs-CZ"/>
        </a:p>
      </dgm:t>
    </dgm:pt>
    <dgm:pt modelId="{97D035ED-D38E-44D0-8AC1-E21A443C700B}" type="sibTrans" cxnId="{73DFC751-64FF-40A3-8BBD-719D1865488A}">
      <dgm:prSet/>
      <dgm:spPr/>
      <dgm:t>
        <a:bodyPr/>
        <a:lstStyle/>
        <a:p>
          <a:endParaRPr lang="cs-CZ"/>
        </a:p>
      </dgm:t>
    </dgm:pt>
    <dgm:pt modelId="{F7F05D31-1114-4D73-B304-E9207CB148DC}">
      <dgm:prSet phldrT="[Text]"/>
      <dgm:spPr/>
      <dgm:t>
        <a:bodyPr/>
        <a:lstStyle/>
        <a:p>
          <a:r>
            <a:rPr lang="cs-CZ" dirty="0" err="1" smtClean="0"/>
            <a:t>HFCs</a:t>
          </a:r>
          <a:endParaRPr lang="cs-CZ" dirty="0"/>
        </a:p>
      </dgm:t>
    </dgm:pt>
    <dgm:pt modelId="{3C8797EA-3508-4C7D-9978-32F94312F21F}" type="parTrans" cxnId="{6F7B6384-CD70-4C49-8F6F-BC146D67F6DD}">
      <dgm:prSet/>
      <dgm:spPr/>
      <dgm:t>
        <a:bodyPr/>
        <a:lstStyle/>
        <a:p>
          <a:endParaRPr lang="cs-CZ"/>
        </a:p>
      </dgm:t>
    </dgm:pt>
    <dgm:pt modelId="{1DE59645-B3CD-4CAE-907B-4871CDD58096}" type="sibTrans" cxnId="{6F7B6384-CD70-4C49-8F6F-BC146D67F6DD}">
      <dgm:prSet/>
      <dgm:spPr/>
      <dgm:t>
        <a:bodyPr/>
        <a:lstStyle/>
        <a:p>
          <a:endParaRPr lang="cs-CZ"/>
        </a:p>
      </dgm:t>
    </dgm:pt>
    <dgm:pt modelId="{3D13F115-CF67-44EE-A3A2-CFA256F03FBA}">
      <dgm:prSet phldrT="[Text]"/>
      <dgm:spPr/>
      <dgm:t>
        <a:bodyPr/>
        <a:lstStyle/>
        <a:p>
          <a:r>
            <a:rPr lang="cs-CZ" dirty="0" err="1" smtClean="0"/>
            <a:t>PFCs</a:t>
          </a:r>
          <a:endParaRPr lang="cs-CZ" dirty="0"/>
        </a:p>
      </dgm:t>
    </dgm:pt>
    <dgm:pt modelId="{86A411B5-81C8-44EF-9571-FA2A2CFFCD59}" type="parTrans" cxnId="{ECC780ED-B11C-4870-BAEC-D1E16449CB77}">
      <dgm:prSet/>
      <dgm:spPr/>
      <dgm:t>
        <a:bodyPr/>
        <a:lstStyle/>
        <a:p>
          <a:endParaRPr lang="cs-CZ"/>
        </a:p>
      </dgm:t>
    </dgm:pt>
    <dgm:pt modelId="{15A5B4AB-3D82-4FBD-AF52-1FB318140BA0}" type="sibTrans" cxnId="{ECC780ED-B11C-4870-BAEC-D1E16449CB77}">
      <dgm:prSet/>
      <dgm:spPr/>
      <dgm:t>
        <a:bodyPr/>
        <a:lstStyle/>
        <a:p>
          <a:endParaRPr lang="cs-CZ"/>
        </a:p>
      </dgm:t>
    </dgm:pt>
    <dgm:pt modelId="{7DBA0655-C31F-430D-B9BD-4D6C9A5ED317}" type="pres">
      <dgm:prSet presAssocID="{AF10E099-27D5-4406-88A8-F08922D00CD0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368F6113-608D-4075-8489-866B8BF44561}" type="pres">
      <dgm:prSet presAssocID="{210EAB99-9D14-400F-AE33-A44F1C302335}" presName="centerShape" presStyleLbl="node0" presStyleIdx="0" presStyleCnt="1"/>
      <dgm:spPr/>
      <dgm:t>
        <a:bodyPr/>
        <a:lstStyle/>
        <a:p>
          <a:endParaRPr lang="cs-CZ"/>
        </a:p>
      </dgm:t>
    </dgm:pt>
    <dgm:pt modelId="{B29CE542-DD88-4168-B3E4-E77F1FED0F77}" type="pres">
      <dgm:prSet presAssocID="{595D405C-1DEF-4088-AE48-4B5995B6FD2A}" presName="Name9" presStyleLbl="parChTrans1D2" presStyleIdx="0" presStyleCnt="6"/>
      <dgm:spPr/>
      <dgm:t>
        <a:bodyPr/>
        <a:lstStyle/>
        <a:p>
          <a:endParaRPr lang="cs-CZ"/>
        </a:p>
      </dgm:t>
    </dgm:pt>
    <dgm:pt modelId="{3479F8F1-3BB9-473A-B2FB-D7B128FD5200}" type="pres">
      <dgm:prSet presAssocID="{595D405C-1DEF-4088-AE48-4B5995B6FD2A}" presName="connTx" presStyleLbl="parChTrans1D2" presStyleIdx="0" presStyleCnt="6"/>
      <dgm:spPr/>
      <dgm:t>
        <a:bodyPr/>
        <a:lstStyle/>
        <a:p>
          <a:endParaRPr lang="cs-CZ"/>
        </a:p>
      </dgm:t>
    </dgm:pt>
    <dgm:pt modelId="{57EE23E1-41BD-4D31-8635-7924C3EFA91F}" type="pres">
      <dgm:prSet presAssocID="{2F014745-CF8D-4EB2-996B-CCD97CA659ED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0A9D6E0-8270-419A-991D-D5DE88C6E7EA}" type="pres">
      <dgm:prSet presAssocID="{F249B025-11F5-45B0-A3EF-D09797D6D2B3}" presName="Name9" presStyleLbl="parChTrans1D2" presStyleIdx="1" presStyleCnt="6"/>
      <dgm:spPr/>
      <dgm:t>
        <a:bodyPr/>
        <a:lstStyle/>
        <a:p>
          <a:endParaRPr lang="cs-CZ"/>
        </a:p>
      </dgm:t>
    </dgm:pt>
    <dgm:pt modelId="{4621EB5F-D846-4533-96FB-D4B00EC639AA}" type="pres">
      <dgm:prSet presAssocID="{F249B025-11F5-45B0-A3EF-D09797D6D2B3}" presName="connTx" presStyleLbl="parChTrans1D2" presStyleIdx="1" presStyleCnt="6"/>
      <dgm:spPr/>
      <dgm:t>
        <a:bodyPr/>
        <a:lstStyle/>
        <a:p>
          <a:endParaRPr lang="cs-CZ"/>
        </a:p>
      </dgm:t>
    </dgm:pt>
    <dgm:pt modelId="{0E3E5548-BADA-47EE-A291-7ABBFF93999D}" type="pres">
      <dgm:prSet presAssocID="{4A6F9071-9717-444A-9E9B-2FAF7B79711F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A63AEFA-CB03-4921-8D40-1E3C5F0D61CB}" type="pres">
      <dgm:prSet presAssocID="{58555E2F-AB52-4232-9BC1-D8B93324908E}" presName="Name9" presStyleLbl="parChTrans1D2" presStyleIdx="2" presStyleCnt="6"/>
      <dgm:spPr/>
      <dgm:t>
        <a:bodyPr/>
        <a:lstStyle/>
        <a:p>
          <a:endParaRPr lang="cs-CZ"/>
        </a:p>
      </dgm:t>
    </dgm:pt>
    <dgm:pt modelId="{00FF00BE-1E24-40FF-BC04-F5F6BFC40E35}" type="pres">
      <dgm:prSet presAssocID="{58555E2F-AB52-4232-9BC1-D8B93324908E}" presName="connTx" presStyleLbl="parChTrans1D2" presStyleIdx="2" presStyleCnt="6"/>
      <dgm:spPr/>
      <dgm:t>
        <a:bodyPr/>
        <a:lstStyle/>
        <a:p>
          <a:endParaRPr lang="cs-CZ"/>
        </a:p>
      </dgm:t>
    </dgm:pt>
    <dgm:pt modelId="{5BAFBAB6-CF98-4BCA-9218-2FC644C0A86C}" type="pres">
      <dgm:prSet presAssocID="{ECAD7503-B5D2-421E-8456-64AC973952C1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89C7673-017A-48E2-8D66-4D154B3BCE8D}" type="pres">
      <dgm:prSet presAssocID="{16B26B06-23C0-4751-BC11-F0DF11059F58}" presName="Name9" presStyleLbl="parChTrans1D2" presStyleIdx="3" presStyleCnt="6"/>
      <dgm:spPr/>
      <dgm:t>
        <a:bodyPr/>
        <a:lstStyle/>
        <a:p>
          <a:endParaRPr lang="cs-CZ"/>
        </a:p>
      </dgm:t>
    </dgm:pt>
    <dgm:pt modelId="{7EF52DEB-0264-4001-970E-06ABB42CC75A}" type="pres">
      <dgm:prSet presAssocID="{16B26B06-23C0-4751-BC11-F0DF11059F58}" presName="connTx" presStyleLbl="parChTrans1D2" presStyleIdx="3" presStyleCnt="6"/>
      <dgm:spPr/>
      <dgm:t>
        <a:bodyPr/>
        <a:lstStyle/>
        <a:p>
          <a:endParaRPr lang="cs-CZ"/>
        </a:p>
      </dgm:t>
    </dgm:pt>
    <dgm:pt modelId="{0B2263D3-2A7B-4DCA-B88F-846845F639B8}" type="pres">
      <dgm:prSet presAssocID="{356DE73E-1964-451E-89D7-C0CA08AA2687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0744CAE-516B-495D-964A-847F2A1C911B}" type="pres">
      <dgm:prSet presAssocID="{3C8797EA-3508-4C7D-9978-32F94312F21F}" presName="Name9" presStyleLbl="parChTrans1D2" presStyleIdx="4" presStyleCnt="6"/>
      <dgm:spPr/>
      <dgm:t>
        <a:bodyPr/>
        <a:lstStyle/>
        <a:p>
          <a:endParaRPr lang="cs-CZ"/>
        </a:p>
      </dgm:t>
    </dgm:pt>
    <dgm:pt modelId="{1159BB17-7633-4D52-BAC4-941283DFFEA9}" type="pres">
      <dgm:prSet presAssocID="{3C8797EA-3508-4C7D-9978-32F94312F21F}" presName="connTx" presStyleLbl="parChTrans1D2" presStyleIdx="4" presStyleCnt="6"/>
      <dgm:spPr/>
      <dgm:t>
        <a:bodyPr/>
        <a:lstStyle/>
        <a:p>
          <a:endParaRPr lang="cs-CZ"/>
        </a:p>
      </dgm:t>
    </dgm:pt>
    <dgm:pt modelId="{C3133A78-41F4-4F75-AE4D-87D22B724FFA}" type="pres">
      <dgm:prSet presAssocID="{F7F05D31-1114-4D73-B304-E9207CB148DC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B983E7C-B702-4E4E-A5AB-41DCC43530BF}" type="pres">
      <dgm:prSet presAssocID="{86A411B5-81C8-44EF-9571-FA2A2CFFCD59}" presName="Name9" presStyleLbl="parChTrans1D2" presStyleIdx="5" presStyleCnt="6"/>
      <dgm:spPr/>
      <dgm:t>
        <a:bodyPr/>
        <a:lstStyle/>
        <a:p>
          <a:endParaRPr lang="cs-CZ"/>
        </a:p>
      </dgm:t>
    </dgm:pt>
    <dgm:pt modelId="{6CAB49EE-F81C-41F6-84CA-E72860264834}" type="pres">
      <dgm:prSet presAssocID="{86A411B5-81C8-44EF-9571-FA2A2CFFCD59}" presName="connTx" presStyleLbl="parChTrans1D2" presStyleIdx="5" presStyleCnt="6"/>
      <dgm:spPr/>
      <dgm:t>
        <a:bodyPr/>
        <a:lstStyle/>
        <a:p>
          <a:endParaRPr lang="cs-CZ"/>
        </a:p>
      </dgm:t>
    </dgm:pt>
    <dgm:pt modelId="{DB1A6332-4F51-4186-87DE-A57AFB4C9645}" type="pres">
      <dgm:prSet presAssocID="{3D13F115-CF67-44EE-A3A2-CFA256F03FBA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39D9F759-371A-49E8-BF09-2860AB3D51EF}" type="presOf" srcId="{3D13F115-CF67-44EE-A3A2-CFA256F03FBA}" destId="{DB1A6332-4F51-4186-87DE-A57AFB4C9645}" srcOrd="0" destOrd="0" presId="urn:microsoft.com/office/officeart/2005/8/layout/radial1"/>
    <dgm:cxn modelId="{12C474D5-0AEE-4617-945B-ABF261D4F576}" type="presOf" srcId="{F249B025-11F5-45B0-A3EF-D09797D6D2B3}" destId="{4621EB5F-D846-4533-96FB-D4B00EC639AA}" srcOrd="1" destOrd="0" presId="urn:microsoft.com/office/officeart/2005/8/layout/radial1"/>
    <dgm:cxn modelId="{3D3DD6D1-8B1E-48AF-B84E-725AA9C37120}" type="presOf" srcId="{3C8797EA-3508-4C7D-9978-32F94312F21F}" destId="{00744CAE-516B-495D-964A-847F2A1C911B}" srcOrd="0" destOrd="0" presId="urn:microsoft.com/office/officeart/2005/8/layout/radial1"/>
    <dgm:cxn modelId="{BFEB9AEF-E9F8-45A6-9E72-6CC2EB5C3E5B}" type="presOf" srcId="{16B26B06-23C0-4751-BC11-F0DF11059F58}" destId="{C89C7673-017A-48E2-8D66-4D154B3BCE8D}" srcOrd="0" destOrd="0" presId="urn:microsoft.com/office/officeart/2005/8/layout/radial1"/>
    <dgm:cxn modelId="{6DF315E7-1DC6-4CE8-8438-AB5959B48C01}" type="presOf" srcId="{58555E2F-AB52-4232-9BC1-D8B93324908E}" destId="{FA63AEFA-CB03-4921-8D40-1E3C5F0D61CB}" srcOrd="0" destOrd="0" presId="urn:microsoft.com/office/officeart/2005/8/layout/radial1"/>
    <dgm:cxn modelId="{3E2644A4-C174-4419-8189-04E0044A2AA3}" srcId="{AF10E099-27D5-4406-88A8-F08922D00CD0}" destId="{B6BAF29A-9F74-4D4C-A58A-9B92A67E07B2}" srcOrd="1" destOrd="0" parTransId="{17CD4373-5541-426A-BBD0-9C54CE8FA9C6}" sibTransId="{4ECF0A6B-1C36-4113-96BA-45BE6B74418D}"/>
    <dgm:cxn modelId="{62FFCAD0-DD25-45A3-93A8-8326661EA381}" type="presOf" srcId="{F7F05D31-1114-4D73-B304-E9207CB148DC}" destId="{C3133A78-41F4-4F75-AE4D-87D22B724FFA}" srcOrd="0" destOrd="0" presId="urn:microsoft.com/office/officeart/2005/8/layout/radial1"/>
    <dgm:cxn modelId="{EE35A7E8-E720-41D3-B514-EC3848C727BB}" srcId="{210EAB99-9D14-400F-AE33-A44F1C302335}" destId="{2F014745-CF8D-4EB2-996B-CCD97CA659ED}" srcOrd="0" destOrd="0" parTransId="{595D405C-1DEF-4088-AE48-4B5995B6FD2A}" sibTransId="{4665A4FE-2996-4F41-B182-819241323F81}"/>
    <dgm:cxn modelId="{46DE9023-E7DC-4E83-BD63-7B26BD7E772D}" type="presOf" srcId="{210EAB99-9D14-400F-AE33-A44F1C302335}" destId="{368F6113-608D-4075-8489-866B8BF44561}" srcOrd="0" destOrd="0" presId="urn:microsoft.com/office/officeart/2005/8/layout/radial1"/>
    <dgm:cxn modelId="{6D1DCA6B-C6D6-40D1-8D8C-73850E31601B}" type="presOf" srcId="{58555E2F-AB52-4232-9BC1-D8B93324908E}" destId="{00FF00BE-1E24-40FF-BC04-F5F6BFC40E35}" srcOrd="1" destOrd="0" presId="urn:microsoft.com/office/officeart/2005/8/layout/radial1"/>
    <dgm:cxn modelId="{46AA4E54-8365-4B14-909C-4A0306B8C4F0}" type="presOf" srcId="{86A411B5-81C8-44EF-9571-FA2A2CFFCD59}" destId="{6CAB49EE-F81C-41F6-84CA-E72860264834}" srcOrd="1" destOrd="0" presId="urn:microsoft.com/office/officeart/2005/8/layout/radial1"/>
    <dgm:cxn modelId="{69275E52-8478-4A91-9C1C-D64FD26817C7}" type="presOf" srcId="{356DE73E-1964-451E-89D7-C0CA08AA2687}" destId="{0B2263D3-2A7B-4DCA-B88F-846845F639B8}" srcOrd="0" destOrd="0" presId="urn:microsoft.com/office/officeart/2005/8/layout/radial1"/>
    <dgm:cxn modelId="{FAAE782F-DD43-4726-8987-213FB658D4DF}" srcId="{AF10E099-27D5-4406-88A8-F08922D00CD0}" destId="{210EAB99-9D14-400F-AE33-A44F1C302335}" srcOrd="0" destOrd="0" parTransId="{39F25111-83D8-4DCD-BCE9-6F535C8C4090}" sibTransId="{F5795B3A-29F6-4AE7-B171-318D38BD1DC1}"/>
    <dgm:cxn modelId="{7585E4BF-C57B-4CAC-AEEE-18E8184924B1}" type="presOf" srcId="{16B26B06-23C0-4751-BC11-F0DF11059F58}" destId="{7EF52DEB-0264-4001-970E-06ABB42CC75A}" srcOrd="1" destOrd="0" presId="urn:microsoft.com/office/officeart/2005/8/layout/radial1"/>
    <dgm:cxn modelId="{ECC780ED-B11C-4870-BAEC-D1E16449CB77}" srcId="{210EAB99-9D14-400F-AE33-A44F1C302335}" destId="{3D13F115-CF67-44EE-A3A2-CFA256F03FBA}" srcOrd="5" destOrd="0" parTransId="{86A411B5-81C8-44EF-9571-FA2A2CFFCD59}" sibTransId="{15A5B4AB-3D82-4FBD-AF52-1FB318140BA0}"/>
    <dgm:cxn modelId="{AA41BE3B-EB18-4EBA-88FD-8532BC54C284}" type="presOf" srcId="{ECAD7503-B5D2-421E-8456-64AC973952C1}" destId="{5BAFBAB6-CF98-4BCA-9218-2FC644C0A86C}" srcOrd="0" destOrd="0" presId="urn:microsoft.com/office/officeart/2005/8/layout/radial1"/>
    <dgm:cxn modelId="{151FD073-29C9-4BBC-A2FC-21B5F8F46EE4}" type="presOf" srcId="{595D405C-1DEF-4088-AE48-4B5995B6FD2A}" destId="{3479F8F1-3BB9-473A-B2FB-D7B128FD5200}" srcOrd="1" destOrd="0" presId="urn:microsoft.com/office/officeart/2005/8/layout/radial1"/>
    <dgm:cxn modelId="{8659D96A-BA3E-4A2A-8A9F-F2778179782E}" type="presOf" srcId="{F249B025-11F5-45B0-A3EF-D09797D6D2B3}" destId="{70A9D6E0-8270-419A-991D-D5DE88C6E7EA}" srcOrd="0" destOrd="0" presId="urn:microsoft.com/office/officeart/2005/8/layout/radial1"/>
    <dgm:cxn modelId="{8067970E-990A-4D02-80E8-CE4AE32C3013}" type="presOf" srcId="{595D405C-1DEF-4088-AE48-4B5995B6FD2A}" destId="{B29CE542-DD88-4168-B3E4-E77F1FED0F77}" srcOrd="0" destOrd="0" presId="urn:microsoft.com/office/officeart/2005/8/layout/radial1"/>
    <dgm:cxn modelId="{BA90CA93-F208-4129-A488-2400C5FA8866}" type="presOf" srcId="{2F014745-CF8D-4EB2-996B-CCD97CA659ED}" destId="{57EE23E1-41BD-4D31-8635-7924C3EFA91F}" srcOrd="0" destOrd="0" presId="urn:microsoft.com/office/officeart/2005/8/layout/radial1"/>
    <dgm:cxn modelId="{73DFC751-64FF-40A3-8BBD-719D1865488A}" srcId="{210EAB99-9D14-400F-AE33-A44F1C302335}" destId="{356DE73E-1964-451E-89D7-C0CA08AA2687}" srcOrd="3" destOrd="0" parTransId="{16B26B06-23C0-4751-BC11-F0DF11059F58}" sibTransId="{97D035ED-D38E-44D0-8AC1-E21A443C700B}"/>
    <dgm:cxn modelId="{EE12EC89-D54B-4C28-86C2-9FD464292A58}" srcId="{210EAB99-9D14-400F-AE33-A44F1C302335}" destId="{ECAD7503-B5D2-421E-8456-64AC973952C1}" srcOrd="2" destOrd="0" parTransId="{58555E2F-AB52-4232-9BC1-D8B93324908E}" sibTransId="{D8FB9D4F-7E9B-4709-BD81-A8FFD9497F6B}"/>
    <dgm:cxn modelId="{67A05837-26DD-42F4-AD64-7F73E9449262}" type="presOf" srcId="{4A6F9071-9717-444A-9E9B-2FAF7B79711F}" destId="{0E3E5548-BADA-47EE-A291-7ABBFF93999D}" srcOrd="0" destOrd="0" presId="urn:microsoft.com/office/officeart/2005/8/layout/radial1"/>
    <dgm:cxn modelId="{C739743A-CB0D-45FE-9BCC-D0E9E22B4E82}" srcId="{210EAB99-9D14-400F-AE33-A44F1C302335}" destId="{4A6F9071-9717-444A-9E9B-2FAF7B79711F}" srcOrd="1" destOrd="0" parTransId="{F249B025-11F5-45B0-A3EF-D09797D6D2B3}" sibTransId="{307A3B29-C0D1-471E-B99C-12E31852C1C0}"/>
    <dgm:cxn modelId="{284DF382-E332-4368-AD97-A6CE4473AC90}" type="presOf" srcId="{86A411B5-81C8-44EF-9571-FA2A2CFFCD59}" destId="{3B983E7C-B702-4E4E-A5AB-41DCC43530BF}" srcOrd="0" destOrd="0" presId="urn:microsoft.com/office/officeart/2005/8/layout/radial1"/>
    <dgm:cxn modelId="{6F7B6384-CD70-4C49-8F6F-BC146D67F6DD}" srcId="{210EAB99-9D14-400F-AE33-A44F1C302335}" destId="{F7F05D31-1114-4D73-B304-E9207CB148DC}" srcOrd="4" destOrd="0" parTransId="{3C8797EA-3508-4C7D-9978-32F94312F21F}" sibTransId="{1DE59645-B3CD-4CAE-907B-4871CDD58096}"/>
    <dgm:cxn modelId="{61023B8B-7E28-4828-A0F2-4416B2A26453}" type="presOf" srcId="{AF10E099-27D5-4406-88A8-F08922D00CD0}" destId="{7DBA0655-C31F-430D-B9BD-4D6C9A5ED317}" srcOrd="0" destOrd="0" presId="urn:microsoft.com/office/officeart/2005/8/layout/radial1"/>
    <dgm:cxn modelId="{98AC67A7-C491-455E-A3A2-CA379E4E5B6E}" type="presOf" srcId="{3C8797EA-3508-4C7D-9978-32F94312F21F}" destId="{1159BB17-7633-4D52-BAC4-941283DFFEA9}" srcOrd="1" destOrd="0" presId="urn:microsoft.com/office/officeart/2005/8/layout/radial1"/>
    <dgm:cxn modelId="{376EC649-2E43-4F2C-854C-C2EB5771AB8D}" type="presParOf" srcId="{7DBA0655-C31F-430D-B9BD-4D6C9A5ED317}" destId="{368F6113-608D-4075-8489-866B8BF44561}" srcOrd="0" destOrd="0" presId="urn:microsoft.com/office/officeart/2005/8/layout/radial1"/>
    <dgm:cxn modelId="{44C4BF96-FE09-4CCA-A674-0E2204AC7B2A}" type="presParOf" srcId="{7DBA0655-C31F-430D-B9BD-4D6C9A5ED317}" destId="{B29CE542-DD88-4168-B3E4-E77F1FED0F77}" srcOrd="1" destOrd="0" presId="urn:microsoft.com/office/officeart/2005/8/layout/radial1"/>
    <dgm:cxn modelId="{27CEE751-C357-45BB-BC17-21D084EED5CF}" type="presParOf" srcId="{B29CE542-DD88-4168-B3E4-E77F1FED0F77}" destId="{3479F8F1-3BB9-473A-B2FB-D7B128FD5200}" srcOrd="0" destOrd="0" presId="urn:microsoft.com/office/officeart/2005/8/layout/radial1"/>
    <dgm:cxn modelId="{4E6CC271-C56F-42A7-9E1E-90B63A927E67}" type="presParOf" srcId="{7DBA0655-C31F-430D-B9BD-4D6C9A5ED317}" destId="{57EE23E1-41BD-4D31-8635-7924C3EFA91F}" srcOrd="2" destOrd="0" presId="urn:microsoft.com/office/officeart/2005/8/layout/radial1"/>
    <dgm:cxn modelId="{B8FC43E1-44D8-4E6A-9522-6D5375C3F330}" type="presParOf" srcId="{7DBA0655-C31F-430D-B9BD-4D6C9A5ED317}" destId="{70A9D6E0-8270-419A-991D-D5DE88C6E7EA}" srcOrd="3" destOrd="0" presId="urn:microsoft.com/office/officeart/2005/8/layout/radial1"/>
    <dgm:cxn modelId="{176FD262-3FB7-42F0-829D-9CE596B611DD}" type="presParOf" srcId="{70A9D6E0-8270-419A-991D-D5DE88C6E7EA}" destId="{4621EB5F-D846-4533-96FB-D4B00EC639AA}" srcOrd="0" destOrd="0" presId="urn:microsoft.com/office/officeart/2005/8/layout/radial1"/>
    <dgm:cxn modelId="{E99768B9-0FF1-48FD-A25C-8001BCB40589}" type="presParOf" srcId="{7DBA0655-C31F-430D-B9BD-4D6C9A5ED317}" destId="{0E3E5548-BADA-47EE-A291-7ABBFF93999D}" srcOrd="4" destOrd="0" presId="urn:microsoft.com/office/officeart/2005/8/layout/radial1"/>
    <dgm:cxn modelId="{DDA97201-EF54-445C-8A76-1661587839D6}" type="presParOf" srcId="{7DBA0655-C31F-430D-B9BD-4D6C9A5ED317}" destId="{FA63AEFA-CB03-4921-8D40-1E3C5F0D61CB}" srcOrd="5" destOrd="0" presId="urn:microsoft.com/office/officeart/2005/8/layout/radial1"/>
    <dgm:cxn modelId="{3440FB69-BD3B-41C4-988C-668D485FD3B5}" type="presParOf" srcId="{FA63AEFA-CB03-4921-8D40-1E3C5F0D61CB}" destId="{00FF00BE-1E24-40FF-BC04-F5F6BFC40E35}" srcOrd="0" destOrd="0" presId="urn:microsoft.com/office/officeart/2005/8/layout/radial1"/>
    <dgm:cxn modelId="{8F44B1D2-6D10-49E1-878A-2326AFE7B9CA}" type="presParOf" srcId="{7DBA0655-C31F-430D-B9BD-4D6C9A5ED317}" destId="{5BAFBAB6-CF98-4BCA-9218-2FC644C0A86C}" srcOrd="6" destOrd="0" presId="urn:microsoft.com/office/officeart/2005/8/layout/radial1"/>
    <dgm:cxn modelId="{4EA4D1B7-3ED5-4A57-8478-DE1C716A0726}" type="presParOf" srcId="{7DBA0655-C31F-430D-B9BD-4D6C9A5ED317}" destId="{C89C7673-017A-48E2-8D66-4D154B3BCE8D}" srcOrd="7" destOrd="0" presId="urn:microsoft.com/office/officeart/2005/8/layout/radial1"/>
    <dgm:cxn modelId="{ACE92269-95B5-4716-972B-04E8F60C074B}" type="presParOf" srcId="{C89C7673-017A-48E2-8D66-4D154B3BCE8D}" destId="{7EF52DEB-0264-4001-970E-06ABB42CC75A}" srcOrd="0" destOrd="0" presId="urn:microsoft.com/office/officeart/2005/8/layout/radial1"/>
    <dgm:cxn modelId="{21D4B5D4-66FB-4407-B2BB-C0983F34131C}" type="presParOf" srcId="{7DBA0655-C31F-430D-B9BD-4D6C9A5ED317}" destId="{0B2263D3-2A7B-4DCA-B88F-846845F639B8}" srcOrd="8" destOrd="0" presId="urn:microsoft.com/office/officeart/2005/8/layout/radial1"/>
    <dgm:cxn modelId="{7487F539-AD93-47DD-8AD7-8A291E33D8F7}" type="presParOf" srcId="{7DBA0655-C31F-430D-B9BD-4D6C9A5ED317}" destId="{00744CAE-516B-495D-964A-847F2A1C911B}" srcOrd="9" destOrd="0" presId="urn:microsoft.com/office/officeart/2005/8/layout/radial1"/>
    <dgm:cxn modelId="{2D0ED09D-B936-46E2-A535-65955B5B6BCB}" type="presParOf" srcId="{00744CAE-516B-495D-964A-847F2A1C911B}" destId="{1159BB17-7633-4D52-BAC4-941283DFFEA9}" srcOrd="0" destOrd="0" presId="urn:microsoft.com/office/officeart/2005/8/layout/radial1"/>
    <dgm:cxn modelId="{9CB73B42-AC42-48E4-A659-E1BC51F22A91}" type="presParOf" srcId="{7DBA0655-C31F-430D-B9BD-4D6C9A5ED317}" destId="{C3133A78-41F4-4F75-AE4D-87D22B724FFA}" srcOrd="10" destOrd="0" presId="urn:microsoft.com/office/officeart/2005/8/layout/radial1"/>
    <dgm:cxn modelId="{16037118-2919-49DC-B96A-3F4ADA1964B1}" type="presParOf" srcId="{7DBA0655-C31F-430D-B9BD-4D6C9A5ED317}" destId="{3B983E7C-B702-4E4E-A5AB-41DCC43530BF}" srcOrd="11" destOrd="0" presId="urn:microsoft.com/office/officeart/2005/8/layout/radial1"/>
    <dgm:cxn modelId="{91B844A0-8BF2-47B7-8E7E-450211ED3D17}" type="presParOf" srcId="{3B983E7C-B702-4E4E-A5AB-41DCC43530BF}" destId="{6CAB49EE-F81C-41F6-84CA-E72860264834}" srcOrd="0" destOrd="0" presId="urn:microsoft.com/office/officeart/2005/8/layout/radial1"/>
    <dgm:cxn modelId="{DB6194A6-B374-4190-8B92-EB0F30EF0A71}" type="presParOf" srcId="{7DBA0655-C31F-430D-B9BD-4D6C9A5ED317}" destId="{DB1A6332-4F51-4186-87DE-A57AFB4C9645}" srcOrd="12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8F6113-608D-4075-8489-866B8BF44561}">
      <dsp:nvSpPr>
        <dsp:cNvPr id="0" name=""/>
        <dsp:cNvSpPr/>
      </dsp:nvSpPr>
      <dsp:spPr>
        <a:xfrm>
          <a:off x="2098911" y="1378831"/>
          <a:ext cx="1058760" cy="105876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err="1" smtClean="0"/>
            <a:t>GHGs</a:t>
          </a:r>
          <a:endParaRPr lang="cs-CZ" sz="2000" kern="1200" dirty="0"/>
        </a:p>
      </dsp:txBody>
      <dsp:txXfrm>
        <a:off x="2253963" y="1533883"/>
        <a:ext cx="748656" cy="748656"/>
      </dsp:txXfrm>
    </dsp:sp>
    <dsp:sp modelId="{B29CE542-DD88-4168-B3E4-E77F1FED0F77}">
      <dsp:nvSpPr>
        <dsp:cNvPr id="0" name=""/>
        <dsp:cNvSpPr/>
      </dsp:nvSpPr>
      <dsp:spPr>
        <a:xfrm rot="16200000">
          <a:off x="2469360" y="1201773"/>
          <a:ext cx="317862" cy="36254"/>
        </a:xfrm>
        <a:custGeom>
          <a:avLst/>
          <a:gdLst/>
          <a:ahLst/>
          <a:cxnLst/>
          <a:rect l="0" t="0" r="0" b="0"/>
          <a:pathLst>
            <a:path>
              <a:moveTo>
                <a:pt x="0" y="18127"/>
              </a:moveTo>
              <a:lnTo>
                <a:pt x="317862" y="1812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2620345" y="1211954"/>
        <a:ext cx="15893" cy="15893"/>
      </dsp:txXfrm>
    </dsp:sp>
    <dsp:sp modelId="{57EE23E1-41BD-4D31-8635-7924C3EFA91F}">
      <dsp:nvSpPr>
        <dsp:cNvPr id="0" name=""/>
        <dsp:cNvSpPr/>
      </dsp:nvSpPr>
      <dsp:spPr>
        <a:xfrm>
          <a:off x="2098911" y="2209"/>
          <a:ext cx="1058760" cy="105876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/>
            <a:t>CO</a:t>
          </a:r>
          <a:r>
            <a:rPr lang="cs-CZ" sz="2300" kern="1200" baseline="-25000" dirty="0" smtClean="0"/>
            <a:t>2</a:t>
          </a:r>
          <a:endParaRPr lang="cs-CZ" sz="2300" kern="1200" baseline="-25000" dirty="0"/>
        </a:p>
      </dsp:txBody>
      <dsp:txXfrm>
        <a:off x="2253963" y="157261"/>
        <a:ext cx="748656" cy="748656"/>
      </dsp:txXfrm>
    </dsp:sp>
    <dsp:sp modelId="{70A9D6E0-8270-419A-991D-D5DE88C6E7EA}">
      <dsp:nvSpPr>
        <dsp:cNvPr id="0" name=""/>
        <dsp:cNvSpPr/>
      </dsp:nvSpPr>
      <dsp:spPr>
        <a:xfrm rot="19800000">
          <a:off x="3065455" y="1545928"/>
          <a:ext cx="317862" cy="36254"/>
        </a:xfrm>
        <a:custGeom>
          <a:avLst/>
          <a:gdLst/>
          <a:ahLst/>
          <a:cxnLst/>
          <a:rect l="0" t="0" r="0" b="0"/>
          <a:pathLst>
            <a:path>
              <a:moveTo>
                <a:pt x="0" y="18127"/>
              </a:moveTo>
              <a:lnTo>
                <a:pt x="317862" y="1812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3216440" y="1556109"/>
        <a:ext cx="15893" cy="15893"/>
      </dsp:txXfrm>
    </dsp:sp>
    <dsp:sp modelId="{0E3E5548-BADA-47EE-A291-7ABBFF93999D}">
      <dsp:nvSpPr>
        <dsp:cNvPr id="0" name=""/>
        <dsp:cNvSpPr/>
      </dsp:nvSpPr>
      <dsp:spPr>
        <a:xfrm>
          <a:off x="3291102" y="690520"/>
          <a:ext cx="1058760" cy="105876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/>
            <a:t>CH</a:t>
          </a:r>
          <a:r>
            <a:rPr lang="cs-CZ" sz="2300" kern="1200" baseline="-25000" dirty="0" smtClean="0"/>
            <a:t>4</a:t>
          </a:r>
          <a:endParaRPr lang="cs-CZ" sz="2300" kern="1200" baseline="-25000" dirty="0"/>
        </a:p>
      </dsp:txBody>
      <dsp:txXfrm>
        <a:off x="3446154" y="845572"/>
        <a:ext cx="748656" cy="748656"/>
      </dsp:txXfrm>
    </dsp:sp>
    <dsp:sp modelId="{FA63AEFA-CB03-4921-8D40-1E3C5F0D61CB}">
      <dsp:nvSpPr>
        <dsp:cNvPr id="0" name=""/>
        <dsp:cNvSpPr/>
      </dsp:nvSpPr>
      <dsp:spPr>
        <a:xfrm rot="1800000">
          <a:off x="3065455" y="2234240"/>
          <a:ext cx="317862" cy="36254"/>
        </a:xfrm>
        <a:custGeom>
          <a:avLst/>
          <a:gdLst/>
          <a:ahLst/>
          <a:cxnLst/>
          <a:rect l="0" t="0" r="0" b="0"/>
          <a:pathLst>
            <a:path>
              <a:moveTo>
                <a:pt x="0" y="18127"/>
              </a:moveTo>
              <a:lnTo>
                <a:pt x="317862" y="1812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3216440" y="2244421"/>
        <a:ext cx="15893" cy="15893"/>
      </dsp:txXfrm>
    </dsp:sp>
    <dsp:sp modelId="{5BAFBAB6-CF98-4BCA-9218-2FC644C0A86C}">
      <dsp:nvSpPr>
        <dsp:cNvPr id="0" name=""/>
        <dsp:cNvSpPr/>
      </dsp:nvSpPr>
      <dsp:spPr>
        <a:xfrm>
          <a:off x="3291102" y="2067143"/>
          <a:ext cx="1058760" cy="105876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/>
            <a:t>N</a:t>
          </a:r>
          <a:r>
            <a:rPr lang="cs-CZ" sz="2300" kern="1200" baseline="-25000" dirty="0" smtClean="0"/>
            <a:t>2</a:t>
          </a:r>
          <a:r>
            <a:rPr lang="cs-CZ" sz="2300" kern="1200" dirty="0" smtClean="0"/>
            <a:t>O</a:t>
          </a:r>
          <a:endParaRPr lang="cs-CZ" sz="2300" kern="1200" dirty="0"/>
        </a:p>
      </dsp:txBody>
      <dsp:txXfrm>
        <a:off x="3446154" y="2222195"/>
        <a:ext cx="748656" cy="748656"/>
      </dsp:txXfrm>
    </dsp:sp>
    <dsp:sp modelId="{C89C7673-017A-48E2-8D66-4D154B3BCE8D}">
      <dsp:nvSpPr>
        <dsp:cNvPr id="0" name=""/>
        <dsp:cNvSpPr/>
      </dsp:nvSpPr>
      <dsp:spPr>
        <a:xfrm rot="5400000">
          <a:off x="2469360" y="2578395"/>
          <a:ext cx="317862" cy="36254"/>
        </a:xfrm>
        <a:custGeom>
          <a:avLst/>
          <a:gdLst/>
          <a:ahLst/>
          <a:cxnLst/>
          <a:rect l="0" t="0" r="0" b="0"/>
          <a:pathLst>
            <a:path>
              <a:moveTo>
                <a:pt x="0" y="18127"/>
              </a:moveTo>
              <a:lnTo>
                <a:pt x="317862" y="1812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2620345" y="2588576"/>
        <a:ext cx="15893" cy="15893"/>
      </dsp:txXfrm>
    </dsp:sp>
    <dsp:sp modelId="{0B2263D3-2A7B-4DCA-B88F-846845F639B8}">
      <dsp:nvSpPr>
        <dsp:cNvPr id="0" name=""/>
        <dsp:cNvSpPr/>
      </dsp:nvSpPr>
      <dsp:spPr>
        <a:xfrm>
          <a:off x="2098911" y="2755454"/>
          <a:ext cx="1058760" cy="105876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/>
            <a:t>SF</a:t>
          </a:r>
          <a:r>
            <a:rPr lang="cs-CZ" sz="2300" kern="1200" baseline="-25000" dirty="0" smtClean="0"/>
            <a:t>6</a:t>
          </a:r>
          <a:endParaRPr lang="cs-CZ" sz="2300" kern="1200" baseline="-25000" dirty="0"/>
        </a:p>
      </dsp:txBody>
      <dsp:txXfrm>
        <a:off x="2253963" y="2910506"/>
        <a:ext cx="748656" cy="748656"/>
      </dsp:txXfrm>
    </dsp:sp>
    <dsp:sp modelId="{00744CAE-516B-495D-964A-847F2A1C911B}">
      <dsp:nvSpPr>
        <dsp:cNvPr id="0" name=""/>
        <dsp:cNvSpPr/>
      </dsp:nvSpPr>
      <dsp:spPr>
        <a:xfrm rot="9000000">
          <a:off x="1873265" y="2234240"/>
          <a:ext cx="317862" cy="36254"/>
        </a:xfrm>
        <a:custGeom>
          <a:avLst/>
          <a:gdLst/>
          <a:ahLst/>
          <a:cxnLst/>
          <a:rect l="0" t="0" r="0" b="0"/>
          <a:pathLst>
            <a:path>
              <a:moveTo>
                <a:pt x="0" y="18127"/>
              </a:moveTo>
              <a:lnTo>
                <a:pt x="317862" y="1812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10800000">
        <a:off x="2024250" y="2244421"/>
        <a:ext cx="15893" cy="15893"/>
      </dsp:txXfrm>
    </dsp:sp>
    <dsp:sp modelId="{C3133A78-41F4-4F75-AE4D-87D22B724FFA}">
      <dsp:nvSpPr>
        <dsp:cNvPr id="0" name=""/>
        <dsp:cNvSpPr/>
      </dsp:nvSpPr>
      <dsp:spPr>
        <a:xfrm>
          <a:off x="906721" y="2067143"/>
          <a:ext cx="1058760" cy="105876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err="1" smtClean="0"/>
            <a:t>HFCs</a:t>
          </a:r>
          <a:endParaRPr lang="cs-CZ" sz="2300" kern="1200" dirty="0"/>
        </a:p>
      </dsp:txBody>
      <dsp:txXfrm>
        <a:off x="1061773" y="2222195"/>
        <a:ext cx="748656" cy="748656"/>
      </dsp:txXfrm>
    </dsp:sp>
    <dsp:sp modelId="{3B983E7C-B702-4E4E-A5AB-41DCC43530BF}">
      <dsp:nvSpPr>
        <dsp:cNvPr id="0" name=""/>
        <dsp:cNvSpPr/>
      </dsp:nvSpPr>
      <dsp:spPr>
        <a:xfrm rot="12600000">
          <a:off x="1873265" y="1545928"/>
          <a:ext cx="317862" cy="36254"/>
        </a:xfrm>
        <a:custGeom>
          <a:avLst/>
          <a:gdLst/>
          <a:ahLst/>
          <a:cxnLst/>
          <a:rect l="0" t="0" r="0" b="0"/>
          <a:pathLst>
            <a:path>
              <a:moveTo>
                <a:pt x="0" y="18127"/>
              </a:moveTo>
              <a:lnTo>
                <a:pt x="317862" y="1812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10800000">
        <a:off x="2024250" y="1556109"/>
        <a:ext cx="15893" cy="15893"/>
      </dsp:txXfrm>
    </dsp:sp>
    <dsp:sp modelId="{DB1A6332-4F51-4186-87DE-A57AFB4C9645}">
      <dsp:nvSpPr>
        <dsp:cNvPr id="0" name=""/>
        <dsp:cNvSpPr/>
      </dsp:nvSpPr>
      <dsp:spPr>
        <a:xfrm>
          <a:off x="906721" y="690520"/>
          <a:ext cx="1058760" cy="105876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err="1" smtClean="0"/>
            <a:t>PFCs</a:t>
          </a:r>
          <a:endParaRPr lang="cs-CZ" sz="2300" kern="1200" dirty="0"/>
        </a:p>
      </dsp:txBody>
      <dsp:txXfrm>
        <a:off x="1061773" y="845572"/>
        <a:ext cx="748656" cy="7486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CC9987-AE10-4685-9B5B-4577F1D5BB4C}" type="datetimeFigureOut">
              <a:rPr lang="en-US" smtClean="0"/>
              <a:pPr/>
              <a:t>6/14/2016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D8454A-404F-4DF1-8F43-7DDF83BF3B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7743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8454A-404F-4DF1-8F43-7DDF83BF3B6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8454A-404F-4DF1-8F43-7DDF83BF3B63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8454A-404F-4DF1-8F43-7DDF83BF3B63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8454A-404F-4DF1-8F43-7DDF83BF3B63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8454A-404F-4DF1-8F43-7DDF83BF3B63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8454A-404F-4DF1-8F43-7DDF83BF3B63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8454A-404F-4DF1-8F43-7DDF83BF3B63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8454A-404F-4DF1-8F43-7DDF83BF3B63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8454A-404F-4DF1-8F43-7DDF83BF3B63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8454A-404F-4DF1-8F43-7DDF83BF3B63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8454A-404F-4DF1-8F43-7DDF83BF3B63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8454A-404F-4DF1-8F43-7DDF83BF3B6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8454A-404F-4DF1-8F43-7DDF83BF3B6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8454A-404F-4DF1-8F43-7DDF83BF3B6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8454A-404F-4DF1-8F43-7DDF83BF3B6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8454A-404F-4DF1-8F43-7DDF83BF3B6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8454A-404F-4DF1-8F43-7DDF83BF3B6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8454A-404F-4DF1-8F43-7DDF83BF3B63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8454A-404F-4DF1-8F43-7DDF83BF3B63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2169320"/>
          </a:xfrm>
        </p:spPr>
        <p:txBody>
          <a:bodyPr>
            <a:normAutofit/>
          </a:bodyPr>
          <a:lstStyle>
            <a:lvl1pPr marL="0" marR="36576" indent="0" algn="r">
              <a:spcBef>
                <a:spcPts val="0"/>
              </a:spcBef>
              <a:buNone/>
              <a:defRPr sz="240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6AD0C5F6-A7A6-4D52-BA9F-B24A1FB6CA12}" type="datetime1">
              <a:rPr lang="en-US" smtClean="0"/>
              <a:t>6/14/2016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r>
              <a:rPr lang="en-US" smtClean="0"/>
              <a:t>Your logo here</a:t>
            </a:r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A792E-DF0C-47F5-BEDD-6B4E1040D739}" type="datetime1">
              <a:rPr lang="en-US" smtClean="0"/>
              <a:t>6/14/2016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CFCFD-FDE4-4587-9A7E-9DA6CE73AEF6}" type="datetime1">
              <a:rPr lang="en-US" smtClean="0"/>
              <a:t>6/14/2016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48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7AAFA-1D2D-4DD7-AC8E-A0CA8753C1EE}" type="datetime1">
              <a:rPr lang="en-US" smtClean="0"/>
              <a:t>6/14/2016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362700"/>
            <a:ext cx="2133600" cy="304800"/>
          </a:xfrm>
        </p:spPr>
        <p:txBody>
          <a:bodyPr/>
          <a:lstStyle/>
          <a:p>
            <a:fld id="{278E64B4-568C-4E3B-9D14-17418A3A72CC}" type="datetime1">
              <a:rPr lang="en-US" smtClean="0"/>
              <a:t>6/14/2016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366669"/>
            <a:ext cx="4260056" cy="300831"/>
          </a:xfrm>
        </p:spPr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1"/>
            <a:ext cx="4038600" cy="472440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1"/>
            <a:ext cx="4038600" cy="472440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25953-E4C9-4BA1-82B0-AD08CB977E95}" type="datetime1">
              <a:rPr lang="en-US" smtClean="0"/>
              <a:t>6/14/2016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5957668"/>
          </a:xfrm>
        </p:spPr>
        <p:txBody>
          <a:bodyPr vert="vert270" anchor="b"/>
          <a:lstStyle>
            <a:lvl1pPr marL="0" algn="ctr">
              <a:defRPr sz="3300" b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2909668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2821276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2897476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350924"/>
            <a:ext cx="6858000" cy="289747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A678D-6942-4E63-B3A9-8DADA49F2115}" type="datetime1">
              <a:rPr lang="en-US" smtClean="0"/>
              <a:t>6/14/2016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61CF1-B45E-493C-B601-1EF45CCC168E}" type="datetime1">
              <a:rPr lang="en-US" smtClean="0"/>
              <a:t>6/14/2016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7C0E4-9F57-4B11-89DF-FB634FBAE3A2}" type="datetime1">
              <a:rPr lang="en-US" smtClean="0"/>
              <a:t>6/14/2016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883105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883105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2836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D7234-57C8-46C3-8CA4-DAA56556E794}" type="datetime1">
              <a:rPr lang="en-US" smtClean="0"/>
              <a:t>6/14/2016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097504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264834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638800"/>
            <a:ext cx="7333488" cy="6096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A5D97-41CB-408A-98EF-9FA10E5C0251}" type="datetime1">
              <a:rPr lang="en-US" smtClean="0"/>
              <a:t>6/14/2016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104106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524000"/>
            <a:ext cx="8229600" cy="46482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365748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85F8650E-E84F-41AE-80C8-BA6B0D588E73}" type="datetime1">
              <a:rPr lang="en-US" smtClean="0"/>
              <a:t>6/14/2016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366669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Your logo here</a:t>
            </a: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365748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hgemissions.cz/default" TargetMode="Externa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1052736"/>
            <a:ext cx="8208912" cy="5040560"/>
          </a:xfrm>
        </p:spPr>
        <p:txBody>
          <a:bodyPr>
            <a:normAutofit fontScale="77500" lnSpcReduction="20000"/>
          </a:bodyPr>
          <a:lstStyle/>
          <a:p>
            <a:pPr algn="ctr">
              <a:lnSpc>
                <a:spcPct val="170000"/>
              </a:lnSpc>
            </a:pPr>
            <a:r>
              <a:rPr lang="cs-CZ" sz="3100" b="1" dirty="0">
                <a:solidFill>
                  <a:schemeClr val="tx1"/>
                </a:solidFill>
              </a:rPr>
              <a:t>Vysoká škola technická a  ekonomická</a:t>
            </a:r>
          </a:p>
          <a:p>
            <a:pPr algn="ctr">
              <a:lnSpc>
                <a:spcPct val="170000"/>
              </a:lnSpc>
            </a:pPr>
            <a:r>
              <a:rPr lang="cs-CZ" sz="3100" b="1" dirty="0">
                <a:solidFill>
                  <a:schemeClr val="tx1"/>
                </a:solidFill>
              </a:rPr>
              <a:t>Ústav </a:t>
            </a:r>
            <a:r>
              <a:rPr lang="cs-CZ" sz="3100" b="1" dirty="0" smtClean="0">
                <a:solidFill>
                  <a:schemeClr val="tx1"/>
                </a:solidFill>
              </a:rPr>
              <a:t>technicko-technologický</a:t>
            </a:r>
          </a:p>
          <a:p>
            <a:pPr algn="ctr">
              <a:lnSpc>
                <a:spcPct val="170000"/>
              </a:lnSpc>
            </a:pPr>
            <a:endParaRPr lang="cs-CZ" sz="2800" dirty="0"/>
          </a:p>
          <a:p>
            <a:pPr algn="ctr">
              <a:lnSpc>
                <a:spcPct val="170000"/>
              </a:lnSpc>
            </a:pPr>
            <a:r>
              <a:rPr lang="cs-CZ" sz="2800" b="1" dirty="0"/>
              <a:t>Výpočet a  deklarace emisí skleníkových plynů nákladní silniční dopravy ve společnosti GW Logistics a.s</a:t>
            </a:r>
            <a:r>
              <a:rPr lang="cs-CZ" sz="2800" b="1" dirty="0" smtClean="0"/>
              <a:t>.</a:t>
            </a:r>
          </a:p>
          <a:p>
            <a:pPr algn="ctr">
              <a:lnSpc>
                <a:spcPct val="170000"/>
              </a:lnSpc>
            </a:pPr>
            <a:endParaRPr lang="cs-CZ" sz="2800" b="1" dirty="0"/>
          </a:p>
          <a:p>
            <a:pPr algn="ctr">
              <a:lnSpc>
                <a:spcPct val="170000"/>
              </a:lnSpc>
            </a:pPr>
            <a:endParaRPr lang="cs-CZ" sz="2800" b="1" dirty="0" smtClean="0"/>
          </a:p>
          <a:p>
            <a:pPr algn="l"/>
            <a:r>
              <a:rPr lang="cs-CZ" sz="2300" noProof="1"/>
              <a:t>Autor </a:t>
            </a:r>
            <a:r>
              <a:rPr lang="cs-CZ" sz="2300" noProof="1"/>
              <a:t>diplomové </a:t>
            </a:r>
            <a:r>
              <a:rPr lang="cs-CZ" sz="2300" noProof="1" smtClean="0"/>
              <a:t>práce:        Pavel Fábera</a:t>
            </a:r>
            <a:endParaRPr lang="cs-CZ" sz="2300" noProof="1"/>
          </a:p>
          <a:p>
            <a:pPr algn="l"/>
            <a:r>
              <a:rPr lang="cs-CZ" sz="2300" noProof="1"/>
              <a:t>Vedoucí </a:t>
            </a:r>
            <a:r>
              <a:rPr lang="cs-CZ" sz="2300" noProof="1"/>
              <a:t>diplomové </a:t>
            </a:r>
            <a:r>
              <a:rPr lang="cs-CZ" sz="2300" noProof="1" smtClean="0"/>
              <a:t>práce:  doc</a:t>
            </a:r>
            <a:r>
              <a:rPr lang="cs-CZ" sz="2300" noProof="1"/>
              <a:t>. Ing. Marek Vochozka, MBA, Ph.D.</a:t>
            </a:r>
          </a:p>
          <a:p>
            <a:pPr algn="ctr">
              <a:lnSpc>
                <a:spcPct val="170000"/>
              </a:lnSpc>
            </a:pPr>
            <a:endParaRPr kumimoji="0" lang="cs-CZ" sz="2800" b="1" u="none" kern="120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cs-CZ" sz="2800" dirty="0"/>
          </a:p>
          <a:p>
            <a:pPr algn="l"/>
            <a:endParaRPr kumimoji="0" lang="cs-CZ" sz="2000" b="1" u="none" kern="120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l"/>
            <a:endParaRPr lang="cs-CZ" sz="2000" b="1" dirty="0"/>
          </a:p>
          <a:p>
            <a:pPr algn="l"/>
            <a:endParaRPr kumimoji="0" lang="cs-CZ" sz="2000" b="1" u="none" kern="120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l"/>
            <a:endParaRPr lang="cs-CZ" sz="2000" b="1" dirty="0"/>
          </a:p>
          <a:p>
            <a:endParaRPr lang="cs-CZ" dirty="0"/>
          </a:p>
          <a:p>
            <a:endParaRPr kumimoji="0" lang="cs-CZ" sz="2400" u="none" kern="120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latin typeface="+mn-lt"/>
              <a:ea typeface="+mn-ea"/>
              <a:cs typeface="+mn-cs"/>
            </a:endParaRPr>
          </a:p>
          <a:p>
            <a:endParaRPr lang="cs-CZ" u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267494"/>
            <a:ext cx="9036496" cy="1145282"/>
          </a:xfrm>
        </p:spPr>
        <p:txBody>
          <a:bodyPr>
            <a:normAutofit fontScale="90000"/>
          </a:bodyPr>
          <a:lstStyle/>
          <a:p>
            <a:r>
              <a:rPr lang="cs-CZ" sz="2400" b="1" dirty="0" smtClean="0"/>
              <a:t>Modifikace motorového vozidla společnosti GW </a:t>
            </a:r>
            <a:r>
              <a:rPr lang="cs-CZ" sz="2400" b="1" dirty="0" err="1"/>
              <a:t>L</a:t>
            </a:r>
            <a:r>
              <a:rPr lang="cs-CZ" sz="2400" b="1" dirty="0" err="1" smtClean="0"/>
              <a:t>ogistics</a:t>
            </a:r>
            <a:r>
              <a:rPr lang="cs-CZ" sz="2400" b="1" dirty="0" smtClean="0"/>
              <a:t> pro provoz na 100% bionaftu FAME</a:t>
            </a:r>
            <a:r>
              <a:rPr lang="cs-CZ" sz="2400" dirty="0"/>
              <a:t/>
            </a:r>
            <a:br>
              <a:rPr lang="cs-CZ" sz="2400" dirty="0"/>
            </a:br>
            <a:endParaRPr lang="cs-CZ" sz="2400" u="none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7192" y="1340768"/>
            <a:ext cx="3016782" cy="4437112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Zástupný symbol pro obsah 5"/>
          <p:cNvSpPr txBox="1">
            <a:spLocks/>
          </p:cNvSpPr>
          <p:nvPr/>
        </p:nvSpPr>
        <p:spPr>
          <a:xfrm>
            <a:off x="611560" y="1975148"/>
            <a:ext cx="4680520" cy="3168352"/>
          </a:xfrm>
          <a:prstGeom prst="rect">
            <a:avLst/>
          </a:prstGeom>
        </p:spPr>
        <p:txBody>
          <a:bodyPr vert="horz" anchor="t">
            <a:normAutofit fontScale="70000" lnSpcReduction="20000"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cs-CZ" dirty="0" smtClean="0"/>
              <a:t>Zajištění technických informací výrobce pro modifikaci vozidla.</a:t>
            </a:r>
          </a:p>
          <a:p>
            <a:pPr>
              <a:lnSpc>
                <a:spcPct val="120000"/>
              </a:lnSpc>
            </a:pPr>
            <a:r>
              <a:rPr lang="cs-CZ" dirty="0" smtClean="0"/>
              <a:t>Vyčerpání palivové nádrže.</a:t>
            </a:r>
          </a:p>
          <a:p>
            <a:pPr>
              <a:lnSpc>
                <a:spcPct val="120000"/>
              </a:lnSpc>
            </a:pPr>
            <a:r>
              <a:rPr lang="cs-CZ" dirty="0" smtClean="0"/>
              <a:t>Výměna palivového filtru uzpůsobeného pro provoz na FAME.</a:t>
            </a:r>
          </a:p>
          <a:p>
            <a:pPr>
              <a:lnSpc>
                <a:spcPct val="120000"/>
              </a:lnSpc>
            </a:pPr>
            <a:r>
              <a:rPr lang="cs-CZ" dirty="0" smtClean="0"/>
              <a:t>Změna softwaru v řídící jednotce motoru EDC.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131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1524000"/>
            <a:ext cx="8147248" cy="183299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312368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cs-CZ" dirty="0" smtClean="0"/>
              <a:t>Výsledky výpočtu spotřebované </a:t>
            </a:r>
            <a:r>
              <a:rPr lang="cs-CZ" dirty="0"/>
              <a:t>energie a  produkce emisí skleníkových plynů při použití 100% bionafty FAME. </a:t>
            </a:r>
            <a:endParaRPr lang="cs-CZ" dirty="0" smtClean="0"/>
          </a:p>
          <a:p>
            <a:pPr algn="just"/>
            <a:r>
              <a:rPr lang="cs-CZ" dirty="0"/>
              <a:t>Výpočet </a:t>
            </a:r>
            <a:r>
              <a:rPr lang="cs-CZ" dirty="0" err="1"/>
              <a:t>well</a:t>
            </a:r>
            <a:r>
              <a:rPr lang="cs-CZ" dirty="0"/>
              <a:t>-to-</a:t>
            </a:r>
            <a:r>
              <a:rPr lang="cs-CZ" dirty="0" err="1"/>
              <a:t>wheels</a:t>
            </a:r>
            <a:r>
              <a:rPr lang="cs-CZ" dirty="0"/>
              <a:t> energetická spotřeba Ew</a:t>
            </a:r>
          </a:p>
          <a:p>
            <a:pPr marL="64008" indent="0" algn="just">
              <a:buNone/>
            </a:pPr>
            <a:r>
              <a:rPr lang="cs-CZ" dirty="0" smtClean="0"/>
              <a:t>        Ew </a:t>
            </a:r>
            <a:r>
              <a:rPr lang="cs-CZ" dirty="0"/>
              <a:t>(VOS) = 184 x  68.5  = 12604 MJ </a:t>
            </a:r>
          </a:p>
          <a:p>
            <a:pPr algn="just"/>
            <a:r>
              <a:rPr lang="cs-CZ" dirty="0"/>
              <a:t>Výpočet tank-to-</a:t>
            </a:r>
            <a:r>
              <a:rPr lang="cs-CZ" dirty="0" err="1"/>
              <a:t>wheel</a:t>
            </a:r>
            <a:r>
              <a:rPr lang="cs-CZ" dirty="0"/>
              <a:t> energetická spotřeba Et</a:t>
            </a:r>
          </a:p>
          <a:p>
            <a:pPr marL="64008" indent="0" algn="just">
              <a:buNone/>
            </a:pPr>
            <a:r>
              <a:rPr lang="cs-CZ" dirty="0"/>
              <a:t> </a:t>
            </a:r>
            <a:r>
              <a:rPr lang="cs-CZ" dirty="0" smtClean="0"/>
              <a:t>       Et </a:t>
            </a:r>
            <a:r>
              <a:rPr lang="cs-CZ" dirty="0"/>
              <a:t>(VOS) = 184 x  32.8  = 6035.2  MJ</a:t>
            </a:r>
          </a:p>
          <a:p>
            <a:pPr algn="just"/>
            <a:r>
              <a:rPr lang="cs-CZ" dirty="0"/>
              <a:t>Výpočet </a:t>
            </a:r>
            <a:r>
              <a:rPr lang="cs-CZ" dirty="0" err="1"/>
              <a:t>well</a:t>
            </a:r>
            <a:r>
              <a:rPr lang="cs-CZ" dirty="0"/>
              <a:t>-to-</a:t>
            </a:r>
            <a:r>
              <a:rPr lang="cs-CZ" dirty="0" err="1"/>
              <a:t>wheel</a:t>
            </a:r>
            <a:r>
              <a:rPr lang="cs-CZ" dirty="0"/>
              <a:t> emisí skleníkových plynů </a:t>
            </a:r>
            <a:r>
              <a:rPr lang="cs-CZ" dirty="0" err="1"/>
              <a:t>Gw</a:t>
            </a:r>
            <a:endParaRPr lang="cs-CZ" dirty="0"/>
          </a:p>
          <a:p>
            <a:pPr marL="64008" indent="0" algn="just">
              <a:buNone/>
            </a:pPr>
            <a:r>
              <a:rPr lang="cs-CZ" dirty="0" smtClean="0"/>
              <a:t>       </a:t>
            </a:r>
            <a:r>
              <a:rPr lang="cs-CZ" dirty="0" err="1" smtClean="0"/>
              <a:t>Gw</a:t>
            </a:r>
            <a:r>
              <a:rPr lang="cs-CZ" dirty="0" smtClean="0"/>
              <a:t> </a:t>
            </a:r>
            <a:r>
              <a:rPr lang="cs-CZ" dirty="0"/>
              <a:t>(VOS) = 184 x  1.92 = 353.28 kgCO2e</a:t>
            </a:r>
          </a:p>
          <a:p>
            <a:pPr algn="just"/>
            <a:r>
              <a:rPr lang="cs-CZ" dirty="0"/>
              <a:t>Výpočet tank-to-</a:t>
            </a:r>
            <a:r>
              <a:rPr lang="cs-CZ" dirty="0" err="1"/>
              <a:t>wheels</a:t>
            </a:r>
            <a:r>
              <a:rPr lang="cs-CZ" dirty="0"/>
              <a:t> emisí skleníkových plynů </a:t>
            </a:r>
            <a:r>
              <a:rPr lang="cs-CZ" dirty="0" err="1"/>
              <a:t>Gt</a:t>
            </a:r>
            <a:endParaRPr lang="cs-CZ" dirty="0"/>
          </a:p>
          <a:p>
            <a:pPr marL="64008" indent="0" algn="just">
              <a:buNone/>
            </a:pPr>
            <a:r>
              <a:rPr lang="cs-CZ" dirty="0" smtClean="0"/>
              <a:t>       </a:t>
            </a:r>
            <a:r>
              <a:rPr lang="cs-CZ" dirty="0" err="1" smtClean="0"/>
              <a:t>Gt</a:t>
            </a:r>
            <a:r>
              <a:rPr lang="cs-CZ" dirty="0" smtClean="0"/>
              <a:t> </a:t>
            </a:r>
            <a:r>
              <a:rPr lang="cs-CZ" dirty="0"/>
              <a:t>(VOS) = 184 x  0  = 0  kgCO2e </a:t>
            </a:r>
          </a:p>
          <a:p>
            <a:pPr algn="just"/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6172989"/>
              </p:ext>
            </p:extLst>
          </p:nvPr>
        </p:nvGraphicFramePr>
        <p:xfrm>
          <a:off x="1043980" y="4941168"/>
          <a:ext cx="7200429" cy="10801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37732"/>
                <a:gridCol w="1698425"/>
                <a:gridCol w="1352435"/>
                <a:gridCol w="1303228"/>
                <a:gridCol w="1308609"/>
              </a:tblGrid>
              <a:tr h="2231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Energetický faktor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Emisný faktor skleníkového plynu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106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Druh paliva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Tank-to-wheels (et)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Well-to-wheels (ew)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Tank-to-wheels (gt)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Well-to-wheels (gw)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</a:tr>
              <a:tr h="2231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MJ/l 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MJ/l 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kgCO2e/l 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kgCO2e/l 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</a:tr>
              <a:tr h="2231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Bionafta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32.8 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68.5 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0 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1.92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  <p:cxnSp>
        <p:nvCxnSpPr>
          <p:cNvPr id="7" name="Přímá spojnice se šipkou 6"/>
          <p:cNvCxnSpPr/>
          <p:nvPr/>
        </p:nvCxnSpPr>
        <p:spPr>
          <a:xfrm>
            <a:off x="3851920" y="2708920"/>
            <a:ext cx="1584176" cy="3168352"/>
          </a:xfrm>
          <a:prstGeom prst="straightConnector1">
            <a:avLst/>
          </a:prstGeom>
          <a:ln cmpd="sng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>
            <a:off x="3563888" y="3356992"/>
            <a:ext cx="504056" cy="2520280"/>
          </a:xfrm>
          <a:prstGeom prst="straightConnector1">
            <a:avLst/>
          </a:prstGeom>
          <a:ln cmpd="sng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73274"/>
          </a:xfrm>
        </p:spPr>
        <p:txBody>
          <a:bodyPr>
            <a:noAutofit/>
          </a:bodyPr>
          <a:lstStyle/>
          <a:p>
            <a:pPr algn="ctr"/>
            <a:r>
              <a:rPr lang="cs-CZ" sz="2400" b="1" dirty="0"/>
              <a:t>Ověření výpočtu ve společnosti </a:t>
            </a:r>
            <a:r>
              <a:rPr lang="cs-CZ" sz="2400" b="1" dirty="0" smtClean="0"/>
              <a:t> </a:t>
            </a:r>
            <a:r>
              <a:rPr lang="cs-CZ" sz="2400" b="1" dirty="0"/>
              <a:t>GW </a:t>
            </a:r>
            <a:r>
              <a:rPr lang="cs-CZ" sz="2400" b="1" dirty="0" err="1"/>
              <a:t>Logistics</a:t>
            </a:r>
            <a:r>
              <a:rPr lang="cs-CZ" sz="2400" b="1" dirty="0"/>
              <a:t> a.s. </a:t>
            </a:r>
            <a:r>
              <a:rPr lang="cs-CZ" sz="1800" b="1" dirty="0"/>
              <a:t>Provoz vozidla na </a:t>
            </a:r>
            <a:r>
              <a:rPr lang="cs-CZ" sz="1800" b="1" dirty="0" smtClean="0"/>
              <a:t>100% bionaftu </a:t>
            </a:r>
            <a:r>
              <a:rPr lang="cs-CZ" sz="1800" b="1" dirty="0"/>
              <a:t>FAME</a:t>
            </a:r>
            <a:r>
              <a:rPr lang="cs-CZ" sz="2400" dirty="0"/>
              <a:t/>
            </a:r>
            <a:br>
              <a:rPr lang="cs-CZ" sz="2400" dirty="0"/>
            </a:br>
            <a:endParaRPr lang="cs-CZ" sz="2400" u="none" dirty="0"/>
          </a:p>
        </p:txBody>
      </p:sp>
    </p:spTree>
    <p:extLst>
      <p:ext uri="{BB962C8B-B14F-4D97-AF65-F5344CB8AC3E}">
        <p14:creationId xmlns:p14="http://schemas.microsoft.com/office/powerpoint/2010/main" val="3912326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2885872"/>
              </p:ext>
            </p:extLst>
          </p:nvPr>
        </p:nvGraphicFramePr>
        <p:xfrm>
          <a:off x="611560" y="5373216"/>
          <a:ext cx="7365631" cy="8984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2233"/>
                <a:gridCol w="1052233"/>
                <a:gridCol w="1052233"/>
                <a:gridCol w="1052233"/>
                <a:gridCol w="1052233"/>
                <a:gridCol w="1052233"/>
                <a:gridCol w="1052233"/>
              </a:tblGrid>
              <a:tr h="288029">
                <a:tc gridSpan="7"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effectLst/>
                          <a:latin typeface="+mn-lt"/>
                        </a:rPr>
                        <a:t>Bionafta FAME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6559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effectLst/>
                          <a:latin typeface="+mn-lt"/>
                        </a:rPr>
                        <a:t>Délka trasy [km]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effectLst/>
                          <a:latin typeface="+mn-lt"/>
                        </a:rPr>
                        <a:t>Spotřebované palivo [l]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effectLst/>
                          <a:latin typeface="+mn-lt"/>
                        </a:rPr>
                        <a:t>Hmotnost nákladu [kg]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effectLst/>
                          <a:latin typeface="+mn-lt"/>
                        </a:rPr>
                        <a:t>Ew [</a:t>
                      </a:r>
                      <a:r>
                        <a:rPr lang="cs-CZ" sz="1100" b="0" i="0" u="none" strike="noStrike" dirty="0" smtClean="0">
                          <a:effectLst/>
                          <a:latin typeface="+mn-lt"/>
                        </a:rPr>
                        <a:t>MJ]</a:t>
                      </a:r>
                      <a:endParaRPr lang="cs-CZ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effectLst/>
                          <a:latin typeface="+mn-lt"/>
                        </a:rPr>
                        <a:t>Et [</a:t>
                      </a:r>
                      <a:r>
                        <a:rPr lang="cs-CZ" sz="1100" b="0" i="0" u="none" strike="noStrike" dirty="0" smtClean="0">
                          <a:effectLst/>
                          <a:latin typeface="+mn-lt"/>
                        </a:rPr>
                        <a:t>MJ]</a:t>
                      </a:r>
                      <a:endParaRPr lang="cs-CZ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 err="1">
                          <a:effectLst/>
                          <a:latin typeface="+mn-lt"/>
                        </a:rPr>
                        <a:t>Gw</a:t>
                      </a:r>
                      <a:r>
                        <a:rPr lang="cs-CZ" sz="1100" b="0" i="0" u="none" strike="noStrike" dirty="0">
                          <a:effectLst/>
                          <a:latin typeface="+mn-lt"/>
                        </a:rPr>
                        <a:t> [</a:t>
                      </a:r>
                      <a:r>
                        <a:rPr lang="cs-CZ" sz="1100" b="0" i="0" u="none" strike="noStrike" dirty="0" smtClean="0">
                          <a:effectLst/>
                          <a:latin typeface="+mn-lt"/>
                        </a:rPr>
                        <a:t>kgCO2e]</a:t>
                      </a:r>
                      <a:endParaRPr lang="cs-CZ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 err="1">
                          <a:effectLst/>
                          <a:latin typeface="+mn-lt"/>
                        </a:rPr>
                        <a:t>Gt</a:t>
                      </a:r>
                      <a:r>
                        <a:rPr lang="cs-CZ" sz="1100" b="0" i="0" u="none" strike="noStrike" dirty="0">
                          <a:effectLst/>
                          <a:latin typeface="+mn-lt"/>
                        </a:rPr>
                        <a:t>  [</a:t>
                      </a:r>
                      <a:r>
                        <a:rPr lang="cs-CZ" sz="1100" b="0" i="0" u="none" strike="noStrike" dirty="0" smtClean="0">
                          <a:effectLst/>
                          <a:latin typeface="+mn-lt"/>
                        </a:rPr>
                        <a:t>kgCO2e]</a:t>
                      </a:r>
                      <a:endParaRPr lang="cs-CZ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6559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effectLst/>
                          <a:latin typeface="+mn-lt"/>
                        </a:rPr>
                        <a:t>596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effectLst/>
                          <a:latin typeface="+mn-lt"/>
                        </a:rPr>
                        <a:t>184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effectLst/>
                          <a:latin typeface="+mn-lt"/>
                        </a:rPr>
                        <a:t>16830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effectLst/>
                          <a:latin typeface="+mn-lt"/>
                        </a:rPr>
                        <a:t>12604.00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effectLst/>
                          <a:latin typeface="+mn-lt"/>
                        </a:rPr>
                        <a:t>6035.20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effectLst/>
                          <a:latin typeface="+mn-lt"/>
                        </a:rPr>
                        <a:t>353.28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effectLst/>
                          <a:latin typeface="+mn-lt"/>
                        </a:rPr>
                        <a:t>0.00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836712"/>
            <a:ext cx="3604917" cy="450912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Přímá spojnice se šipkou 5"/>
          <p:cNvCxnSpPr/>
          <p:nvPr/>
        </p:nvCxnSpPr>
        <p:spPr>
          <a:xfrm>
            <a:off x="5004048" y="4941168"/>
            <a:ext cx="2088232" cy="1152128"/>
          </a:xfrm>
          <a:prstGeom prst="straightConnector1">
            <a:avLst/>
          </a:prstGeom>
          <a:ln cmpd="sng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>
            <a:off x="4644008" y="5229200"/>
            <a:ext cx="1296144" cy="864096"/>
          </a:xfrm>
          <a:prstGeom prst="straightConnector1">
            <a:avLst/>
          </a:prstGeom>
          <a:ln cmpd="sng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 txBox="1">
            <a:spLocks/>
          </p:cNvSpPr>
          <p:nvPr/>
        </p:nvSpPr>
        <p:spPr>
          <a:xfrm>
            <a:off x="457200" y="0"/>
            <a:ext cx="8229600" cy="1073274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marL="484632" algn="l" rtl="0" eaLnBrk="1" latinLnBrk="0" hangingPunct="1">
              <a:spcBef>
                <a:spcPct val="0"/>
              </a:spcBef>
              <a:buNone/>
              <a:defRPr kumimoji="0" sz="4200" kern="1200">
                <a:ln w="6350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2200" b="1" dirty="0" smtClean="0"/>
              <a:t>Ověření výpočtu ve společnosti  GW </a:t>
            </a:r>
            <a:r>
              <a:rPr lang="cs-CZ" sz="2200" b="1" dirty="0" err="1" smtClean="0"/>
              <a:t>Logistics</a:t>
            </a:r>
            <a:r>
              <a:rPr lang="cs-CZ" sz="2200" b="1" dirty="0" smtClean="0"/>
              <a:t> a.s. </a:t>
            </a:r>
          </a:p>
          <a:p>
            <a:pPr algn="ctr"/>
            <a:r>
              <a:rPr lang="cs-CZ" sz="1800" b="1" dirty="0" smtClean="0"/>
              <a:t>Provoz vozidla na 100% bionaftu FAME</a:t>
            </a:r>
            <a:r>
              <a:rPr lang="cs-CZ" sz="1800" dirty="0" smtClean="0"/>
              <a:t/>
            </a:r>
            <a:br>
              <a:rPr lang="cs-CZ" sz="1800" dirty="0" smtClean="0"/>
            </a:b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167093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none" noProof="0" dirty="0" smtClean="0"/>
              <a:t>Porovnání výsledků </a:t>
            </a:r>
            <a:endParaRPr lang="cs-CZ" b="1" u="none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6481568"/>
              </p:ext>
            </p:extLst>
          </p:nvPr>
        </p:nvGraphicFramePr>
        <p:xfrm>
          <a:off x="457200" y="1524000"/>
          <a:ext cx="82296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91264" cy="1104106"/>
          </a:xfrm>
        </p:spPr>
        <p:txBody>
          <a:bodyPr>
            <a:normAutofit fontScale="90000"/>
          </a:bodyPr>
          <a:lstStyle/>
          <a:p>
            <a:r>
              <a:rPr kumimoji="0" lang="cs-CZ" sz="2700" b="1" u="none" kern="1200" dirty="0" smtClean="0">
                <a:ln w="6350">
                  <a:noFill/>
                </a:ln>
                <a:solidFill>
                  <a:schemeClr val="tx2"/>
                </a:solidFill>
                <a:effectLst/>
              </a:rPr>
              <a:t>Energetická náročnost výroby paliva v závislosti </a:t>
            </a:r>
            <a:br>
              <a:rPr kumimoji="0" lang="cs-CZ" sz="2700" b="1" u="none" kern="1200" dirty="0" smtClean="0">
                <a:ln w="6350">
                  <a:noFill/>
                </a:ln>
                <a:solidFill>
                  <a:schemeClr val="tx2"/>
                </a:solidFill>
                <a:effectLst/>
              </a:rPr>
            </a:br>
            <a:r>
              <a:rPr kumimoji="0" lang="cs-CZ" sz="2700" b="1" u="none" kern="1200" dirty="0" smtClean="0">
                <a:ln w="6350">
                  <a:noFill/>
                </a:ln>
                <a:solidFill>
                  <a:schemeClr val="tx2"/>
                </a:solidFill>
                <a:effectLst/>
              </a:rPr>
              <a:t>na snižování emisí skleníkových plynů</a:t>
            </a:r>
            <a:endParaRPr lang="cs-CZ" sz="2700" b="1" u="none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4703751"/>
              </p:ext>
            </p:extLst>
          </p:nvPr>
        </p:nvGraphicFramePr>
        <p:xfrm>
          <a:off x="539552" y="1484784"/>
          <a:ext cx="8229601" cy="12269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84785"/>
                <a:gridCol w="390301"/>
                <a:gridCol w="390301"/>
                <a:gridCol w="390301"/>
                <a:gridCol w="390301"/>
                <a:gridCol w="390301"/>
                <a:gridCol w="390301"/>
                <a:gridCol w="390301"/>
                <a:gridCol w="390301"/>
                <a:gridCol w="390301"/>
                <a:gridCol w="390301"/>
                <a:gridCol w="390301"/>
                <a:gridCol w="390301"/>
                <a:gridCol w="390301"/>
                <a:gridCol w="390301"/>
                <a:gridCol w="390301"/>
                <a:gridCol w="390301"/>
              </a:tblGrid>
              <a:tr h="182609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dirty="0">
                          <a:effectLst/>
                        </a:rPr>
                        <a:t>Objemový podíl biosložek na naftě [%]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30" marR="9130" marT="91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0%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30" marR="9130" marT="91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1%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30" marR="9130" marT="91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2%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30" marR="9130" marT="91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3%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30" marR="9130" marT="91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4%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30" marR="9130" marT="91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5%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30" marR="9130" marT="91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6%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30" marR="9130" marT="91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7%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30" marR="9130" marT="91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8%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30" marR="9130" marT="91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9%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30" marR="9130" marT="91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10%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30" marR="9130" marT="91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15%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30" marR="9130" marT="91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 dirty="0">
                          <a:effectLst/>
                        </a:rPr>
                        <a:t>20%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30" marR="9130" marT="91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50%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30" marR="9130" marT="91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85%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30" marR="9130" marT="91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100%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30" marR="9130" marT="9130" marB="0" anchor="b"/>
                </a:tc>
              </a:tr>
              <a:tr h="182609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TtW et [MJ]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30" marR="9130" marT="91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3590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30" marR="9130" marT="91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3590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30" marR="9130" marT="91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3580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30" marR="9130" marT="91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3580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30" marR="9130" marT="91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3580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30" marR="9130" marT="91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3570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30" marR="9130" marT="91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3570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30" marR="9130" marT="91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3570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30" marR="9130" marT="91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 dirty="0">
                          <a:effectLst/>
                        </a:rPr>
                        <a:t>3570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30" marR="9130" marT="91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3560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30" marR="9130" marT="91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3560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30" marR="9130" marT="91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3540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30" marR="9130" marT="91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3530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30" marR="9130" marT="91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3440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30" marR="9130" marT="91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3330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30" marR="9130" marT="91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3280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30" marR="9130" marT="9130" marB="0" anchor="b"/>
                </a:tc>
              </a:tr>
              <a:tr h="182609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WtW ew [MJ]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30" marR="9130" marT="91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4270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30" marR="9130" marT="91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4300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30" marR="9130" marT="91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4320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30" marR="9130" marT="91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4350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30" marR="9130" marT="91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4370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30" marR="9130" marT="91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4400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30" marR="9130" marT="91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4420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30" marR="9130" marT="91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4450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30" marR="9130" marT="91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4480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30" marR="9130" marT="91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4500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30" marR="9130" marT="91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4530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30" marR="9130" marT="91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4660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30" marR="9130" marT="91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4790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30" marR="9130" marT="91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5560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30" marR="9130" marT="91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6460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30" marR="9130" marT="91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6850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30" marR="9130" marT="9130" marB="0" anchor="b"/>
                </a:tc>
              </a:tr>
              <a:tr h="182609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TtW gt [kgCO2e]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30" marR="9130" marT="91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267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30" marR="9130" marT="91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264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30" marR="9130" marT="91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262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30" marR="9130" marT="91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259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30" marR="9130" marT="91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256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30" marR="9130" marT="91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254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30" marR="9130" marT="91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251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30" marR="9130" marT="91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248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30" marR="9130" marT="91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246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30" marR="9130" marT="91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243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30" marR="9130" marT="91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 dirty="0">
                          <a:effectLst/>
                        </a:rPr>
                        <a:t>240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30" marR="9130" marT="91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227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30" marR="9130" marT="91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214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30" marR="9130" marT="91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134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30" marR="9130" marT="91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30" marR="9130" marT="91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30" marR="9130" marT="9130" marB="0" anchor="b"/>
                </a:tc>
              </a:tr>
              <a:tr h="182609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WtW gw [kgCO2e]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30" marR="9130" marT="91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324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30" marR="9130" marT="91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323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30" marR="9130" marT="91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321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30" marR="9130" marT="91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320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30" marR="9130" marT="91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319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30" marR="9130" marT="91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317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30" marR="9130" marT="91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 dirty="0">
                          <a:effectLst/>
                        </a:rPr>
                        <a:t>316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30" marR="9130" marT="91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315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30" marR="9130" marT="91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313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30" marR="9130" marT="91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312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30" marR="9130" marT="91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311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30" marR="9130" marT="91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304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30" marR="9130" marT="91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298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30" marR="9130" marT="91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258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30" marR="9130" marT="91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212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30" marR="9130" marT="91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192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30" marR="9130" marT="9130" marB="0" anchor="b"/>
                </a:tc>
              </a:tr>
              <a:tr h="182609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WtT [MJ]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30" marR="9130" marT="91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680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30" marR="9130" marT="91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710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30" marR="9130" marT="91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740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30" marR="9130" marT="91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770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30" marR="9130" marT="91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790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30" marR="9130" marT="91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830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30" marR="9130" marT="91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850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30" marR="9130" marT="91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880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30" marR="9130" marT="91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910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30" marR="9130" marT="91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940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30" marR="9130" marT="91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970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30" marR="9130" marT="91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1120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30" marR="9130" marT="91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1260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30" marR="9130" marT="91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2120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30" marR="9130" marT="91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3130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30" marR="9130" marT="91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 dirty="0">
                          <a:effectLst/>
                        </a:rPr>
                        <a:t>3570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30" marR="9130" marT="9130" marB="0" anchor="b"/>
                </a:tc>
              </a:tr>
            </a:tbl>
          </a:graphicData>
        </a:graphic>
      </p:graphicFrame>
      <p:graphicFrame>
        <p:nvGraphicFramePr>
          <p:cNvPr id="7" name="Graf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069180"/>
              </p:ext>
            </p:extLst>
          </p:nvPr>
        </p:nvGraphicFramePr>
        <p:xfrm>
          <a:off x="1043608" y="2852936"/>
          <a:ext cx="7162800" cy="3190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924944"/>
            <a:ext cx="8229600" cy="1104106"/>
          </a:xfrm>
        </p:spPr>
        <p:txBody>
          <a:bodyPr>
            <a:normAutofit/>
          </a:bodyPr>
          <a:lstStyle/>
          <a:p>
            <a:pPr algn="ctr"/>
            <a:r>
              <a:rPr kumimoji="0" lang="cs-CZ" sz="4200" u="none" kern="1200" dirty="0" smtClean="0">
                <a:ln w="6350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Děkuji za pozornost</a:t>
            </a:r>
            <a:endParaRPr lang="cs-CZ" sz="3100" u="none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911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8358" indent="-514350">
              <a:buFont typeface="+mj-lt"/>
              <a:buAutoNum type="arabicPeriod"/>
            </a:pPr>
            <a:r>
              <a:rPr lang="cs-CZ" dirty="0" smtClean="0"/>
              <a:t>Má </a:t>
            </a:r>
            <a:r>
              <a:rPr lang="cs-CZ" dirty="0"/>
              <a:t>otázka </a:t>
            </a:r>
            <a:r>
              <a:rPr lang="cs-CZ" dirty="0" smtClean="0"/>
              <a:t>směřuje spíše </a:t>
            </a:r>
            <a:r>
              <a:rPr lang="cs-CZ" dirty="0"/>
              <a:t>k budoucnosti aplikace. Přemýšlel jste nad jejím širším komerčním uplatněním? </a:t>
            </a:r>
            <a:r>
              <a:rPr lang="cs-CZ" dirty="0" smtClean="0"/>
              <a:t>Pokud ano</a:t>
            </a:r>
            <a:r>
              <a:rPr lang="cs-CZ" dirty="0"/>
              <a:t>, nastiňte cílový segment zákazníků a strategii průniku na tento trh.</a:t>
            </a:r>
            <a:endParaRPr lang="cs-CZ" u="none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u="none" dirty="0" smtClean="0"/>
              <a:t>Otázky </a:t>
            </a:r>
            <a:r>
              <a:rPr lang="cs-CZ" dirty="0"/>
              <a:t>vedoucího práce</a:t>
            </a:r>
            <a:br>
              <a:rPr lang="cs-CZ" dirty="0"/>
            </a:br>
            <a:r>
              <a:rPr lang="cs-CZ" sz="3100" dirty="0"/>
              <a:t>doc. Ing. Marek </a:t>
            </a:r>
            <a:r>
              <a:rPr lang="cs-CZ" sz="3100" dirty="0" err="1"/>
              <a:t>Vochozka</a:t>
            </a:r>
            <a:r>
              <a:rPr lang="cs-CZ" sz="3100" dirty="0"/>
              <a:t>, MBA, Ph.D.</a:t>
            </a:r>
            <a:endParaRPr lang="cs-CZ" sz="3100" u="none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921224"/>
          </a:xfrm>
        </p:spPr>
        <p:txBody>
          <a:bodyPr>
            <a:normAutofit/>
          </a:bodyPr>
          <a:lstStyle/>
          <a:p>
            <a:pPr marL="578358" indent="-514350" algn="just">
              <a:buFont typeface="+mj-lt"/>
              <a:buAutoNum type="arabicPeriod"/>
            </a:pPr>
            <a:r>
              <a:rPr lang="cs-CZ" dirty="0" err="1"/>
              <a:t>Prečo</a:t>
            </a:r>
            <a:r>
              <a:rPr lang="cs-CZ" dirty="0"/>
              <a:t> </a:t>
            </a:r>
            <a:r>
              <a:rPr lang="cs-CZ" dirty="0" err="1"/>
              <a:t>ste</a:t>
            </a:r>
            <a:r>
              <a:rPr lang="cs-CZ" dirty="0"/>
              <a:t> vybrali </a:t>
            </a:r>
            <a:r>
              <a:rPr lang="cs-CZ" dirty="0" err="1"/>
              <a:t>pre</a:t>
            </a:r>
            <a:r>
              <a:rPr lang="cs-CZ" dirty="0"/>
              <a:t> </a:t>
            </a:r>
            <a:r>
              <a:rPr lang="cs-CZ" dirty="0" err="1"/>
              <a:t>voľbu</a:t>
            </a:r>
            <a:r>
              <a:rPr lang="cs-CZ" dirty="0"/>
              <a:t> paliva nákladných </a:t>
            </a:r>
            <a:r>
              <a:rPr lang="cs-CZ" dirty="0" err="1"/>
              <a:t>vozidiel</a:t>
            </a:r>
            <a:r>
              <a:rPr lang="cs-CZ" dirty="0"/>
              <a:t> v </a:t>
            </a:r>
            <a:r>
              <a:rPr lang="cs-CZ" dirty="0" err="1"/>
              <a:t>aplikácii</a:t>
            </a:r>
            <a:r>
              <a:rPr lang="cs-CZ" dirty="0"/>
              <a:t> len </a:t>
            </a:r>
            <a:r>
              <a:rPr lang="cs-CZ" dirty="0" err="1" smtClean="0"/>
              <a:t>palivá</a:t>
            </a:r>
            <a:r>
              <a:rPr lang="cs-CZ" dirty="0"/>
              <a:t> </a:t>
            </a:r>
            <a:r>
              <a:rPr lang="cs-CZ" dirty="0" err="1" smtClean="0"/>
              <a:t>popísané</a:t>
            </a:r>
            <a:r>
              <a:rPr lang="cs-CZ" dirty="0" smtClean="0"/>
              <a:t> </a:t>
            </a:r>
            <a:r>
              <a:rPr lang="cs-CZ" dirty="0"/>
              <a:t>na stranách 33 a 34? </a:t>
            </a:r>
            <a:r>
              <a:rPr lang="cs-CZ" dirty="0" err="1"/>
              <a:t>Chýbajú</a:t>
            </a:r>
            <a:r>
              <a:rPr lang="cs-CZ" dirty="0"/>
              <a:t> tam </a:t>
            </a:r>
            <a:r>
              <a:rPr lang="cs-CZ" dirty="0" err="1"/>
              <a:t>palivá</a:t>
            </a:r>
            <a:r>
              <a:rPr lang="cs-CZ" dirty="0"/>
              <a:t> </a:t>
            </a:r>
            <a:r>
              <a:rPr lang="cs-CZ" dirty="0" err="1"/>
              <a:t>ako</a:t>
            </a:r>
            <a:r>
              <a:rPr lang="cs-CZ" dirty="0"/>
              <a:t> LPG a CNG, </a:t>
            </a:r>
            <a:r>
              <a:rPr lang="cs-CZ" dirty="0" err="1"/>
              <a:t>ktoré</a:t>
            </a:r>
            <a:r>
              <a:rPr lang="cs-CZ" dirty="0"/>
              <a:t> sú využívané </a:t>
            </a:r>
            <a:r>
              <a:rPr lang="cs-CZ" dirty="0" err="1" smtClean="0"/>
              <a:t>najmä</a:t>
            </a:r>
            <a:r>
              <a:rPr lang="cs-CZ" dirty="0"/>
              <a:t> </a:t>
            </a:r>
            <a:r>
              <a:rPr lang="pt-BR" dirty="0" smtClean="0"/>
              <a:t>pri </a:t>
            </a:r>
            <a:r>
              <a:rPr lang="pt-BR" dirty="0"/>
              <a:t>vozidlách kat. N1 a CNG stále viac už aj pri N2 a N3</a:t>
            </a:r>
            <a:r>
              <a:rPr lang="pt-BR" dirty="0" smtClean="0"/>
              <a:t>.</a:t>
            </a:r>
            <a:endParaRPr lang="cs-CZ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0" lang="cs-CZ" sz="4200" u="none" kern="1200" dirty="0" smtClean="0">
                <a:ln w="6350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Otázky </a:t>
            </a:r>
            <a:r>
              <a:rPr lang="cs-CZ" dirty="0"/>
              <a:t>oponenta práce</a:t>
            </a:r>
            <a:br>
              <a:rPr lang="cs-CZ" dirty="0"/>
            </a:br>
            <a:r>
              <a:rPr lang="cs-CZ" sz="3100" dirty="0"/>
              <a:t>Ing. Jaroslav Mašek, </a:t>
            </a:r>
            <a:r>
              <a:rPr lang="cs-CZ" sz="3100" dirty="0" smtClean="0"/>
              <a:t>Ph.D</a:t>
            </a:r>
            <a:r>
              <a:rPr lang="cs-CZ" sz="3100" dirty="0"/>
              <a:t>.</a:t>
            </a:r>
            <a:endParaRPr lang="cs-CZ" sz="3100" u="none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8358" indent="-514350" algn="just">
              <a:buFont typeface="+mj-lt"/>
              <a:buAutoNum type="arabicPeriod" startAt="2"/>
            </a:pPr>
            <a:r>
              <a:rPr lang="cs-CZ" dirty="0" smtClean="0"/>
              <a:t>Má </a:t>
            </a:r>
            <a:r>
              <a:rPr lang="cs-CZ" dirty="0" err="1"/>
              <a:t>nejaký</a:t>
            </a:r>
            <a:r>
              <a:rPr lang="cs-CZ" dirty="0"/>
              <a:t> vplyv </a:t>
            </a:r>
            <a:r>
              <a:rPr lang="cs-CZ" dirty="0" err="1"/>
              <a:t>emisný</a:t>
            </a:r>
            <a:r>
              <a:rPr lang="cs-CZ" dirty="0"/>
              <a:t> limit vozidla (EURO 1 - 6) na </a:t>
            </a:r>
            <a:r>
              <a:rPr lang="cs-CZ" dirty="0" err="1"/>
              <a:t>produkciu</a:t>
            </a:r>
            <a:r>
              <a:rPr lang="cs-CZ" dirty="0"/>
              <a:t> CO</a:t>
            </a:r>
            <a:r>
              <a:rPr lang="cs-CZ" baseline="-25000" dirty="0"/>
              <a:t>2</a:t>
            </a:r>
            <a:r>
              <a:rPr lang="cs-CZ" dirty="0"/>
              <a:t>? Uvažuje s tým </a:t>
            </a:r>
            <a:r>
              <a:rPr lang="cs-CZ" dirty="0" smtClean="0"/>
              <a:t>Vaša </a:t>
            </a:r>
            <a:r>
              <a:rPr lang="cs-CZ" dirty="0" err="1" smtClean="0"/>
              <a:t>aplikácia</a:t>
            </a:r>
            <a:r>
              <a:rPr lang="cs-CZ" dirty="0"/>
              <a:t>?</a:t>
            </a:r>
            <a:endParaRPr lang="cs-CZ" u="none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0" lang="cs-CZ" sz="4200" u="none" kern="1200" dirty="0" smtClean="0">
                <a:ln w="6350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Otázky </a:t>
            </a:r>
            <a:r>
              <a:rPr lang="cs-CZ" dirty="0"/>
              <a:t>oponenta práce</a:t>
            </a:r>
            <a:br>
              <a:rPr lang="cs-CZ" dirty="0"/>
            </a:br>
            <a:r>
              <a:rPr lang="cs-CZ" sz="3100" dirty="0"/>
              <a:t>Ing. Jaroslav Mašek, </a:t>
            </a:r>
            <a:r>
              <a:rPr lang="cs-CZ" sz="3100" dirty="0" smtClean="0"/>
              <a:t>Ph.D</a:t>
            </a:r>
            <a:r>
              <a:rPr lang="cs-CZ" sz="3100" dirty="0"/>
              <a:t>.</a:t>
            </a:r>
            <a:endParaRPr lang="cs-CZ" sz="3100" u="none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18</a:t>
            </a:fld>
            <a:endParaRPr lang="en-US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5668023"/>
              </p:ext>
            </p:extLst>
          </p:nvPr>
        </p:nvGraphicFramePr>
        <p:xfrm>
          <a:off x="1043608" y="3212976"/>
          <a:ext cx="3714750" cy="1943100"/>
        </p:xfrm>
        <a:graphic>
          <a:graphicData uri="http://schemas.openxmlformats.org/drawingml/2006/table">
            <a:tbl>
              <a:tblPr/>
              <a:tblGrid>
                <a:gridCol w="619125"/>
                <a:gridCol w="619125"/>
                <a:gridCol w="619125"/>
                <a:gridCol w="619125"/>
                <a:gridCol w="619125"/>
                <a:gridCol w="619125"/>
              </a:tblGrid>
              <a:tr h="247650">
                <a:tc gridSpan="2">
                  <a:txBody>
                    <a:bodyPr/>
                    <a:lstStyle/>
                    <a:p>
                      <a:pPr algn="ctr"/>
                      <a:r>
                        <a:rPr lang="cs-CZ" sz="1000" b="1" dirty="0">
                          <a:effectLst/>
                          <a:latin typeface="verdana"/>
                        </a:rPr>
                        <a:t>Rok/norma</a:t>
                      </a:r>
                      <a:endParaRPr lang="cs-CZ" dirty="0">
                        <a:effectLst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CEE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b="1" dirty="0">
                          <a:effectLst/>
                          <a:latin typeface="verdana"/>
                        </a:rPr>
                        <a:t>CO</a:t>
                      </a:r>
                      <a:endParaRPr lang="cs-CZ" dirty="0">
                        <a:effectLst/>
                      </a:endParaRPr>
                    </a:p>
                    <a:p>
                      <a:pPr algn="ctr"/>
                      <a:r>
                        <a:rPr lang="cs-CZ" sz="1000" b="1" dirty="0">
                          <a:effectLst/>
                          <a:latin typeface="verdana"/>
                        </a:rPr>
                        <a:t>[g/km]</a:t>
                      </a:r>
                      <a:endParaRPr lang="cs-CZ" dirty="0">
                        <a:effectLst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b="1" dirty="0">
                          <a:effectLst/>
                          <a:latin typeface="verdana"/>
                        </a:rPr>
                        <a:t>NO</a:t>
                      </a:r>
                      <a:r>
                        <a:rPr lang="cs-CZ" sz="1000" b="1" baseline="-25000" dirty="0">
                          <a:effectLst/>
                          <a:latin typeface="verdana"/>
                        </a:rPr>
                        <a:t>X</a:t>
                      </a:r>
                      <a:endParaRPr lang="cs-CZ" dirty="0">
                        <a:effectLst/>
                      </a:endParaRPr>
                    </a:p>
                    <a:p>
                      <a:pPr algn="ctr"/>
                      <a:r>
                        <a:rPr lang="cs-CZ" sz="1000" b="1" dirty="0">
                          <a:effectLst/>
                          <a:latin typeface="verdana"/>
                        </a:rPr>
                        <a:t>[g/km]</a:t>
                      </a:r>
                      <a:endParaRPr lang="cs-CZ" dirty="0">
                        <a:effectLst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b="1" dirty="0">
                          <a:effectLst/>
                          <a:latin typeface="verdana"/>
                        </a:rPr>
                        <a:t>HC + NO</a:t>
                      </a:r>
                      <a:r>
                        <a:rPr lang="cs-CZ" sz="1000" b="1" baseline="-25000" dirty="0">
                          <a:effectLst/>
                          <a:latin typeface="verdana"/>
                        </a:rPr>
                        <a:t>X</a:t>
                      </a:r>
                      <a:endParaRPr lang="cs-CZ" dirty="0">
                        <a:effectLst/>
                      </a:endParaRPr>
                    </a:p>
                    <a:p>
                      <a:pPr algn="ctr"/>
                      <a:r>
                        <a:rPr lang="cs-CZ" sz="1000" b="1" dirty="0">
                          <a:effectLst/>
                          <a:latin typeface="verdana"/>
                        </a:rPr>
                        <a:t>[g/km]</a:t>
                      </a:r>
                      <a:endParaRPr lang="cs-CZ" dirty="0">
                        <a:effectLst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b="1" dirty="0" smtClean="0">
                          <a:effectLst/>
                          <a:latin typeface="verdana"/>
                        </a:rPr>
                        <a:t>PM</a:t>
                      </a:r>
                      <a:endParaRPr lang="cs-CZ" dirty="0">
                        <a:effectLst/>
                      </a:endParaRPr>
                    </a:p>
                    <a:p>
                      <a:pPr algn="ctr"/>
                      <a:r>
                        <a:rPr lang="cs-CZ" sz="1000" b="1" dirty="0">
                          <a:effectLst/>
                          <a:latin typeface="verdana"/>
                        </a:rPr>
                        <a:t>[g/km]</a:t>
                      </a:r>
                      <a:endParaRPr lang="cs-CZ" dirty="0">
                        <a:effectLst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CEEB"/>
                    </a:solidFill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ctr"/>
                      <a:r>
                        <a:rPr lang="cs-CZ" sz="1000">
                          <a:effectLst/>
                          <a:latin typeface="verdana"/>
                        </a:rPr>
                        <a:t>1992</a:t>
                      </a:r>
                      <a:endParaRPr lang="cs-CZ">
                        <a:effectLst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>
                          <a:effectLst/>
                          <a:latin typeface="verdana"/>
                        </a:rPr>
                        <a:t>I</a:t>
                      </a:r>
                      <a:endParaRPr lang="cs-CZ">
                        <a:effectLst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>
                          <a:effectLst/>
                          <a:latin typeface="verdana"/>
                        </a:rPr>
                        <a:t>3,16</a:t>
                      </a:r>
                      <a:endParaRPr lang="cs-CZ">
                        <a:effectLst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>
                          <a:effectLst/>
                          <a:latin typeface="verdana"/>
                        </a:rPr>
                        <a:t>–</a:t>
                      </a:r>
                      <a:endParaRPr lang="cs-CZ">
                        <a:effectLst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>
                          <a:effectLst/>
                          <a:latin typeface="verdana"/>
                        </a:rPr>
                        <a:t>1,13</a:t>
                      </a:r>
                      <a:endParaRPr lang="cs-CZ">
                        <a:effectLst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>
                          <a:effectLst/>
                          <a:latin typeface="verdana"/>
                        </a:rPr>
                        <a:t>0,18</a:t>
                      </a:r>
                      <a:endParaRPr lang="cs-CZ">
                        <a:effectLst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ctr"/>
                      <a:r>
                        <a:rPr lang="cs-CZ" sz="1000">
                          <a:effectLst/>
                          <a:latin typeface="verdana"/>
                        </a:rPr>
                        <a:t>1996</a:t>
                      </a:r>
                      <a:endParaRPr lang="cs-CZ">
                        <a:effectLst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>
                          <a:effectLst/>
                          <a:latin typeface="verdana"/>
                        </a:rPr>
                        <a:t>II</a:t>
                      </a:r>
                      <a:endParaRPr lang="cs-CZ">
                        <a:effectLst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>
                          <a:effectLst/>
                          <a:latin typeface="verdana"/>
                        </a:rPr>
                        <a:t>1,00</a:t>
                      </a:r>
                      <a:endParaRPr lang="cs-CZ">
                        <a:effectLst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>
                          <a:effectLst/>
                          <a:latin typeface="verdana"/>
                        </a:rPr>
                        <a:t>–</a:t>
                      </a:r>
                      <a:endParaRPr lang="cs-CZ">
                        <a:effectLst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>
                          <a:effectLst/>
                          <a:latin typeface="verdana"/>
                        </a:rPr>
                        <a:t>0,70*</a:t>
                      </a:r>
                      <a:endParaRPr lang="cs-CZ">
                        <a:effectLst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>
                          <a:effectLst/>
                          <a:latin typeface="verdana"/>
                        </a:rPr>
                        <a:t>0,08**</a:t>
                      </a:r>
                      <a:endParaRPr lang="cs-CZ">
                        <a:effectLst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ctr"/>
                      <a:r>
                        <a:rPr lang="cs-CZ" sz="1000">
                          <a:effectLst/>
                          <a:latin typeface="verdana"/>
                        </a:rPr>
                        <a:t>2000</a:t>
                      </a:r>
                      <a:endParaRPr lang="cs-CZ">
                        <a:effectLst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>
                          <a:effectLst/>
                          <a:latin typeface="verdana"/>
                        </a:rPr>
                        <a:t>III</a:t>
                      </a:r>
                      <a:endParaRPr lang="cs-CZ">
                        <a:effectLst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>
                          <a:effectLst/>
                          <a:latin typeface="verdana"/>
                        </a:rPr>
                        <a:t>0,64</a:t>
                      </a:r>
                      <a:endParaRPr lang="cs-CZ">
                        <a:effectLst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>
                          <a:effectLst/>
                          <a:latin typeface="verdana"/>
                        </a:rPr>
                        <a:t>0,50</a:t>
                      </a:r>
                      <a:endParaRPr lang="cs-CZ">
                        <a:effectLst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>
                          <a:effectLst/>
                          <a:latin typeface="verdana"/>
                        </a:rPr>
                        <a:t>0,56</a:t>
                      </a:r>
                      <a:endParaRPr lang="cs-CZ">
                        <a:effectLst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>
                          <a:effectLst/>
                          <a:latin typeface="verdana"/>
                        </a:rPr>
                        <a:t>0,05</a:t>
                      </a:r>
                      <a:endParaRPr lang="cs-CZ">
                        <a:effectLst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ctr"/>
                      <a:r>
                        <a:rPr lang="cs-CZ" sz="1000">
                          <a:effectLst/>
                          <a:latin typeface="verdana"/>
                        </a:rPr>
                        <a:t>2005</a:t>
                      </a:r>
                      <a:endParaRPr lang="cs-CZ">
                        <a:effectLst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>
                          <a:effectLst/>
                          <a:latin typeface="verdana"/>
                        </a:rPr>
                        <a:t>IV</a:t>
                      </a:r>
                      <a:endParaRPr lang="cs-CZ">
                        <a:effectLst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>
                          <a:effectLst/>
                          <a:latin typeface="verdana"/>
                        </a:rPr>
                        <a:t>0,50</a:t>
                      </a:r>
                      <a:endParaRPr lang="cs-CZ">
                        <a:effectLst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>
                          <a:effectLst/>
                          <a:latin typeface="verdana"/>
                        </a:rPr>
                        <a:t>0,25</a:t>
                      </a:r>
                      <a:endParaRPr lang="cs-CZ">
                        <a:effectLst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>
                          <a:effectLst/>
                          <a:latin typeface="verdana"/>
                        </a:rPr>
                        <a:t>0,30</a:t>
                      </a:r>
                      <a:endParaRPr lang="cs-CZ">
                        <a:effectLst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>
                          <a:effectLst/>
                          <a:latin typeface="verdana"/>
                        </a:rPr>
                        <a:t>0,025</a:t>
                      </a:r>
                      <a:endParaRPr lang="cs-CZ">
                        <a:effectLst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ctr"/>
                      <a:r>
                        <a:rPr lang="cs-CZ" sz="1000">
                          <a:effectLst/>
                          <a:latin typeface="verdana"/>
                        </a:rPr>
                        <a:t>2009</a:t>
                      </a:r>
                      <a:endParaRPr lang="cs-CZ">
                        <a:effectLst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>
                          <a:effectLst/>
                          <a:latin typeface="verdana"/>
                        </a:rPr>
                        <a:t>V</a:t>
                      </a:r>
                      <a:endParaRPr lang="cs-CZ">
                        <a:effectLst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>
                          <a:effectLst/>
                          <a:latin typeface="verdana"/>
                        </a:rPr>
                        <a:t>0,50</a:t>
                      </a:r>
                      <a:endParaRPr lang="cs-CZ">
                        <a:effectLst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>
                          <a:effectLst/>
                          <a:latin typeface="verdana"/>
                        </a:rPr>
                        <a:t>0,18</a:t>
                      </a:r>
                      <a:endParaRPr lang="cs-CZ">
                        <a:effectLst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>
                          <a:effectLst/>
                          <a:latin typeface="verdana"/>
                        </a:rPr>
                        <a:t>0,23</a:t>
                      </a:r>
                      <a:endParaRPr lang="cs-CZ">
                        <a:effectLst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>
                          <a:effectLst/>
                          <a:latin typeface="verdana"/>
                        </a:rPr>
                        <a:t>0,005</a:t>
                      </a:r>
                      <a:endParaRPr lang="cs-CZ">
                        <a:effectLst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ctr"/>
                      <a:r>
                        <a:rPr lang="cs-CZ" sz="1000">
                          <a:effectLst/>
                          <a:latin typeface="verdana"/>
                        </a:rPr>
                        <a:t>2014</a:t>
                      </a:r>
                      <a:endParaRPr lang="cs-CZ">
                        <a:effectLst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>
                          <a:effectLst/>
                          <a:latin typeface="verdana"/>
                        </a:rPr>
                        <a:t>VI</a:t>
                      </a:r>
                      <a:endParaRPr lang="cs-CZ">
                        <a:effectLst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>
                          <a:effectLst/>
                          <a:latin typeface="verdana"/>
                        </a:rPr>
                        <a:t>0,50</a:t>
                      </a:r>
                      <a:endParaRPr lang="cs-CZ">
                        <a:effectLst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>
                          <a:effectLst/>
                          <a:latin typeface="verdana"/>
                        </a:rPr>
                        <a:t>0,08</a:t>
                      </a:r>
                      <a:endParaRPr lang="cs-CZ">
                        <a:effectLst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>
                          <a:effectLst/>
                          <a:latin typeface="verdana"/>
                        </a:rPr>
                        <a:t>0,17</a:t>
                      </a:r>
                      <a:endParaRPr lang="cs-CZ">
                        <a:effectLst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dirty="0">
                          <a:effectLst/>
                          <a:latin typeface="verdana"/>
                        </a:rPr>
                        <a:t>0,005</a:t>
                      </a:r>
                      <a:endParaRPr lang="cs-CZ" dirty="0">
                        <a:effectLst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886619" y="5325566"/>
            <a:ext cx="75608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Emisní norma EURO omezuje </a:t>
            </a:r>
            <a:r>
              <a:rPr lang="cs-CZ" dirty="0" smtClean="0"/>
              <a:t>pouze množství </a:t>
            </a:r>
            <a:r>
              <a:rPr lang="cs-CZ" dirty="0"/>
              <a:t>oxidu uhelnatého (CO), uhlovodíků (HC), oxidů dusíku (</a:t>
            </a:r>
            <a:r>
              <a:rPr lang="cs-CZ" dirty="0" err="1"/>
              <a:t>NOx</a:t>
            </a:r>
            <a:r>
              <a:rPr lang="cs-CZ" dirty="0"/>
              <a:t>) a množství pevných částic (PM</a:t>
            </a:r>
            <a:r>
              <a:rPr lang="cs-CZ" dirty="0" smtClean="0"/>
              <a:t>).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5221188" y="3717032"/>
            <a:ext cx="33123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* 0,90 pro motory s přímým vstřikováním paliva</a:t>
            </a:r>
            <a:br>
              <a:rPr lang="cs-CZ" dirty="0"/>
            </a:br>
            <a:r>
              <a:rPr lang="cs-CZ" dirty="0"/>
              <a:t>** 0,10 pro motory s přímým vstřikováním paliva</a:t>
            </a:r>
          </a:p>
        </p:txBody>
      </p:sp>
    </p:spTree>
    <p:extLst>
      <p:ext uri="{BB962C8B-B14F-4D97-AF65-F5344CB8AC3E}">
        <p14:creationId xmlns:p14="http://schemas.microsoft.com/office/powerpoint/2010/main" val="1961789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78358" indent="-514350" algn="just">
              <a:buFont typeface="+mj-lt"/>
              <a:buAutoNum type="arabicPeriod" startAt="3"/>
            </a:pPr>
            <a:r>
              <a:rPr lang="cs-CZ" dirty="0"/>
              <a:t>V návrhu popisujete </a:t>
            </a:r>
            <a:r>
              <a:rPr lang="cs-CZ" dirty="0" err="1"/>
              <a:t>vhodnosť</a:t>
            </a:r>
            <a:r>
              <a:rPr lang="cs-CZ" dirty="0"/>
              <a:t> </a:t>
            </a:r>
            <a:r>
              <a:rPr lang="cs-CZ" dirty="0" err="1"/>
              <a:t>zavedenie</a:t>
            </a:r>
            <a:r>
              <a:rPr lang="cs-CZ" dirty="0"/>
              <a:t> </a:t>
            </a:r>
            <a:r>
              <a:rPr lang="cs-CZ" dirty="0" err="1"/>
              <a:t>použitia</a:t>
            </a:r>
            <a:r>
              <a:rPr lang="cs-CZ" dirty="0"/>
              <a:t> </a:t>
            </a:r>
            <a:r>
              <a:rPr lang="cs-CZ" dirty="0" err="1"/>
              <a:t>biopalív</a:t>
            </a:r>
            <a:r>
              <a:rPr lang="cs-CZ" dirty="0"/>
              <a:t> </a:t>
            </a:r>
            <a:r>
              <a:rPr lang="cs-CZ" dirty="0" err="1"/>
              <a:t>pri</a:t>
            </a:r>
            <a:r>
              <a:rPr lang="cs-CZ" dirty="0"/>
              <a:t> </a:t>
            </a:r>
            <a:r>
              <a:rPr lang="cs-CZ" dirty="0" err="1"/>
              <a:t>znižovaní</a:t>
            </a:r>
            <a:r>
              <a:rPr lang="cs-CZ" dirty="0"/>
              <a:t> ekologických </a:t>
            </a:r>
            <a:r>
              <a:rPr lang="cs-CZ" dirty="0" err="1" smtClean="0"/>
              <a:t>dopadov</a:t>
            </a:r>
            <a:r>
              <a:rPr lang="cs-CZ" dirty="0" smtClean="0"/>
              <a:t> činnosti </a:t>
            </a:r>
            <a:r>
              <a:rPr lang="cs-CZ" dirty="0"/>
              <a:t>podniku. Myslíte si však, že </a:t>
            </a:r>
            <a:r>
              <a:rPr lang="cs-CZ" dirty="0" err="1"/>
              <a:t>trojročné</a:t>
            </a:r>
            <a:r>
              <a:rPr lang="cs-CZ" dirty="0"/>
              <a:t> </a:t>
            </a:r>
            <a:r>
              <a:rPr lang="cs-CZ" dirty="0" err="1"/>
              <a:t>obmieňanie</a:t>
            </a:r>
            <a:r>
              <a:rPr lang="cs-CZ" dirty="0"/>
              <a:t> </a:t>
            </a:r>
            <a:r>
              <a:rPr lang="cs-CZ" dirty="0" err="1"/>
              <a:t>vozidiel</a:t>
            </a:r>
            <a:r>
              <a:rPr lang="cs-CZ" dirty="0"/>
              <a:t>, a </a:t>
            </a:r>
            <a:r>
              <a:rPr lang="cs-CZ" dirty="0" err="1"/>
              <a:t>citujem</a:t>
            </a:r>
            <a:r>
              <a:rPr lang="cs-CZ" dirty="0"/>
              <a:t>: ” mírné </a:t>
            </a:r>
            <a:r>
              <a:rPr lang="cs-CZ" dirty="0" smtClean="0"/>
              <a:t>zvýšení spotřeby </a:t>
            </a:r>
            <a:r>
              <a:rPr lang="cs-CZ" dirty="0"/>
              <a:t>paliva, úpravu vozidel na provoz s biopalivem, výrazné zkrácení servisních </a:t>
            </a:r>
            <a:r>
              <a:rPr lang="cs-CZ" dirty="0" smtClean="0"/>
              <a:t>intervalů výměny </a:t>
            </a:r>
            <a:r>
              <a:rPr lang="cs-CZ" dirty="0"/>
              <a:t>oleje v motoru a palivových filtrů” </a:t>
            </a:r>
            <a:r>
              <a:rPr lang="cs-CZ" dirty="0" err="1"/>
              <a:t>skutočne</a:t>
            </a:r>
            <a:r>
              <a:rPr lang="cs-CZ" dirty="0"/>
              <a:t> </a:t>
            </a:r>
            <a:r>
              <a:rPr lang="cs-CZ" dirty="0" err="1"/>
              <a:t>zníži</a:t>
            </a:r>
            <a:r>
              <a:rPr lang="cs-CZ" dirty="0"/>
              <a:t> </a:t>
            </a:r>
            <a:r>
              <a:rPr lang="cs-CZ" dirty="0" err="1"/>
              <a:t>záťaž</a:t>
            </a:r>
            <a:r>
              <a:rPr lang="cs-CZ" dirty="0"/>
              <a:t> na životné </a:t>
            </a:r>
            <a:r>
              <a:rPr lang="cs-CZ" dirty="0" err="1"/>
              <a:t>prostredie</a:t>
            </a:r>
            <a:r>
              <a:rPr lang="cs-CZ" dirty="0"/>
              <a:t>? </a:t>
            </a:r>
            <a:r>
              <a:rPr lang="cs-CZ" dirty="0" err="1" smtClean="0"/>
              <a:t>Zaoberá</a:t>
            </a:r>
            <a:r>
              <a:rPr lang="cs-CZ" dirty="0" smtClean="0"/>
              <a:t> </a:t>
            </a:r>
            <a:r>
              <a:rPr lang="cs-CZ" dirty="0" err="1" smtClean="0"/>
              <a:t>sa</a:t>
            </a:r>
            <a:r>
              <a:rPr lang="cs-CZ" dirty="0" smtClean="0"/>
              <a:t> </a:t>
            </a:r>
            <a:r>
              <a:rPr lang="cs-CZ" dirty="0" err="1"/>
              <a:t>vedenie</a:t>
            </a:r>
            <a:r>
              <a:rPr lang="cs-CZ" dirty="0"/>
              <a:t> firmy aj LCA </a:t>
            </a:r>
            <a:r>
              <a:rPr lang="cs-CZ" dirty="0" err="1"/>
              <a:t>faktorom</a:t>
            </a:r>
            <a:r>
              <a:rPr lang="cs-CZ" dirty="0"/>
              <a:t>?</a:t>
            </a:r>
            <a:endParaRPr lang="cs-CZ" u="none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0" lang="cs-CZ" sz="4200" u="none" kern="1200" dirty="0" smtClean="0">
                <a:ln w="6350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Otázky </a:t>
            </a:r>
            <a:r>
              <a:rPr lang="cs-CZ" dirty="0"/>
              <a:t>oponenta práce</a:t>
            </a:r>
            <a:br>
              <a:rPr lang="cs-CZ" dirty="0"/>
            </a:br>
            <a:r>
              <a:rPr lang="cs-CZ" sz="3100" dirty="0"/>
              <a:t>Ing. Jaroslav Mašek, </a:t>
            </a:r>
            <a:r>
              <a:rPr lang="cs-CZ" sz="3100" dirty="0" smtClean="0"/>
              <a:t>Ph.D</a:t>
            </a:r>
            <a:r>
              <a:rPr lang="cs-CZ" sz="3100" dirty="0"/>
              <a:t>.</a:t>
            </a:r>
            <a:endParaRPr lang="cs-CZ" sz="3100" u="none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91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507288" cy="4648200"/>
          </a:xfrm>
        </p:spPr>
        <p:txBody>
          <a:bodyPr>
            <a:normAutofit/>
          </a:bodyPr>
          <a:lstStyle/>
          <a:p>
            <a:pPr marL="64008" indent="0" algn="just">
              <a:buNone/>
            </a:pPr>
            <a:r>
              <a:rPr lang="cs-CZ" dirty="0"/>
              <a:t>Cílem diplomové práce je </a:t>
            </a:r>
            <a:r>
              <a:rPr lang="cs-CZ" dirty="0" smtClean="0"/>
              <a:t>návrh softwarové </a:t>
            </a:r>
            <a:r>
              <a:rPr lang="cs-CZ" dirty="0"/>
              <a:t>aplikace pro výpočet </a:t>
            </a:r>
            <a:r>
              <a:rPr lang="cs-CZ" dirty="0" smtClean="0"/>
              <a:t>a deklaraci spotřeby </a:t>
            </a:r>
            <a:r>
              <a:rPr lang="cs-CZ" dirty="0"/>
              <a:t>energie a emisí skleníkových plynů </a:t>
            </a:r>
            <a:r>
              <a:rPr lang="cs-CZ" dirty="0" smtClean="0"/>
              <a:t>                            z </a:t>
            </a:r>
            <a:r>
              <a:rPr lang="cs-CZ" dirty="0"/>
              <a:t>nákladní silniční dopravy.</a:t>
            </a:r>
          </a:p>
          <a:p>
            <a:pPr marL="64008" indent="0" algn="just">
              <a:buNone/>
            </a:pPr>
            <a:r>
              <a:rPr lang="cs-CZ" dirty="0"/>
              <a:t>Praktické ověření výpočtu bude provedeno </a:t>
            </a:r>
            <a:r>
              <a:rPr lang="cs-CZ" dirty="0" smtClean="0"/>
              <a:t>ve společnosti </a:t>
            </a:r>
            <a:r>
              <a:rPr lang="cs-CZ" dirty="0"/>
              <a:t>GW Logistics </a:t>
            </a:r>
            <a:r>
              <a:rPr lang="cs-CZ" dirty="0" smtClean="0"/>
              <a:t>a.s. na </a:t>
            </a:r>
            <a:r>
              <a:rPr lang="cs-CZ" dirty="0"/>
              <a:t>konkrétní přepravě.</a:t>
            </a:r>
            <a:endParaRPr lang="cs-CZ" u="none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z="4200" b="1" u="none" kern="1200" dirty="0" smtClean="0">
                <a:ln w="6350">
                  <a:noFill/>
                </a:ln>
                <a:solidFill>
                  <a:schemeClr val="tx2"/>
                </a:solidFill>
                <a:effectLst/>
              </a:rPr>
              <a:t>Cíl práce</a:t>
            </a:r>
            <a:endParaRPr lang="cs-CZ" b="1" u="none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Metodika výpočtu </a:t>
            </a:r>
            <a:r>
              <a:rPr lang="cs-CZ" b="1" dirty="0" smtClean="0"/>
              <a:t>EN </a:t>
            </a:r>
            <a:r>
              <a:rPr lang="cs-CZ" b="1" dirty="0"/>
              <a:t>16258</a:t>
            </a:r>
            <a:endParaRPr lang="cs-CZ" b="1" u="none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57200" y="4293096"/>
            <a:ext cx="8229600" cy="2088232"/>
          </a:xfrm>
        </p:spPr>
        <p:txBody>
          <a:bodyPr>
            <a:normAutofit fontScale="77500" lnSpcReduction="20000"/>
          </a:bodyPr>
          <a:lstStyle/>
          <a:p>
            <a:r>
              <a:rPr lang="cs-CZ" dirty="0" err="1"/>
              <a:t>WtW</a:t>
            </a:r>
            <a:r>
              <a:rPr lang="cs-CZ" dirty="0"/>
              <a:t> </a:t>
            </a:r>
            <a:r>
              <a:rPr lang="cs-CZ" dirty="0" smtClean="0"/>
              <a:t>– energie </a:t>
            </a:r>
            <a:r>
              <a:rPr lang="cs-CZ" dirty="0"/>
              <a:t>a emise vznikající při výrobě a spotřebě paliv nebo elektrické </a:t>
            </a:r>
            <a:r>
              <a:rPr lang="cs-CZ" dirty="0" smtClean="0"/>
              <a:t>energie.</a:t>
            </a:r>
            <a:endParaRPr lang="cs-CZ" dirty="0"/>
          </a:p>
          <a:p>
            <a:r>
              <a:rPr lang="cs-CZ" dirty="0" err="1"/>
              <a:t>WtT</a:t>
            </a:r>
            <a:r>
              <a:rPr lang="cs-CZ" dirty="0"/>
              <a:t> - energie a emise vznikající při výrobě paliv nebo elektrické </a:t>
            </a:r>
            <a:r>
              <a:rPr lang="cs-CZ" dirty="0" smtClean="0"/>
              <a:t>energie.</a:t>
            </a:r>
            <a:endParaRPr lang="cs-CZ" dirty="0"/>
          </a:p>
          <a:p>
            <a:r>
              <a:rPr lang="cs-CZ" dirty="0" err="1"/>
              <a:t>TtW</a:t>
            </a:r>
            <a:r>
              <a:rPr lang="cs-CZ" dirty="0"/>
              <a:t> - energie a emise vznikající při spotřebě paliv nebo elektrické </a:t>
            </a:r>
            <a:r>
              <a:rPr lang="cs-CZ" dirty="0" smtClean="0"/>
              <a:t>energie.</a:t>
            </a:r>
            <a:endParaRPr lang="cs-CZ" dirty="0"/>
          </a:p>
          <a:p>
            <a:endParaRPr lang="cs-CZ" dirty="0"/>
          </a:p>
        </p:txBody>
      </p:sp>
      <p:sp>
        <p:nvSpPr>
          <p:cNvPr id="3" name="Pětiúhelník 2"/>
          <p:cNvSpPr/>
          <p:nvPr/>
        </p:nvSpPr>
        <p:spPr>
          <a:xfrm>
            <a:off x="827584" y="1484784"/>
            <a:ext cx="7776864" cy="43204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Life</a:t>
            </a:r>
            <a:r>
              <a:rPr lang="cs-CZ" dirty="0" smtClean="0"/>
              <a:t> </a:t>
            </a:r>
            <a:r>
              <a:rPr lang="cs-CZ" dirty="0" err="1" smtClean="0"/>
              <a:t>Cycle</a:t>
            </a:r>
            <a:r>
              <a:rPr lang="cs-CZ" dirty="0" smtClean="0"/>
              <a:t> </a:t>
            </a:r>
            <a:r>
              <a:rPr lang="cs-CZ" dirty="0" err="1" smtClean="0"/>
              <a:t>Assessment</a:t>
            </a:r>
            <a:r>
              <a:rPr lang="cs-CZ" dirty="0" smtClean="0"/>
              <a:t> (LCA)</a:t>
            </a:r>
            <a:endParaRPr lang="cs-CZ" dirty="0"/>
          </a:p>
        </p:txBody>
      </p:sp>
      <p:sp>
        <p:nvSpPr>
          <p:cNvPr id="4" name="Pětiúhelník 3"/>
          <p:cNvSpPr/>
          <p:nvPr/>
        </p:nvSpPr>
        <p:spPr>
          <a:xfrm>
            <a:off x="2195736" y="2060848"/>
            <a:ext cx="4752528" cy="36004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Well</a:t>
            </a:r>
            <a:r>
              <a:rPr lang="cs-CZ" dirty="0" smtClean="0"/>
              <a:t>–to–Wheel </a:t>
            </a:r>
            <a:r>
              <a:rPr lang="cs-CZ" dirty="0" err="1" smtClean="0"/>
              <a:t>WtW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7" name="Pětiúhelník 6"/>
          <p:cNvSpPr/>
          <p:nvPr/>
        </p:nvSpPr>
        <p:spPr>
          <a:xfrm>
            <a:off x="2215555" y="2636912"/>
            <a:ext cx="2232248" cy="36004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err="1" smtClean="0"/>
              <a:t>Well</a:t>
            </a:r>
            <a:r>
              <a:rPr lang="cs-CZ" sz="1600" dirty="0" smtClean="0"/>
              <a:t>-to-Tank (</a:t>
            </a:r>
            <a:r>
              <a:rPr lang="cs-CZ" sz="1600" dirty="0" err="1" smtClean="0"/>
              <a:t>WtT</a:t>
            </a:r>
            <a:r>
              <a:rPr lang="cs-CZ" sz="1600" dirty="0" smtClean="0"/>
              <a:t>)</a:t>
            </a:r>
            <a:endParaRPr lang="cs-CZ" sz="1600" dirty="0"/>
          </a:p>
        </p:txBody>
      </p:sp>
      <p:sp>
        <p:nvSpPr>
          <p:cNvPr id="10" name="Pětiúhelník 9"/>
          <p:cNvSpPr/>
          <p:nvPr/>
        </p:nvSpPr>
        <p:spPr>
          <a:xfrm>
            <a:off x="4481990" y="2636912"/>
            <a:ext cx="2466274" cy="360040"/>
          </a:xfrm>
          <a:custGeom>
            <a:avLst/>
            <a:gdLst>
              <a:gd name="connsiteX0" fmla="*/ 0 w 2232248"/>
              <a:gd name="connsiteY0" fmla="*/ 0 h 360040"/>
              <a:gd name="connsiteX1" fmla="*/ 2052228 w 2232248"/>
              <a:gd name="connsiteY1" fmla="*/ 0 h 360040"/>
              <a:gd name="connsiteX2" fmla="*/ 2232248 w 2232248"/>
              <a:gd name="connsiteY2" fmla="*/ 180020 h 360040"/>
              <a:gd name="connsiteX3" fmla="*/ 2052228 w 2232248"/>
              <a:gd name="connsiteY3" fmla="*/ 360040 h 360040"/>
              <a:gd name="connsiteX4" fmla="*/ 0 w 2232248"/>
              <a:gd name="connsiteY4" fmla="*/ 360040 h 360040"/>
              <a:gd name="connsiteX5" fmla="*/ 0 w 2232248"/>
              <a:gd name="connsiteY5" fmla="*/ 0 h 360040"/>
              <a:gd name="connsiteX0" fmla="*/ 0 w 2232248"/>
              <a:gd name="connsiteY0" fmla="*/ 0 h 360040"/>
              <a:gd name="connsiteX1" fmla="*/ 2052228 w 2232248"/>
              <a:gd name="connsiteY1" fmla="*/ 0 h 360040"/>
              <a:gd name="connsiteX2" fmla="*/ 2232248 w 2232248"/>
              <a:gd name="connsiteY2" fmla="*/ 180020 h 360040"/>
              <a:gd name="connsiteX3" fmla="*/ 2052228 w 2232248"/>
              <a:gd name="connsiteY3" fmla="*/ 360040 h 360040"/>
              <a:gd name="connsiteX4" fmla="*/ 0 w 2232248"/>
              <a:gd name="connsiteY4" fmla="*/ 360040 h 360040"/>
              <a:gd name="connsiteX5" fmla="*/ 122684 w 2232248"/>
              <a:gd name="connsiteY5" fmla="*/ 182488 h 360040"/>
              <a:gd name="connsiteX6" fmla="*/ 0 w 2232248"/>
              <a:gd name="connsiteY6" fmla="*/ 0 h 360040"/>
              <a:gd name="connsiteX0" fmla="*/ 0 w 2241773"/>
              <a:gd name="connsiteY0" fmla="*/ 0 h 360040"/>
              <a:gd name="connsiteX1" fmla="*/ 2052228 w 2241773"/>
              <a:gd name="connsiteY1" fmla="*/ 0 h 360040"/>
              <a:gd name="connsiteX2" fmla="*/ 2241773 w 2241773"/>
              <a:gd name="connsiteY2" fmla="*/ 189545 h 360040"/>
              <a:gd name="connsiteX3" fmla="*/ 2052228 w 2241773"/>
              <a:gd name="connsiteY3" fmla="*/ 360040 h 360040"/>
              <a:gd name="connsiteX4" fmla="*/ 0 w 2241773"/>
              <a:gd name="connsiteY4" fmla="*/ 360040 h 360040"/>
              <a:gd name="connsiteX5" fmla="*/ 122684 w 2241773"/>
              <a:gd name="connsiteY5" fmla="*/ 182488 h 360040"/>
              <a:gd name="connsiteX6" fmla="*/ 0 w 2241773"/>
              <a:gd name="connsiteY6" fmla="*/ 0 h 360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41773" h="360040">
                <a:moveTo>
                  <a:pt x="0" y="0"/>
                </a:moveTo>
                <a:lnTo>
                  <a:pt x="2052228" y="0"/>
                </a:lnTo>
                <a:lnTo>
                  <a:pt x="2241773" y="189545"/>
                </a:lnTo>
                <a:lnTo>
                  <a:pt x="2052228" y="360040"/>
                </a:lnTo>
                <a:lnTo>
                  <a:pt x="0" y="360040"/>
                </a:lnTo>
                <a:cubicBezTo>
                  <a:pt x="-380" y="288156"/>
                  <a:pt x="123064" y="254372"/>
                  <a:pt x="122684" y="182488"/>
                </a:cubicBez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Tank-to-Wheel (</a:t>
            </a:r>
            <a:r>
              <a:rPr lang="cs-CZ" sz="1600" dirty="0" err="1" smtClean="0"/>
              <a:t>TtW</a:t>
            </a:r>
            <a:r>
              <a:rPr lang="cs-CZ" sz="1600" dirty="0" smtClean="0"/>
              <a:t>)</a:t>
            </a:r>
            <a:endParaRPr lang="cs-CZ" sz="1600" dirty="0"/>
          </a:p>
        </p:txBody>
      </p:sp>
      <p:cxnSp>
        <p:nvCxnSpPr>
          <p:cNvPr id="11" name="Přímá spojnice 10"/>
          <p:cNvCxnSpPr/>
          <p:nvPr/>
        </p:nvCxnSpPr>
        <p:spPr>
          <a:xfrm>
            <a:off x="827584" y="1916832"/>
            <a:ext cx="0" cy="1584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2194645" y="1916832"/>
            <a:ext cx="0" cy="1584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>
            <a:stCxn id="4" idx="2"/>
          </p:cNvCxnSpPr>
          <p:nvPr/>
        </p:nvCxnSpPr>
        <p:spPr>
          <a:xfrm>
            <a:off x="4481990" y="2420888"/>
            <a:ext cx="0" cy="1080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6948264" y="1916832"/>
            <a:ext cx="0" cy="1584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>
            <a:off x="8608343" y="1747875"/>
            <a:ext cx="0" cy="17531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>
            <a:off x="827584" y="3501008"/>
            <a:ext cx="1367061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/>
          <p:nvPr/>
        </p:nvCxnSpPr>
        <p:spPr>
          <a:xfrm flipV="1">
            <a:off x="2194645" y="3501008"/>
            <a:ext cx="2287345" cy="533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/>
          <p:nvPr/>
        </p:nvCxnSpPr>
        <p:spPr>
          <a:xfrm>
            <a:off x="4481990" y="3506341"/>
            <a:ext cx="2466274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/>
          <p:nvPr/>
        </p:nvCxnSpPr>
        <p:spPr>
          <a:xfrm>
            <a:off x="6952159" y="3501008"/>
            <a:ext cx="1656184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ovéPole 28"/>
          <p:cNvSpPr txBox="1"/>
          <p:nvPr/>
        </p:nvSpPr>
        <p:spPr>
          <a:xfrm>
            <a:off x="899592" y="3506341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Výroba vozidla</a:t>
            </a:r>
            <a:endParaRPr lang="cs-CZ" dirty="0"/>
          </a:p>
        </p:txBody>
      </p:sp>
      <p:sp>
        <p:nvSpPr>
          <p:cNvPr id="31" name="TextovéPole 30"/>
          <p:cNvSpPr txBox="1"/>
          <p:nvPr/>
        </p:nvSpPr>
        <p:spPr>
          <a:xfrm>
            <a:off x="2340114" y="3644840"/>
            <a:ext cx="19964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Výroba energie</a:t>
            </a:r>
            <a:endParaRPr lang="cs-CZ" dirty="0"/>
          </a:p>
        </p:txBody>
      </p:sp>
      <p:sp>
        <p:nvSpPr>
          <p:cNvPr id="32" name="TextovéPole 31"/>
          <p:cNvSpPr txBox="1"/>
          <p:nvPr/>
        </p:nvSpPr>
        <p:spPr>
          <a:xfrm>
            <a:off x="4766667" y="3644840"/>
            <a:ext cx="19964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Provoz vozidla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6976492" y="3643887"/>
            <a:ext cx="1678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Recyklace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5026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/>
              <a:t>Metodika </a:t>
            </a:r>
            <a:r>
              <a:rPr lang="cs-CZ" b="1" dirty="0" smtClean="0"/>
              <a:t>výpočtu </a:t>
            </a:r>
            <a:r>
              <a:rPr lang="cs-CZ" b="1" dirty="0"/>
              <a:t>EN 16258</a:t>
            </a:r>
            <a:endParaRPr lang="cs-CZ" b="1" u="none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716016" y="1524000"/>
            <a:ext cx="3970784" cy="4648200"/>
          </a:xfrm>
        </p:spPr>
        <p:txBody>
          <a:bodyPr>
            <a:normAutofit/>
          </a:bodyPr>
          <a:lstStyle/>
          <a:p>
            <a:r>
              <a:rPr lang="cs-CZ" sz="2800" dirty="0"/>
              <a:t>oxid uhličitý (CO</a:t>
            </a:r>
            <a:r>
              <a:rPr lang="cs-CZ" sz="2800" baseline="-25000" dirty="0"/>
              <a:t>2</a:t>
            </a:r>
            <a:r>
              <a:rPr lang="cs-CZ" sz="2800" dirty="0"/>
              <a:t>)</a:t>
            </a:r>
          </a:p>
          <a:p>
            <a:r>
              <a:rPr lang="cs-CZ" sz="2800" dirty="0"/>
              <a:t>metan (CH</a:t>
            </a:r>
            <a:r>
              <a:rPr lang="cs-CZ" sz="2800" baseline="-25000" dirty="0"/>
              <a:t>4</a:t>
            </a:r>
            <a:r>
              <a:rPr lang="cs-CZ" sz="2800" dirty="0"/>
              <a:t>)</a:t>
            </a:r>
          </a:p>
          <a:p>
            <a:r>
              <a:rPr lang="cs-CZ" sz="2800" dirty="0"/>
              <a:t>oxid dusný (N</a:t>
            </a:r>
            <a:r>
              <a:rPr lang="cs-CZ" sz="2800" baseline="-25000" dirty="0"/>
              <a:t>2</a:t>
            </a:r>
            <a:r>
              <a:rPr lang="cs-CZ" sz="2800" dirty="0"/>
              <a:t>O)</a:t>
            </a:r>
          </a:p>
          <a:p>
            <a:r>
              <a:rPr lang="cs-CZ" sz="2800" dirty="0" smtClean="0"/>
              <a:t>fluorid sírový </a:t>
            </a:r>
            <a:r>
              <a:rPr lang="cs-CZ" sz="2800" dirty="0"/>
              <a:t>(SF</a:t>
            </a:r>
            <a:r>
              <a:rPr lang="cs-CZ" sz="2800" baseline="-25000" dirty="0"/>
              <a:t>6</a:t>
            </a:r>
            <a:r>
              <a:rPr lang="cs-CZ" sz="2800" dirty="0"/>
              <a:t>)</a:t>
            </a:r>
          </a:p>
          <a:p>
            <a:r>
              <a:rPr lang="cs-CZ" sz="2800" dirty="0" smtClean="0"/>
              <a:t>hydrogenované fluorovodíky(</a:t>
            </a:r>
            <a:r>
              <a:rPr lang="cs-CZ" sz="2800" dirty="0" err="1" smtClean="0"/>
              <a:t>HFCs</a:t>
            </a:r>
            <a:r>
              <a:rPr lang="cs-CZ" sz="2800" dirty="0"/>
              <a:t>) </a:t>
            </a:r>
          </a:p>
          <a:p>
            <a:r>
              <a:rPr lang="cs-CZ" sz="2800" dirty="0" err="1" smtClean="0"/>
              <a:t>polyfluorovodíky</a:t>
            </a:r>
            <a:r>
              <a:rPr lang="cs-CZ" sz="2800" dirty="0" smtClean="0"/>
              <a:t> </a:t>
            </a:r>
            <a:r>
              <a:rPr lang="cs-CZ" sz="2800" dirty="0"/>
              <a:t>(</a:t>
            </a:r>
            <a:r>
              <a:rPr lang="cs-CZ" sz="2800" dirty="0" err="1"/>
              <a:t>PFCs</a:t>
            </a:r>
            <a:r>
              <a:rPr lang="cs-CZ" sz="2800" dirty="0"/>
              <a:t>)</a:t>
            </a:r>
          </a:p>
          <a:p>
            <a:endParaRPr lang="cs-CZ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94664051"/>
              </p:ext>
            </p:extLst>
          </p:nvPr>
        </p:nvGraphicFramePr>
        <p:xfrm>
          <a:off x="0" y="1772816"/>
          <a:ext cx="5256584" cy="3816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76950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4990625"/>
              </p:ext>
            </p:extLst>
          </p:nvPr>
        </p:nvGraphicFramePr>
        <p:xfrm>
          <a:off x="899592" y="3284987"/>
          <a:ext cx="7365632" cy="28928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1408"/>
                <a:gridCol w="1841408"/>
                <a:gridCol w="1841408"/>
                <a:gridCol w="1841408"/>
              </a:tblGrid>
              <a:tr h="504053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</a:rPr>
                        <a:t>GHG plyn</a:t>
                      </a:r>
                      <a:endParaRPr lang="cs-CZ" sz="1400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</a:rPr>
                        <a:t>Chemické zkratka</a:t>
                      </a:r>
                      <a:endParaRPr lang="cs-CZ" sz="1400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</a:rPr>
                        <a:t>Životnost v  atmosféře [rok]</a:t>
                      </a:r>
                      <a:endParaRPr lang="cs-CZ" sz="1400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</a:rPr>
                        <a:t>Potenciál globálního ohřevu</a:t>
                      </a:r>
                      <a:endParaRPr lang="cs-CZ" sz="1400">
                        <a:effectLst/>
                        <a:latin typeface="+mj-lt"/>
                        <a:ea typeface="Calibri"/>
                      </a:endParaRPr>
                    </a:p>
                  </a:txBody>
                  <a:tcPr marL="44450" marR="44450" marT="0" marB="0" anchor="b"/>
                </a:tc>
              </a:tr>
              <a:tr h="265598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</a:rPr>
                        <a:t>Oxid uhličitý</a:t>
                      </a:r>
                      <a:endParaRPr lang="cs-CZ" sz="1400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</a:rPr>
                        <a:t>CO</a:t>
                      </a:r>
                      <a:r>
                        <a:rPr lang="cs-CZ" sz="1400" baseline="-250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</a:rPr>
                        <a:t>2</a:t>
                      </a:r>
                      <a:endParaRPr lang="cs-CZ" sz="1400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</a:rPr>
                        <a:t>50-200</a:t>
                      </a:r>
                      <a:endParaRPr lang="cs-CZ" sz="1400">
                        <a:effectLst/>
                        <a:latin typeface="+mj-lt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</a:rPr>
                        <a:t>1 </a:t>
                      </a:r>
                      <a:endParaRPr lang="cs-CZ" sz="1400">
                        <a:effectLst/>
                        <a:latin typeface="+mj-lt"/>
                        <a:ea typeface="Calibri"/>
                      </a:endParaRPr>
                    </a:p>
                  </a:txBody>
                  <a:tcPr marL="44450" marR="44450" marT="0" marB="0" anchor="b"/>
                </a:tc>
              </a:tr>
              <a:tr h="265598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</a:rPr>
                        <a:t>Metan</a:t>
                      </a:r>
                      <a:endParaRPr lang="cs-CZ" sz="1400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</a:rPr>
                        <a:t>CH</a:t>
                      </a:r>
                      <a:r>
                        <a:rPr lang="cs-CZ" sz="1400" baseline="-250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</a:rPr>
                        <a:t>4</a:t>
                      </a:r>
                      <a:endParaRPr lang="cs-CZ" sz="1400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</a:rPr>
                        <a:t>12 (+/-3)</a:t>
                      </a:r>
                      <a:endParaRPr lang="cs-CZ" sz="1400">
                        <a:effectLst/>
                        <a:latin typeface="+mj-lt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</a:rPr>
                        <a:t>21</a:t>
                      </a:r>
                      <a:endParaRPr lang="cs-CZ" sz="1400">
                        <a:effectLst/>
                        <a:latin typeface="+mj-lt"/>
                        <a:ea typeface="Calibri"/>
                      </a:endParaRPr>
                    </a:p>
                  </a:txBody>
                  <a:tcPr marL="44450" marR="44450" marT="0" marB="0" anchor="b"/>
                </a:tc>
              </a:tr>
              <a:tr h="265598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</a:rPr>
                        <a:t>Oxid dusný</a:t>
                      </a:r>
                      <a:endParaRPr lang="cs-CZ" sz="1400">
                        <a:effectLst/>
                        <a:latin typeface="+mj-lt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</a:rPr>
                        <a:t>N</a:t>
                      </a:r>
                      <a:r>
                        <a:rPr lang="cs-CZ" sz="1400" baseline="-250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</a:rPr>
                        <a:t>2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</a:rPr>
                        <a:t>O</a:t>
                      </a:r>
                      <a:endParaRPr lang="cs-CZ" sz="1400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</a:rPr>
                        <a:t>120</a:t>
                      </a:r>
                      <a:endParaRPr lang="cs-CZ" sz="1400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</a:rPr>
                        <a:t>310</a:t>
                      </a:r>
                      <a:endParaRPr lang="cs-CZ" sz="1400">
                        <a:effectLst/>
                        <a:latin typeface="+mj-lt"/>
                        <a:ea typeface="Calibri"/>
                      </a:endParaRPr>
                    </a:p>
                  </a:txBody>
                  <a:tcPr marL="44450" marR="44450" marT="0" marB="0" anchor="b"/>
                </a:tc>
              </a:tr>
              <a:tr h="265598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</a:rPr>
                        <a:t>Fluorid sírový</a:t>
                      </a:r>
                      <a:endParaRPr lang="cs-CZ" sz="1400">
                        <a:effectLst/>
                        <a:latin typeface="+mj-lt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</a:rPr>
                        <a:t>SF</a:t>
                      </a:r>
                      <a:r>
                        <a:rPr lang="cs-CZ" sz="1400" baseline="-250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</a:rPr>
                        <a:t>6</a:t>
                      </a:r>
                      <a:endParaRPr lang="cs-CZ" sz="1400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</a:rPr>
                        <a:t>3200</a:t>
                      </a:r>
                      <a:endParaRPr lang="cs-CZ" sz="1400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</a:rPr>
                        <a:t>23900</a:t>
                      </a:r>
                      <a:endParaRPr lang="cs-CZ" sz="1400">
                        <a:effectLst/>
                        <a:latin typeface="+mj-lt"/>
                        <a:ea typeface="Calibri"/>
                      </a:endParaRPr>
                    </a:p>
                  </a:txBody>
                  <a:tcPr marL="44450" marR="44450" marT="0" marB="0" anchor="b"/>
                </a:tc>
              </a:tr>
              <a:tr h="265598">
                <a:tc gridSpan="4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</a:rPr>
                        <a:t>HFC’s</a:t>
                      </a:r>
                      <a:endParaRPr lang="cs-CZ" sz="1400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65598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</a:rPr>
                        <a:t>HFC-23</a:t>
                      </a:r>
                      <a:endParaRPr lang="cs-CZ" sz="1400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</a:rPr>
                        <a:t>CHF</a:t>
                      </a:r>
                      <a:r>
                        <a:rPr lang="cs-CZ" sz="1400" baseline="-250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</a:rPr>
                        <a:t>3</a:t>
                      </a:r>
                      <a:endParaRPr lang="cs-CZ" sz="1400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</a:rPr>
                        <a:t>264</a:t>
                      </a:r>
                      <a:endParaRPr lang="cs-CZ" sz="1400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</a:rPr>
                        <a:t>11700</a:t>
                      </a:r>
                      <a:endParaRPr lang="cs-CZ" sz="1400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44450" marR="44450" marT="0" marB="0" anchor="b"/>
                </a:tc>
              </a:tr>
              <a:tr h="265598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</a:rPr>
                        <a:t>HFC-32</a:t>
                      </a:r>
                      <a:endParaRPr lang="cs-CZ" sz="1400">
                        <a:effectLst/>
                        <a:latin typeface="+mj-lt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</a:rPr>
                        <a:t>CH</a:t>
                      </a:r>
                      <a:r>
                        <a:rPr lang="cs-CZ" sz="1400" baseline="-250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</a:rPr>
                        <a:t>2</a:t>
                      </a: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</a:rPr>
                        <a:t>F</a:t>
                      </a:r>
                      <a:r>
                        <a:rPr lang="cs-CZ" sz="1400" baseline="-250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</a:rPr>
                        <a:t>2</a:t>
                      </a:r>
                      <a:endParaRPr lang="cs-CZ" sz="1400">
                        <a:effectLst/>
                        <a:latin typeface="+mj-lt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</a:rPr>
                        <a:t>5.6 </a:t>
                      </a:r>
                      <a:endParaRPr lang="cs-CZ" sz="1400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</a:rPr>
                        <a:t>650</a:t>
                      </a:r>
                      <a:endParaRPr lang="cs-CZ" sz="1400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44450" marR="44450" marT="0" marB="0" anchor="b"/>
                </a:tc>
              </a:tr>
              <a:tr h="265598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</a:rPr>
                        <a:t>HFC-41</a:t>
                      </a:r>
                      <a:endParaRPr lang="cs-CZ" sz="1400">
                        <a:effectLst/>
                        <a:latin typeface="+mj-lt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</a:rPr>
                        <a:t>CH3F</a:t>
                      </a:r>
                      <a:endParaRPr lang="cs-CZ" sz="1400">
                        <a:effectLst/>
                        <a:latin typeface="+mj-lt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</a:rPr>
                        <a:t>3.7 </a:t>
                      </a:r>
                      <a:endParaRPr lang="cs-CZ" sz="1400">
                        <a:effectLst/>
                        <a:latin typeface="+mj-lt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</a:rPr>
                        <a:t>150</a:t>
                      </a:r>
                      <a:endParaRPr lang="cs-CZ" sz="1400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44450" marR="44450" marT="0" marB="0" anchor="b"/>
                </a:tc>
              </a:tr>
              <a:tr h="264062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</a:rPr>
                        <a:t>HFC-125</a:t>
                      </a:r>
                      <a:endParaRPr lang="cs-CZ" sz="1400">
                        <a:effectLst/>
                        <a:latin typeface="+mj-lt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</a:rPr>
                        <a:t>C2HF5</a:t>
                      </a:r>
                      <a:endParaRPr lang="cs-CZ" sz="1400">
                        <a:effectLst/>
                        <a:latin typeface="+mj-lt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</a:rPr>
                        <a:t>32.6 </a:t>
                      </a:r>
                      <a:endParaRPr lang="cs-CZ" sz="1400">
                        <a:effectLst/>
                        <a:latin typeface="+mj-lt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</a:rPr>
                        <a:t>2800</a:t>
                      </a:r>
                      <a:endParaRPr lang="cs-CZ" sz="1400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/>
              <a:t>Uhlíkový ekvivalent CO</a:t>
            </a:r>
            <a:r>
              <a:rPr lang="cs-CZ" b="1" baseline="-25000" dirty="0"/>
              <a:t>2</a:t>
            </a:r>
            <a:r>
              <a:rPr lang="cs-CZ" b="1" dirty="0"/>
              <a:t>e</a:t>
            </a:r>
            <a:endParaRPr lang="cs-CZ" sz="3100" b="1" u="none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Zástupný symbol pro obsah 5"/>
          <p:cNvSpPr txBox="1">
            <a:spLocks/>
          </p:cNvSpPr>
          <p:nvPr/>
        </p:nvSpPr>
        <p:spPr>
          <a:xfrm>
            <a:off x="755576" y="1340768"/>
            <a:ext cx="7776864" cy="2088232"/>
          </a:xfrm>
          <a:prstGeom prst="rect">
            <a:avLst/>
          </a:prstGeom>
        </p:spPr>
        <p:txBody>
          <a:bodyPr vert="horz" anchor="t">
            <a:normAutofit fontScale="62500" lnSpcReduction="20000"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dirty="0" smtClean="0"/>
              <a:t>Skleníkové </a:t>
            </a:r>
            <a:r>
              <a:rPr lang="cs-CZ" dirty="0"/>
              <a:t>plyny </a:t>
            </a:r>
            <a:r>
              <a:rPr lang="cs-CZ" dirty="0" smtClean="0"/>
              <a:t>jsou </a:t>
            </a:r>
            <a:r>
              <a:rPr lang="cs-CZ" dirty="0"/>
              <a:t>přepočítány na agregované průměrné emise v  jednotkách uhlíkového ekvivalentu CO</a:t>
            </a:r>
            <a:r>
              <a:rPr lang="cs-CZ" baseline="-25000" dirty="0"/>
              <a:t>2</a:t>
            </a:r>
            <a:r>
              <a:rPr lang="cs-CZ" dirty="0"/>
              <a:t>e. </a:t>
            </a:r>
            <a:endParaRPr lang="cs-CZ" dirty="0" smtClean="0"/>
          </a:p>
          <a:p>
            <a:pPr algn="just"/>
            <a:r>
              <a:rPr lang="cs-CZ" dirty="0" smtClean="0"/>
              <a:t>Tento </a:t>
            </a:r>
            <a:r>
              <a:rPr lang="cs-CZ" dirty="0"/>
              <a:t>výpočet počítá s  rozdílnou schopností plynů vyvolávat skleníkový efekt a   rozdílnou životností v  atmosféře. Přestože CO</a:t>
            </a:r>
            <a:r>
              <a:rPr lang="cs-CZ" baseline="-25000" dirty="0"/>
              <a:t>2</a:t>
            </a:r>
            <a:r>
              <a:rPr lang="cs-CZ" dirty="0"/>
              <a:t> nemá nejvyšší schopnost vyvolávat skleníkový efekt, stále se jedná o  nejvýznamnější antropogenní skleníkový plyn.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none" dirty="0" smtClean="0"/>
              <a:t>Multiplatformní aplikace</a:t>
            </a:r>
          </a:p>
          <a:p>
            <a:r>
              <a:rPr lang="cs-CZ" dirty="0" smtClean="0"/>
              <a:t>Uživatelsky přívětivá</a:t>
            </a:r>
          </a:p>
          <a:p>
            <a:r>
              <a:rPr lang="cs-CZ" u="none" dirty="0" smtClean="0"/>
              <a:t>Dostupná</a:t>
            </a:r>
          </a:p>
          <a:p>
            <a:r>
              <a:rPr lang="cs-CZ" dirty="0" smtClean="0"/>
              <a:t>Možnost propojení s firemní databází</a:t>
            </a:r>
          </a:p>
          <a:p>
            <a:r>
              <a:rPr lang="cs-CZ" dirty="0" smtClean="0"/>
              <a:t>Snadné výstupy a porovnání výsledků </a:t>
            </a:r>
            <a:endParaRPr lang="cs-CZ" u="none" dirty="0" smtClean="0"/>
          </a:p>
          <a:p>
            <a:r>
              <a:rPr lang="cs-CZ" dirty="0" smtClean="0"/>
              <a:t>S možností dalšího rozvoje</a:t>
            </a:r>
          </a:p>
          <a:p>
            <a:r>
              <a:rPr lang="cs-CZ" dirty="0" smtClean="0"/>
              <a:t>Pro komerční a nekomerční využití</a:t>
            </a:r>
          </a:p>
          <a:p>
            <a:endParaRPr lang="cs-CZ" u="none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cs-CZ" sz="4200" b="1" u="none" kern="1200" dirty="0" smtClean="0">
                <a:ln w="6350">
                  <a:noFill/>
                </a:ln>
                <a:solidFill>
                  <a:schemeClr val="tx2"/>
                </a:solidFill>
                <a:effectLst/>
              </a:rPr>
              <a:t>Návrh softwarové aplikace</a:t>
            </a:r>
            <a:endParaRPr lang="cs-CZ" b="1" u="none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1400944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>
                <a:hlinkClick r:id="rId3"/>
              </a:rPr>
              <a:t>g</a:t>
            </a:r>
            <a:r>
              <a:rPr lang="cs-CZ" u="none" dirty="0" smtClean="0">
                <a:hlinkClick r:id="rId3"/>
              </a:rPr>
              <a:t>hgemissions.cz</a:t>
            </a:r>
            <a:endParaRPr lang="cs-CZ" u="none" dirty="0" smtClean="0"/>
          </a:p>
          <a:p>
            <a:r>
              <a:rPr lang="cs-CZ" u="none" dirty="0" smtClean="0"/>
              <a:t>Návrh vstupního formuláře</a:t>
            </a:r>
          </a:p>
          <a:p>
            <a:r>
              <a:rPr lang="cs-CZ" u="none" dirty="0" smtClean="0"/>
              <a:t>Návrh výstupní deklarace</a:t>
            </a:r>
          </a:p>
          <a:p>
            <a:endParaRPr lang="cs-CZ" u="none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cs-CZ" sz="4200" b="1" u="none" kern="1200" dirty="0" smtClean="0">
                <a:ln w="6350">
                  <a:noFill/>
                </a:ln>
                <a:solidFill>
                  <a:schemeClr val="tx2"/>
                </a:solidFill>
                <a:effectLst/>
              </a:rPr>
              <a:t>Realizace aplikace</a:t>
            </a:r>
            <a:endParaRPr lang="cs-CZ" b="1" u="none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6" name="Obrázek 5"/>
          <p:cNvPicPr/>
          <p:nvPr/>
        </p:nvPicPr>
        <p:blipFill>
          <a:blip r:embed="rId4"/>
          <a:stretch>
            <a:fillRect/>
          </a:stretch>
        </p:blipFill>
        <p:spPr>
          <a:xfrm>
            <a:off x="426394" y="2852936"/>
            <a:ext cx="4104456" cy="1656184"/>
          </a:xfrm>
          <a:prstGeom prst="rect">
            <a:avLst/>
          </a:prstGeom>
        </p:spPr>
      </p:pic>
      <p:pic>
        <p:nvPicPr>
          <p:cNvPr id="7" name="Obrázek 6"/>
          <p:cNvPicPr/>
          <p:nvPr/>
        </p:nvPicPr>
        <p:blipFill>
          <a:blip r:embed="rId5"/>
          <a:stretch>
            <a:fillRect/>
          </a:stretch>
        </p:blipFill>
        <p:spPr>
          <a:xfrm>
            <a:off x="5292080" y="2996952"/>
            <a:ext cx="3409503" cy="1008113"/>
          </a:xfrm>
          <a:prstGeom prst="rect">
            <a:avLst/>
          </a:prstGeom>
        </p:spPr>
      </p:pic>
      <p:pic>
        <p:nvPicPr>
          <p:cNvPr id="8" name="Obrázek 7"/>
          <p:cNvPicPr/>
          <p:nvPr/>
        </p:nvPicPr>
        <p:blipFill>
          <a:blip r:embed="rId6"/>
          <a:stretch>
            <a:fillRect/>
          </a:stretch>
        </p:blipFill>
        <p:spPr>
          <a:xfrm>
            <a:off x="455366" y="4936182"/>
            <a:ext cx="3898726" cy="1276107"/>
          </a:xfrm>
          <a:prstGeom prst="rect">
            <a:avLst/>
          </a:prstGeom>
        </p:spPr>
      </p:pic>
      <p:pic>
        <p:nvPicPr>
          <p:cNvPr id="9" name="Obrázek 8"/>
          <p:cNvPicPr/>
          <p:nvPr/>
        </p:nvPicPr>
        <p:blipFill>
          <a:blip r:embed="rId7"/>
          <a:stretch>
            <a:fillRect/>
          </a:stretch>
        </p:blipFill>
        <p:spPr>
          <a:xfrm>
            <a:off x="4664943" y="4568187"/>
            <a:ext cx="4392488" cy="16561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01266"/>
          </a:xfrm>
        </p:spPr>
        <p:txBody>
          <a:bodyPr>
            <a:noAutofit/>
          </a:bodyPr>
          <a:lstStyle/>
          <a:p>
            <a:pPr algn="ctr"/>
            <a:r>
              <a:rPr lang="cs-CZ" sz="2800" b="1" dirty="0"/>
              <a:t>Ověření výpočtu ve společnosti </a:t>
            </a:r>
            <a:br>
              <a:rPr lang="cs-CZ" sz="2800" b="1" dirty="0"/>
            </a:br>
            <a:r>
              <a:rPr lang="cs-CZ" sz="2800" b="1" dirty="0" smtClean="0"/>
              <a:t>GW </a:t>
            </a:r>
            <a:r>
              <a:rPr lang="cs-CZ" sz="2800" b="1" dirty="0" err="1"/>
              <a:t>Logistics</a:t>
            </a:r>
            <a:r>
              <a:rPr lang="cs-CZ" sz="2800" b="1" dirty="0"/>
              <a:t> a.s.</a:t>
            </a:r>
            <a:br>
              <a:rPr lang="cs-CZ" sz="2800" b="1" dirty="0"/>
            </a:br>
            <a:endParaRPr lang="cs-CZ" sz="2800" b="1" u="none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4061" y="1268760"/>
            <a:ext cx="8147248" cy="4104456"/>
          </a:xfrm>
          <a:prstGeom prst="rect">
            <a:avLst/>
          </a:prstGeom>
        </p:spPr>
        <p:txBody>
          <a:bodyPr vert="horz" anchor="t">
            <a:normAutofit fontScale="55000" lnSpcReduction="20000"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dirty="0" smtClean="0"/>
              <a:t>Výsledky výpočtů </a:t>
            </a:r>
            <a:r>
              <a:rPr lang="cs-CZ" dirty="0"/>
              <a:t>spotřeby energie a  produkce emisí skleníkových plynů na trase z  </a:t>
            </a:r>
            <a:r>
              <a:rPr lang="cs-CZ" dirty="0" err="1"/>
              <a:t>Aschaffenburgu</a:t>
            </a:r>
            <a:r>
              <a:rPr lang="cs-CZ" dirty="0"/>
              <a:t> do </a:t>
            </a:r>
            <a:r>
              <a:rPr lang="cs-CZ" dirty="0" err="1"/>
              <a:t>Domoradlic</a:t>
            </a:r>
            <a:r>
              <a:rPr lang="cs-CZ" dirty="0"/>
              <a:t>. </a:t>
            </a:r>
            <a:r>
              <a:rPr lang="cs-CZ" dirty="0" smtClean="0"/>
              <a:t>Použité palivo motorová nafta s 6% podílem biosložek.</a:t>
            </a:r>
          </a:p>
          <a:p>
            <a:pPr algn="just"/>
            <a:r>
              <a:rPr lang="cs-CZ" dirty="0"/>
              <a:t>Výpočet </a:t>
            </a:r>
            <a:r>
              <a:rPr lang="cs-CZ" dirty="0" err="1"/>
              <a:t>well</a:t>
            </a:r>
            <a:r>
              <a:rPr lang="cs-CZ" dirty="0"/>
              <a:t>-to-</a:t>
            </a:r>
            <a:r>
              <a:rPr lang="cs-CZ" dirty="0" err="1"/>
              <a:t>wheels</a:t>
            </a:r>
            <a:r>
              <a:rPr lang="cs-CZ" dirty="0"/>
              <a:t> energetická spotřeba Ew</a:t>
            </a:r>
          </a:p>
          <a:p>
            <a:pPr marL="64008" indent="0" algn="just">
              <a:buNone/>
            </a:pPr>
            <a:r>
              <a:rPr lang="cs-CZ" dirty="0" smtClean="0"/>
              <a:t>         Ew </a:t>
            </a:r>
            <a:r>
              <a:rPr lang="cs-CZ" dirty="0"/>
              <a:t>(VOS) = F (VOS) x  </a:t>
            </a:r>
            <a:r>
              <a:rPr lang="cs-CZ" dirty="0" err="1"/>
              <a:t>ew</a:t>
            </a:r>
            <a:endParaRPr lang="cs-CZ" dirty="0"/>
          </a:p>
          <a:p>
            <a:pPr marL="64008" indent="0" algn="just">
              <a:buNone/>
            </a:pPr>
            <a:r>
              <a:rPr lang="cs-CZ" dirty="0" smtClean="0"/>
              <a:t>         Ew </a:t>
            </a:r>
            <a:r>
              <a:rPr lang="cs-CZ" dirty="0"/>
              <a:t>(VOS)= 169 x </a:t>
            </a:r>
            <a:r>
              <a:rPr lang="cs-CZ" dirty="0" smtClean="0"/>
              <a:t>44.2  </a:t>
            </a:r>
            <a:r>
              <a:rPr lang="cs-CZ" dirty="0"/>
              <a:t>= 7469.8  MJ</a:t>
            </a:r>
          </a:p>
          <a:p>
            <a:pPr algn="just"/>
            <a:r>
              <a:rPr lang="cs-CZ" dirty="0"/>
              <a:t>Výpočet tank-to-</a:t>
            </a:r>
            <a:r>
              <a:rPr lang="cs-CZ" dirty="0" err="1"/>
              <a:t>wheels</a:t>
            </a:r>
            <a:r>
              <a:rPr lang="cs-CZ" dirty="0"/>
              <a:t> energetická spotřeba Et</a:t>
            </a:r>
          </a:p>
          <a:p>
            <a:pPr marL="64008" indent="0" algn="just">
              <a:buNone/>
            </a:pPr>
            <a:r>
              <a:rPr lang="cs-CZ" dirty="0" smtClean="0"/>
              <a:t>         VOS </a:t>
            </a:r>
            <a:r>
              <a:rPr lang="cs-CZ" dirty="0"/>
              <a:t>Et (VOS) = F (VOS) x  et</a:t>
            </a:r>
          </a:p>
          <a:p>
            <a:pPr marL="64008" indent="0" algn="just">
              <a:buNone/>
            </a:pPr>
            <a:r>
              <a:rPr lang="cs-CZ" dirty="0" smtClean="0"/>
              <a:t>         Et </a:t>
            </a:r>
            <a:r>
              <a:rPr lang="cs-CZ" dirty="0"/>
              <a:t>(VOS)=169 x </a:t>
            </a:r>
            <a:r>
              <a:rPr lang="cs-CZ" dirty="0" smtClean="0"/>
              <a:t>35.7 </a:t>
            </a:r>
            <a:r>
              <a:rPr lang="cs-CZ" dirty="0"/>
              <a:t>= 6033.3  MJ</a:t>
            </a:r>
          </a:p>
          <a:p>
            <a:pPr algn="just"/>
            <a:r>
              <a:rPr lang="cs-CZ" dirty="0"/>
              <a:t>Výpočet </a:t>
            </a:r>
            <a:r>
              <a:rPr lang="cs-CZ" dirty="0" err="1"/>
              <a:t>well</a:t>
            </a:r>
            <a:r>
              <a:rPr lang="cs-CZ" dirty="0"/>
              <a:t>-to-</a:t>
            </a:r>
            <a:r>
              <a:rPr lang="cs-CZ" dirty="0" err="1"/>
              <a:t>wheels</a:t>
            </a:r>
            <a:r>
              <a:rPr lang="cs-CZ" dirty="0"/>
              <a:t> emisí skleníkových plynů </a:t>
            </a:r>
            <a:r>
              <a:rPr lang="cs-CZ" dirty="0" err="1"/>
              <a:t>Gw</a:t>
            </a:r>
            <a:endParaRPr lang="cs-CZ" dirty="0"/>
          </a:p>
          <a:p>
            <a:pPr marL="64008" indent="0" algn="just">
              <a:buNone/>
            </a:pPr>
            <a:r>
              <a:rPr lang="cs-CZ" dirty="0" smtClean="0"/>
              <a:t>         VOS </a:t>
            </a:r>
            <a:r>
              <a:rPr lang="cs-CZ" dirty="0" err="1"/>
              <a:t>Gw</a:t>
            </a:r>
            <a:r>
              <a:rPr lang="cs-CZ" dirty="0"/>
              <a:t> (VOS) = F (VOS) x  </a:t>
            </a:r>
            <a:r>
              <a:rPr lang="cs-CZ" dirty="0" err="1"/>
              <a:t>gw</a:t>
            </a:r>
            <a:endParaRPr lang="cs-CZ" dirty="0"/>
          </a:p>
          <a:p>
            <a:pPr marL="64008" indent="0" algn="just">
              <a:buNone/>
            </a:pPr>
            <a:r>
              <a:rPr lang="cs-CZ" dirty="0" smtClean="0"/>
              <a:t>         </a:t>
            </a:r>
            <a:r>
              <a:rPr lang="cs-CZ" dirty="0" err="1" smtClean="0"/>
              <a:t>Gw</a:t>
            </a:r>
            <a:r>
              <a:rPr lang="cs-CZ" dirty="0" smtClean="0"/>
              <a:t> </a:t>
            </a:r>
            <a:r>
              <a:rPr lang="cs-CZ" dirty="0"/>
              <a:t>(VOS)=169x3.16 = 534.04 kgCO2e </a:t>
            </a:r>
          </a:p>
          <a:p>
            <a:pPr algn="just"/>
            <a:r>
              <a:rPr lang="cs-CZ" dirty="0"/>
              <a:t>Výpočet tank-to-</a:t>
            </a:r>
            <a:r>
              <a:rPr lang="cs-CZ" dirty="0" err="1"/>
              <a:t>wheels</a:t>
            </a:r>
            <a:r>
              <a:rPr lang="cs-CZ" dirty="0"/>
              <a:t> emisí skleníkových plynů </a:t>
            </a:r>
            <a:r>
              <a:rPr lang="cs-CZ" dirty="0" err="1" smtClean="0"/>
              <a:t>Gt</a:t>
            </a:r>
            <a:endParaRPr lang="cs-CZ" dirty="0" smtClean="0"/>
          </a:p>
          <a:p>
            <a:pPr marL="64008" indent="0" algn="just">
              <a:buNone/>
            </a:pPr>
            <a:r>
              <a:rPr lang="cs-CZ" dirty="0" smtClean="0"/>
              <a:t>         VOS </a:t>
            </a:r>
            <a:r>
              <a:rPr lang="cs-CZ" dirty="0" err="1"/>
              <a:t>Gt</a:t>
            </a:r>
            <a:r>
              <a:rPr lang="cs-CZ" dirty="0"/>
              <a:t> (VOS)=F (VOS) x  </a:t>
            </a:r>
            <a:r>
              <a:rPr lang="cs-CZ" dirty="0" err="1"/>
              <a:t>gt</a:t>
            </a:r>
            <a:endParaRPr lang="cs-CZ" dirty="0"/>
          </a:p>
          <a:p>
            <a:pPr marL="64008" indent="0" algn="just">
              <a:buNone/>
            </a:pPr>
            <a:r>
              <a:rPr lang="cs-CZ" dirty="0" smtClean="0"/>
              <a:t>         </a:t>
            </a:r>
            <a:r>
              <a:rPr lang="cs-CZ" dirty="0" err="1" smtClean="0"/>
              <a:t>Gt</a:t>
            </a:r>
            <a:r>
              <a:rPr lang="cs-CZ" dirty="0" smtClean="0"/>
              <a:t> </a:t>
            </a:r>
            <a:r>
              <a:rPr lang="cs-CZ" dirty="0"/>
              <a:t>(VOS)=169 x  2.51 = 424.19 kgCO2e </a:t>
            </a:r>
          </a:p>
          <a:p>
            <a:pPr algn="just"/>
            <a:endParaRPr lang="cs-CZ" dirty="0" smtClean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2457041"/>
              </p:ext>
            </p:extLst>
          </p:nvPr>
        </p:nvGraphicFramePr>
        <p:xfrm>
          <a:off x="1331640" y="5301208"/>
          <a:ext cx="6768752" cy="1080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13256"/>
                <a:gridCol w="1307634"/>
                <a:gridCol w="1361933"/>
                <a:gridCol w="1315815"/>
                <a:gridCol w="1370114"/>
              </a:tblGrid>
              <a:tr h="1899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Energetický faktor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Emisný faktor skleníkového plynu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501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Směs nafta/bionafta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Tank-to-wheels (et)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Well-to-wheels (ew)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Tank-to-wheels (gt)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Well-to-wheels (gw)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</a:tr>
              <a:tr h="3501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% bionafty v  objemu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MJ/l 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MJ/l 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kgCO2e/l 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kgCO2e/l 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</a:tr>
              <a:tr h="18994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6 %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35.7 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44.2 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2.51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3.16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  <p:cxnSp>
        <p:nvCxnSpPr>
          <p:cNvPr id="11" name="Přímá spojnice se šipkou 10"/>
          <p:cNvCxnSpPr/>
          <p:nvPr/>
        </p:nvCxnSpPr>
        <p:spPr>
          <a:xfrm>
            <a:off x="3131840" y="2708920"/>
            <a:ext cx="2016224" cy="3528392"/>
          </a:xfrm>
          <a:prstGeom prst="straightConnector1">
            <a:avLst/>
          </a:prstGeom>
          <a:ln cmpd="sng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>
            <a:off x="2843808" y="3429000"/>
            <a:ext cx="1008112" cy="2736304"/>
          </a:xfrm>
          <a:prstGeom prst="straightConnector1">
            <a:avLst/>
          </a:prstGeom>
          <a:ln cmpd="sng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267494"/>
            <a:ext cx="9036496" cy="1104106"/>
          </a:xfrm>
        </p:spPr>
        <p:txBody>
          <a:bodyPr>
            <a:normAutofit/>
          </a:bodyPr>
          <a:lstStyle/>
          <a:p>
            <a:pPr algn="ctr"/>
            <a:r>
              <a:rPr lang="cs-CZ" sz="2400" b="1" dirty="0"/>
              <a:t>Ověření výpočtu ve společnosti </a:t>
            </a:r>
            <a:r>
              <a:rPr lang="cs-CZ" sz="2400" b="1" dirty="0" smtClean="0"/>
              <a:t>GW </a:t>
            </a:r>
            <a:r>
              <a:rPr lang="cs-CZ" sz="2400" b="1" dirty="0" err="1" smtClean="0"/>
              <a:t>Logistics</a:t>
            </a:r>
            <a:r>
              <a:rPr lang="cs-CZ" sz="2400" b="1" dirty="0" smtClean="0"/>
              <a:t> </a:t>
            </a:r>
            <a:r>
              <a:rPr lang="cs-CZ" sz="2400" b="1" dirty="0"/>
              <a:t>a.s.</a:t>
            </a:r>
            <a:br>
              <a:rPr lang="cs-CZ" sz="2400" b="1" dirty="0"/>
            </a:br>
            <a:endParaRPr lang="cs-CZ" sz="2400" b="1" u="none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0821807"/>
              </p:ext>
            </p:extLst>
          </p:nvPr>
        </p:nvGraphicFramePr>
        <p:xfrm>
          <a:off x="720130" y="5517232"/>
          <a:ext cx="7365631" cy="8984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2233"/>
                <a:gridCol w="1052233"/>
                <a:gridCol w="1052233"/>
                <a:gridCol w="1052233"/>
                <a:gridCol w="1052233"/>
                <a:gridCol w="1052233"/>
                <a:gridCol w="1052233"/>
              </a:tblGrid>
              <a:tr h="288029">
                <a:tc gridSpan="7"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effectLst/>
                          <a:latin typeface="+mn-lt"/>
                        </a:rPr>
                        <a:t>Motorová nafta se 6% biosložky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6559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effectLst/>
                          <a:latin typeface="+mn-lt"/>
                        </a:rPr>
                        <a:t>Délka trasy [km]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effectLst/>
                          <a:latin typeface="+mn-lt"/>
                        </a:rPr>
                        <a:t>Spotřebované palivo [l]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effectLst/>
                          <a:latin typeface="+mn-lt"/>
                        </a:rPr>
                        <a:t>Hmotnost nákladu [kg]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effectLst/>
                          <a:latin typeface="+mn-lt"/>
                        </a:rPr>
                        <a:t>Ew [</a:t>
                      </a:r>
                      <a:r>
                        <a:rPr lang="cs-CZ" sz="1100" b="0" i="0" u="none" strike="noStrike" dirty="0" smtClean="0">
                          <a:effectLst/>
                          <a:latin typeface="+mn-lt"/>
                        </a:rPr>
                        <a:t>MJ]</a:t>
                      </a:r>
                      <a:endParaRPr lang="cs-CZ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effectLst/>
                          <a:latin typeface="+mn-lt"/>
                        </a:rPr>
                        <a:t>Et [</a:t>
                      </a:r>
                      <a:r>
                        <a:rPr lang="cs-CZ" sz="1100" b="0" i="0" u="none" strike="noStrike" dirty="0" smtClean="0">
                          <a:effectLst/>
                          <a:latin typeface="+mn-lt"/>
                        </a:rPr>
                        <a:t>MJ]</a:t>
                      </a:r>
                      <a:endParaRPr lang="cs-CZ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 err="1">
                          <a:effectLst/>
                          <a:latin typeface="+mn-lt"/>
                        </a:rPr>
                        <a:t>Gw</a:t>
                      </a:r>
                      <a:r>
                        <a:rPr lang="cs-CZ" sz="1100" b="0" i="0" u="none" strike="noStrike" dirty="0">
                          <a:effectLst/>
                          <a:latin typeface="+mn-lt"/>
                        </a:rPr>
                        <a:t> [</a:t>
                      </a:r>
                      <a:r>
                        <a:rPr lang="cs-CZ" sz="1100" b="0" i="0" u="none" strike="noStrike" dirty="0" smtClean="0">
                          <a:effectLst/>
                          <a:latin typeface="+mn-lt"/>
                        </a:rPr>
                        <a:t>kgCO2e]</a:t>
                      </a:r>
                      <a:endParaRPr lang="cs-CZ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 err="1">
                          <a:effectLst/>
                          <a:latin typeface="+mn-lt"/>
                        </a:rPr>
                        <a:t>Gt</a:t>
                      </a:r>
                      <a:r>
                        <a:rPr lang="cs-CZ" sz="1100" b="0" i="0" u="none" strike="noStrike" dirty="0">
                          <a:effectLst/>
                          <a:latin typeface="+mn-lt"/>
                        </a:rPr>
                        <a:t>  [</a:t>
                      </a:r>
                      <a:r>
                        <a:rPr lang="cs-CZ" sz="1100" b="0" i="0" u="none" strike="noStrike" dirty="0" smtClean="0">
                          <a:effectLst/>
                          <a:latin typeface="+mn-lt"/>
                        </a:rPr>
                        <a:t>kgCO2e]</a:t>
                      </a:r>
                      <a:endParaRPr lang="cs-CZ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6559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effectLst/>
                          <a:latin typeface="+mn-lt"/>
                        </a:rPr>
                        <a:t>582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effectLst/>
                          <a:latin typeface="+mn-lt"/>
                        </a:rPr>
                        <a:t>169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effectLst/>
                          <a:latin typeface="+mn-lt"/>
                        </a:rPr>
                        <a:t>17251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effectLst/>
                          <a:latin typeface="+mn-lt"/>
                        </a:rPr>
                        <a:t>7469.80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effectLst/>
                          <a:latin typeface="+mn-lt"/>
                        </a:rPr>
                        <a:t>6033.30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effectLst/>
                          <a:latin typeface="+mn-lt"/>
                        </a:rPr>
                        <a:t>534.04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effectLst/>
                          <a:latin typeface="+mn-lt"/>
                        </a:rPr>
                        <a:t>424.19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7" y="836712"/>
            <a:ext cx="3838357" cy="4608512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Přímá spojnice se šipkou 9"/>
          <p:cNvCxnSpPr/>
          <p:nvPr/>
        </p:nvCxnSpPr>
        <p:spPr>
          <a:xfrm flipH="1">
            <a:off x="1403648" y="3573016"/>
            <a:ext cx="3168352" cy="2664296"/>
          </a:xfrm>
          <a:prstGeom prst="straightConnector1">
            <a:avLst/>
          </a:prstGeom>
          <a:ln cmpd="sng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>
            <a:off x="4968044" y="4833156"/>
            <a:ext cx="360040" cy="1404156"/>
          </a:xfrm>
          <a:prstGeom prst="straightConnector1">
            <a:avLst/>
          </a:prstGeom>
          <a:ln cmpd="sng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 flipH="1">
            <a:off x="4139952" y="4941168"/>
            <a:ext cx="432048" cy="1296144"/>
          </a:xfrm>
          <a:prstGeom prst="straightConnector1">
            <a:avLst/>
          </a:prstGeom>
          <a:ln cmpd="sng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lesPropPres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9FA09BE7-D810-492C-8EF3-4D03EDD68C3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SalesPropPres</Template>
  <TotalTime>0</TotalTime>
  <Words>1242</Words>
  <Application>Microsoft Office PowerPoint</Application>
  <PresentationFormat>Předvádění na obrazovce (4:3)</PresentationFormat>
  <Paragraphs>392</Paragraphs>
  <Slides>19</Slides>
  <Notes>19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SalesPropPres</vt:lpstr>
      <vt:lpstr>Prezentace aplikace PowerPoint</vt:lpstr>
      <vt:lpstr>Cíl práce</vt:lpstr>
      <vt:lpstr>Metodika výpočtu EN 16258</vt:lpstr>
      <vt:lpstr>Metodika výpočtu EN 16258</vt:lpstr>
      <vt:lpstr>Uhlíkový ekvivalent CO2e</vt:lpstr>
      <vt:lpstr>Návrh softwarové aplikace</vt:lpstr>
      <vt:lpstr>Realizace aplikace</vt:lpstr>
      <vt:lpstr>Ověření výpočtu ve společnosti  GW Logistics a.s. </vt:lpstr>
      <vt:lpstr>Ověření výpočtu ve společnosti GW Logistics a.s. </vt:lpstr>
      <vt:lpstr>Modifikace motorového vozidla společnosti GW Logistics pro provoz na 100% bionaftu FAME </vt:lpstr>
      <vt:lpstr>Ověření výpočtu ve společnosti  GW Logistics a.s. Provoz vozidla na 100% bionaftu FAME </vt:lpstr>
      <vt:lpstr>Prezentace aplikace PowerPoint</vt:lpstr>
      <vt:lpstr>Porovnání výsledků </vt:lpstr>
      <vt:lpstr>Energetická náročnost výroby paliva v závislosti  na snižování emisí skleníkových plynů</vt:lpstr>
      <vt:lpstr>Děkuji za pozornost</vt:lpstr>
      <vt:lpstr>Otázky vedoucího práce doc. Ing. Marek Vochozka, MBA, Ph.D.</vt:lpstr>
      <vt:lpstr>Otázky oponenta práce Ing. Jaroslav Mašek, Ph.D.</vt:lpstr>
      <vt:lpstr>Otázky oponenta práce Ing. Jaroslav Mašek, Ph.D.</vt:lpstr>
      <vt:lpstr>Otázky oponenta práce Ing. Jaroslav Mašek, Ph.D.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2016-05-31T01:47:38Z</dcterms:created>
  <dcterms:modified xsi:type="dcterms:W3CDTF">2016-06-14T05:35:02Z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TC102202139990</vt:lpwstr>
  </property>
</Properties>
</file>