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66" r:id="rId5"/>
    <p:sldId id="264" r:id="rId6"/>
    <p:sldId id="265" r:id="rId7"/>
    <p:sldId id="268" r:id="rId8"/>
    <p:sldId id="267" r:id="rId9"/>
    <p:sldId id="261" r:id="rId10"/>
    <p:sldId id="259" r:id="rId11"/>
    <p:sldId id="26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62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4769" autoAdjust="0"/>
  </p:normalViewPr>
  <p:slideViewPr>
    <p:cSldViewPr>
      <p:cViewPr>
        <p:scale>
          <a:sx n="70" d="100"/>
          <a:sy n="70" d="100"/>
        </p:scale>
        <p:origin x="-12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6D86-A1EE-42E9-8895-91A45AB68D0F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1C9D-D595-4892-BD39-9DE8BA913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54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5/2016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CC0B-07F1-40ED-A4C4-93CCCEAD3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35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5/2016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CC0B-07F1-40ED-A4C4-93CCCEAD3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4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5/2016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CC0B-07F1-40ED-A4C4-93CCCEAD3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36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5/2016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CC0B-07F1-40ED-A4C4-93CCCEAD3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81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5/2016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CC0B-07F1-40ED-A4C4-93CCCEAD3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51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5/2016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CC0B-07F1-40ED-A4C4-93CCCEAD3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24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5/2016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CC0B-07F1-40ED-A4C4-93CCCEAD3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70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5/2016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CC0B-07F1-40ED-A4C4-93CCCEAD3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5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5/2016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CC0B-07F1-40ED-A4C4-93CCCEAD3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33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5/2016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CC0B-07F1-40ED-A4C4-93CCCEAD3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0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5/2016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CC0B-07F1-40ED-A4C4-93CCCEAD3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69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5/2016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CC0B-07F1-40ED-A4C4-93CCCEAD3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68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42" y="2631228"/>
            <a:ext cx="4815858" cy="2708920"/>
          </a:xfrm>
          <a:prstGeom prst="rect">
            <a:avLst/>
          </a:prstGeom>
        </p:spPr>
      </p:pic>
      <p:sp>
        <p:nvSpPr>
          <p:cNvPr id="5" name="Titel 2"/>
          <p:cNvSpPr>
            <a:spLocks noGrp="1"/>
          </p:cNvSpPr>
          <p:nvPr>
            <p:ph type="ctrTitle"/>
          </p:nvPr>
        </p:nvSpPr>
        <p:spPr>
          <a:xfrm>
            <a:off x="29384" y="3193600"/>
            <a:ext cx="4148630" cy="1584176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OBHAJOBA DIPLOMOVÉ PRÁCE</a:t>
            </a:r>
            <a:br>
              <a:rPr lang="cs-CZ" sz="2400" b="1" dirty="0" smtClean="0"/>
            </a:br>
            <a:r>
              <a:rPr lang="cs-CZ" sz="2400" b="1" dirty="0">
                <a:solidFill>
                  <a:srgbClr val="FF0000"/>
                </a:solidFill>
              </a:rPr>
              <a:t/>
            </a:r>
            <a:br>
              <a:rPr lang="cs-CZ" sz="2400" b="1" dirty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D72622"/>
                </a:solidFill>
              </a:rPr>
              <a:t>MANAGEMENT PARTNERSTVÍ S DODAVATELI</a:t>
            </a:r>
            <a:endParaRPr lang="de-AT" sz="2400" b="1" dirty="0">
              <a:solidFill>
                <a:srgbClr val="D72622"/>
              </a:solidFill>
            </a:endParaRP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107504" y="5370404"/>
            <a:ext cx="87849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 smtClean="0"/>
              <a:t>AUTOR DIPLOMOVÉ PRÁCE:		     Bc. Tomáš Drobil </a:t>
            </a:r>
          </a:p>
          <a:p>
            <a:pPr algn="l"/>
            <a:r>
              <a:rPr lang="cs-CZ" sz="2000" dirty="0" smtClean="0"/>
              <a:t>VEDOUCÍ DIPLOMOVÉ PRÁCE:		     Ing. Radka Vaníčková, Ph.D.</a:t>
            </a:r>
          </a:p>
          <a:p>
            <a:pPr algn="l"/>
            <a:r>
              <a:rPr lang="cs-CZ" sz="2000" dirty="0" smtClean="0"/>
              <a:t>OPONENT DIPLOMOVÉ PRÁCE:		     Ing. Lenka Černá, Ph.D.</a:t>
            </a:r>
            <a:endParaRPr lang="de-AT" sz="2000" dirty="0"/>
          </a:p>
        </p:txBody>
      </p:sp>
      <p:pic>
        <p:nvPicPr>
          <p:cNvPr id="8" name="Bildplatzhalt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" b="3645"/>
          <a:stretch>
            <a:fillRect/>
          </a:stretch>
        </p:blipFill>
        <p:spPr>
          <a:xfrm>
            <a:off x="323528" y="0"/>
            <a:ext cx="3600401" cy="222656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923929" y="287572"/>
            <a:ext cx="52200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/>
              <a:t>VYSOKÁ ŠKOLA TECHNICKÁ 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 EKONOMICKÁ V ČESKÝCH BUDĚJOVICÍCH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ÚSTAV TECHNICKO-TECHNOLOGICKÝ</a:t>
            </a:r>
            <a:endParaRPr lang="cs-CZ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6" y="6346852"/>
            <a:ext cx="1151634" cy="327132"/>
          </a:xfrm>
          <a:prstGeom prst="rect">
            <a:avLst/>
          </a:prstGeom>
        </p:spPr>
      </p:pic>
      <p:sp>
        <p:nvSpPr>
          <p:cNvPr id="11" name="Titel 2"/>
          <p:cNvSpPr txBox="1">
            <a:spLocks/>
          </p:cNvSpPr>
          <p:nvPr/>
        </p:nvSpPr>
        <p:spPr>
          <a:xfrm>
            <a:off x="323528" y="6293620"/>
            <a:ext cx="1368152" cy="433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</a:t>
            </a:r>
            <a:endParaRPr lang="de-AT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D72622"/>
                </a:solidFill>
              </a:rPr>
              <a:t>DOPLŇUJÍCÍ DOTAZY VEDOUCÍHO DIPLOMOVÉ PRÁCE</a:t>
            </a:r>
            <a:endParaRPr lang="cs-CZ" sz="2400" b="1" dirty="0">
              <a:solidFill>
                <a:srgbClr val="D72622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/2016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pPr algn="l"/>
            <a:r>
              <a:rPr lang="cs-CZ" dirty="0" smtClean="0"/>
              <a:t>Strana </a:t>
            </a:r>
            <a:fld id="{2F0BCC0B-07F1-40ED-A4C4-93CCCEAD3AD6}" type="slidenum">
              <a:rPr lang="cs-CZ" smtClean="0"/>
              <a:pPr algn="l"/>
              <a:t>10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6" y="6346852"/>
            <a:ext cx="1151634" cy="32713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7544" y="76470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r>
              <a:rPr lang="cs-CZ" dirty="0"/>
              <a:t>Vysvětlete pojem: ”tender”?</a:t>
            </a:r>
          </a:p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r>
              <a:rPr lang="cs-CZ" dirty="0" smtClean="0"/>
              <a:t>Jaký </a:t>
            </a:r>
            <a:r>
              <a:rPr lang="cs-CZ" dirty="0"/>
              <a:t>vliv má </a:t>
            </a:r>
            <a:r>
              <a:rPr lang="cs-CZ" dirty="0" err="1"/>
              <a:t>benchmarking</a:t>
            </a:r>
            <a:r>
              <a:rPr lang="cs-CZ" dirty="0"/>
              <a:t> na výkonnost stavební společnosti STRABAG? </a:t>
            </a:r>
          </a:p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r>
              <a:rPr lang="cs-CZ" dirty="0" smtClean="0"/>
              <a:t>Navrhněte </a:t>
            </a:r>
            <a:r>
              <a:rPr lang="cs-CZ" dirty="0"/>
              <a:t>optimální strategii vztahů s dodavateli v oboru stavebnictví. </a:t>
            </a:r>
          </a:p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r>
              <a:rPr lang="cs-CZ" dirty="0" smtClean="0"/>
              <a:t>Jaké </a:t>
            </a:r>
            <a:r>
              <a:rPr lang="cs-CZ" dirty="0"/>
              <a:t>hlavní a podpůrné procesy jsou klíčové pro obě prezentované firmy v DP z hlediska realizace podnikatelské činnosti? Uveďte příklady. </a:t>
            </a:r>
          </a:p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r>
              <a:rPr lang="cs-CZ" dirty="0" smtClean="0"/>
              <a:t>Jak </a:t>
            </a:r>
            <a:r>
              <a:rPr lang="cs-CZ" dirty="0"/>
              <a:t>a jakým způsobem lze dále rozvíjet partnerské vztahy s dodavateli - predikujte vývoj s ohledem do budoucna, případně zohledněte trendy v oblasti stavebnictví. </a:t>
            </a:r>
          </a:p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r>
              <a:rPr lang="cs-CZ" dirty="0" smtClean="0"/>
              <a:t>Vysvětlete </a:t>
            </a:r>
            <a:r>
              <a:rPr lang="cs-CZ" dirty="0"/>
              <a:t>důvody použití modelu EFQM Model Excelence ve společnosti STRABAG. </a:t>
            </a:r>
          </a:p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Clr>
                <a:srgbClr val="D72622"/>
              </a:buClr>
              <a:buFont typeface="+mj-lt"/>
              <a:buAutoNum type="arabicPeriod"/>
            </a:pPr>
            <a:r>
              <a:rPr lang="cs-CZ" dirty="0" smtClean="0"/>
              <a:t>Myslíte </a:t>
            </a:r>
            <a:r>
              <a:rPr lang="cs-CZ" dirty="0"/>
              <a:t>si, že ekonomická recese v minulých letech stále ovlivňuje nákupní zvyklosti a rozhodování o výběru vhodného dodavatele? Vysvětlete na </a:t>
            </a:r>
            <a:r>
              <a:rPr lang="cs-CZ" dirty="0" err="1"/>
              <a:t>příkladě</a:t>
            </a:r>
            <a:r>
              <a:rPr lang="cs-CZ" dirty="0"/>
              <a:t> z prostředí stavebních firem a Vašich zkušeností z oblasti stavebnictví.</a:t>
            </a:r>
          </a:p>
        </p:txBody>
      </p:sp>
    </p:spTree>
    <p:extLst>
      <p:ext uri="{BB962C8B-B14F-4D97-AF65-F5344CB8AC3E}">
        <p14:creationId xmlns:p14="http://schemas.microsoft.com/office/powerpoint/2010/main" val="3621588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D72622"/>
                </a:solidFill>
              </a:rPr>
              <a:t>DOPLŇUJÍCÍ DOTAZY OPONENTA DIPLOMOVÉ PRÁCE</a:t>
            </a:r>
            <a:endParaRPr lang="cs-CZ" sz="2400" b="1" dirty="0">
              <a:solidFill>
                <a:srgbClr val="D72622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/2016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pPr algn="l"/>
            <a:r>
              <a:rPr lang="cs-CZ" dirty="0" smtClean="0"/>
              <a:t>Strana </a:t>
            </a:r>
            <a:fld id="{2F0BCC0B-07F1-40ED-A4C4-93CCCEAD3AD6}" type="slidenum">
              <a:rPr lang="cs-CZ" smtClean="0"/>
              <a:pPr algn="l"/>
              <a:t>11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6" y="6346852"/>
            <a:ext cx="1151634" cy="3271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67544" y="764704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D72622"/>
              </a:buClr>
              <a:buSzPct val="100000"/>
              <a:buFont typeface="+mj-lt"/>
              <a:buAutoNum type="arabicPeriod"/>
            </a:pPr>
            <a:r>
              <a:rPr lang="cs-CZ" dirty="0"/>
              <a:t>V </a:t>
            </a:r>
            <a:r>
              <a:rPr lang="cs-CZ" dirty="0" err="1"/>
              <a:t>návrhovej</a:t>
            </a:r>
            <a:r>
              <a:rPr lang="cs-CZ" dirty="0"/>
              <a:t> časti </a:t>
            </a:r>
            <a:r>
              <a:rPr lang="cs-CZ" dirty="0" err="1"/>
              <a:t>diplomovej</a:t>
            </a:r>
            <a:r>
              <a:rPr lang="cs-CZ" dirty="0"/>
              <a:t> práce </a:t>
            </a:r>
            <a:r>
              <a:rPr lang="cs-CZ" dirty="0" err="1"/>
              <a:t>odporúčate</a:t>
            </a:r>
            <a:r>
              <a:rPr lang="cs-CZ" dirty="0"/>
              <a:t> </a:t>
            </a:r>
            <a:r>
              <a:rPr lang="cs-CZ" dirty="0" err="1"/>
              <a:t>zaviesť</a:t>
            </a:r>
            <a:r>
              <a:rPr lang="cs-CZ" dirty="0"/>
              <a:t> normu SA 8000, </a:t>
            </a:r>
            <a:r>
              <a:rPr lang="cs-CZ" dirty="0" err="1"/>
              <a:t>pomocou</a:t>
            </a:r>
            <a:r>
              <a:rPr lang="cs-CZ" dirty="0"/>
              <a:t> </a:t>
            </a:r>
            <a:r>
              <a:rPr lang="cs-CZ" dirty="0" err="1"/>
              <a:t>ktorej</a:t>
            </a:r>
            <a:r>
              <a:rPr lang="cs-CZ" dirty="0"/>
              <a:t> by </a:t>
            </a:r>
            <a:r>
              <a:rPr lang="cs-CZ" dirty="0" err="1"/>
              <a:t>spoločnosť</a:t>
            </a:r>
            <a:r>
              <a:rPr lang="cs-CZ" dirty="0"/>
              <a:t> STRABAG, a.s. </a:t>
            </a:r>
            <a:r>
              <a:rPr lang="cs-CZ" dirty="0" err="1"/>
              <a:t>jasne</a:t>
            </a:r>
            <a:r>
              <a:rPr lang="cs-CZ" dirty="0"/>
              <a:t> stanovila pravidla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chovanie</a:t>
            </a:r>
            <a:r>
              <a:rPr lang="cs-CZ" dirty="0"/>
              <a:t> </a:t>
            </a:r>
            <a:r>
              <a:rPr lang="cs-CZ" dirty="0" err="1"/>
              <a:t>svojich</a:t>
            </a:r>
            <a:r>
              <a:rPr lang="cs-CZ" dirty="0"/>
              <a:t> dodá- </a:t>
            </a:r>
            <a:r>
              <a:rPr lang="cs-CZ" dirty="0" err="1"/>
              <a:t>vateľov</a:t>
            </a:r>
            <a:r>
              <a:rPr lang="cs-CZ" dirty="0"/>
              <a:t>. Navrhujete </a:t>
            </a:r>
            <a:r>
              <a:rPr lang="cs-CZ" dirty="0" err="1"/>
              <a:t>zaviesť</a:t>
            </a:r>
            <a:r>
              <a:rPr lang="cs-CZ" dirty="0"/>
              <a:t> </a:t>
            </a:r>
            <a:r>
              <a:rPr lang="cs-CZ" dirty="0" err="1"/>
              <a:t>túto</a:t>
            </a:r>
            <a:r>
              <a:rPr lang="cs-CZ" dirty="0"/>
              <a:t> normu v </a:t>
            </a:r>
            <a:r>
              <a:rPr lang="cs-CZ" dirty="0" err="1"/>
              <a:t>spoločnosti</a:t>
            </a:r>
            <a:r>
              <a:rPr lang="cs-CZ" dirty="0"/>
              <a:t> STRABAG, a.s., </a:t>
            </a:r>
            <a:r>
              <a:rPr lang="cs-CZ" dirty="0" err="1"/>
              <a:t>alebo</a:t>
            </a:r>
            <a:r>
              <a:rPr lang="cs-CZ" dirty="0"/>
              <a:t> u jednotlivých dodá- </a:t>
            </a:r>
            <a:r>
              <a:rPr lang="cs-CZ" dirty="0" err="1"/>
              <a:t>vateľov</a:t>
            </a:r>
            <a:r>
              <a:rPr lang="cs-CZ" dirty="0"/>
              <a:t>? V </a:t>
            </a:r>
            <a:r>
              <a:rPr lang="cs-CZ" dirty="0" err="1"/>
              <a:t>prípade</a:t>
            </a:r>
            <a:r>
              <a:rPr lang="cs-CZ" dirty="0"/>
              <a:t>, že navrhujete </a:t>
            </a:r>
            <a:r>
              <a:rPr lang="cs-CZ" dirty="0" err="1"/>
              <a:t>túto</a:t>
            </a:r>
            <a:r>
              <a:rPr lang="cs-CZ" dirty="0"/>
              <a:t> normu </a:t>
            </a:r>
            <a:r>
              <a:rPr lang="cs-CZ" dirty="0" err="1"/>
              <a:t>zaviesť</a:t>
            </a:r>
            <a:r>
              <a:rPr lang="cs-CZ" dirty="0"/>
              <a:t> v </a:t>
            </a:r>
            <a:r>
              <a:rPr lang="cs-CZ" dirty="0" err="1"/>
              <a:t>spoločnosti</a:t>
            </a:r>
            <a:r>
              <a:rPr lang="cs-CZ" dirty="0"/>
              <a:t> STRABAG, a.s.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docielite</a:t>
            </a:r>
            <a:r>
              <a:rPr lang="cs-CZ" dirty="0"/>
              <a:t>, že jednotliví </a:t>
            </a:r>
            <a:r>
              <a:rPr lang="cs-CZ" dirty="0" err="1"/>
              <a:t>dodávatelia</a:t>
            </a:r>
            <a:r>
              <a:rPr lang="cs-CZ" dirty="0"/>
              <a:t> </a:t>
            </a:r>
            <a:r>
              <a:rPr lang="cs-CZ" dirty="0" err="1"/>
              <a:t>budú</a:t>
            </a:r>
            <a:r>
              <a:rPr lang="cs-CZ" dirty="0"/>
              <a:t> </a:t>
            </a:r>
            <a:r>
              <a:rPr lang="cs-CZ" dirty="0" err="1"/>
              <a:t>rešpektovať</a:t>
            </a:r>
            <a:r>
              <a:rPr lang="cs-CZ" dirty="0"/>
              <a:t> jednotlivé </a:t>
            </a:r>
            <a:r>
              <a:rPr lang="cs-CZ" dirty="0" err="1"/>
              <a:t>princípy</a:t>
            </a:r>
            <a:r>
              <a:rPr lang="cs-CZ" dirty="0"/>
              <a:t> normy SA 8000? </a:t>
            </a:r>
          </a:p>
          <a:p>
            <a:pPr marL="342900" lvl="0" indent="-342900">
              <a:buClr>
                <a:srgbClr val="D72622"/>
              </a:buClr>
              <a:buSzPct val="100000"/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Clr>
                <a:srgbClr val="D72622"/>
              </a:buClr>
              <a:buSzPct val="100000"/>
              <a:buFont typeface="+mj-lt"/>
              <a:buAutoNum type="arabicPeriod"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/>
              <a:t>docieli</a:t>
            </a:r>
            <a:r>
              <a:rPr lang="cs-CZ" dirty="0"/>
              <a:t> </a:t>
            </a:r>
            <a:r>
              <a:rPr lang="cs-CZ" dirty="0" err="1"/>
              <a:t>spoločnosť</a:t>
            </a:r>
            <a:r>
              <a:rPr lang="cs-CZ" dirty="0"/>
              <a:t> STRABAG, </a:t>
            </a:r>
            <a:r>
              <a:rPr lang="cs-CZ" dirty="0" smtClean="0"/>
              <a:t>a.s. </a:t>
            </a:r>
            <a:r>
              <a:rPr lang="cs-CZ" dirty="0" err="1" smtClean="0"/>
              <a:t>elimináciu</a:t>
            </a:r>
            <a:r>
              <a:rPr lang="cs-CZ" dirty="0" smtClean="0"/>
              <a:t> </a:t>
            </a:r>
            <a:r>
              <a:rPr lang="cs-CZ" dirty="0" err="1"/>
              <a:t>monopolného</a:t>
            </a:r>
            <a:r>
              <a:rPr lang="cs-CZ" dirty="0"/>
              <a:t> </a:t>
            </a:r>
            <a:r>
              <a:rPr lang="cs-CZ" dirty="0" err="1"/>
              <a:t>postavenia</a:t>
            </a:r>
            <a:r>
              <a:rPr lang="cs-CZ" dirty="0"/>
              <a:t> jednotlivých dodá- </a:t>
            </a:r>
            <a:r>
              <a:rPr lang="cs-CZ" dirty="0" err="1"/>
              <a:t>vateľov</a:t>
            </a:r>
            <a:r>
              <a:rPr lang="cs-CZ" dirty="0"/>
              <a:t>? </a:t>
            </a:r>
          </a:p>
          <a:p>
            <a:pPr marL="342900" lvl="0" indent="-342900">
              <a:buClr>
                <a:srgbClr val="D72622"/>
              </a:buClr>
              <a:buSzPct val="100000"/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Clr>
                <a:srgbClr val="D72622"/>
              </a:buClr>
              <a:buSzPct val="100000"/>
              <a:buFont typeface="+mj-lt"/>
              <a:buAutoNum type="arabicPeriod"/>
            </a:pPr>
            <a:r>
              <a:rPr lang="cs-CZ" dirty="0" smtClean="0"/>
              <a:t>V </a:t>
            </a:r>
            <a:r>
              <a:rPr lang="cs-CZ" dirty="0"/>
              <a:t>kapitole 3.5.1 opisujete jednotlivé kritéria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hodnotenie</a:t>
            </a:r>
            <a:r>
              <a:rPr lang="cs-CZ" dirty="0"/>
              <a:t> </a:t>
            </a:r>
            <a:r>
              <a:rPr lang="cs-CZ" dirty="0" err="1"/>
              <a:t>dodávateľov</a:t>
            </a:r>
            <a:r>
              <a:rPr lang="cs-CZ" dirty="0"/>
              <a:t> v </a:t>
            </a:r>
            <a:r>
              <a:rPr lang="cs-CZ" dirty="0" err="1"/>
              <a:t>spoločnosti</a:t>
            </a:r>
            <a:r>
              <a:rPr lang="cs-CZ" dirty="0"/>
              <a:t> STARBAG, a.s. </a:t>
            </a:r>
            <a:r>
              <a:rPr lang="cs-CZ" dirty="0" err="1"/>
              <a:t>Zohľadňuje</a:t>
            </a:r>
            <a:r>
              <a:rPr lang="cs-CZ" dirty="0"/>
              <a:t> </a:t>
            </a:r>
            <a:r>
              <a:rPr lang="cs-CZ" dirty="0" err="1"/>
              <a:t>spoločnosť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hodnotení</a:t>
            </a:r>
            <a:r>
              <a:rPr lang="cs-CZ" dirty="0"/>
              <a:t> </a:t>
            </a:r>
            <a:r>
              <a:rPr lang="cs-CZ" dirty="0" err="1"/>
              <a:t>dodávateľov</a:t>
            </a:r>
            <a:r>
              <a:rPr lang="cs-CZ" dirty="0"/>
              <a:t> aj váhy jednotlivých kritérií? </a:t>
            </a:r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áno</a:t>
            </a:r>
            <a:r>
              <a:rPr lang="cs-CZ" dirty="0"/>
              <a:t>, </a:t>
            </a:r>
            <a:r>
              <a:rPr lang="cs-CZ" dirty="0" err="1"/>
              <a:t>aké</a:t>
            </a:r>
            <a:r>
              <a:rPr lang="cs-CZ" dirty="0"/>
              <a:t> </a:t>
            </a:r>
            <a:r>
              <a:rPr lang="cs-CZ" dirty="0" err="1"/>
              <a:t>metódy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stanovenie</a:t>
            </a:r>
            <a:r>
              <a:rPr lang="cs-CZ" dirty="0"/>
              <a:t> </a:t>
            </a:r>
            <a:r>
              <a:rPr lang="cs-CZ" dirty="0" err="1"/>
              <a:t>váh</a:t>
            </a:r>
            <a:r>
              <a:rPr lang="cs-CZ" dirty="0"/>
              <a:t> </a:t>
            </a:r>
            <a:r>
              <a:rPr lang="cs-CZ" dirty="0" err="1"/>
              <a:t>kritériám</a:t>
            </a:r>
            <a:r>
              <a:rPr lang="cs-CZ" dirty="0"/>
              <a:t> </a:t>
            </a:r>
            <a:r>
              <a:rPr lang="cs-CZ" dirty="0" err="1"/>
              <a:t>používa</a:t>
            </a:r>
            <a:r>
              <a:rPr lang="cs-CZ" dirty="0"/>
              <a:t>? </a:t>
            </a:r>
          </a:p>
          <a:p>
            <a:pPr marL="342900" lvl="0" indent="-342900">
              <a:buClr>
                <a:srgbClr val="D72622"/>
              </a:buClr>
              <a:buSzPct val="100000"/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Clr>
                <a:srgbClr val="D72622"/>
              </a:buClr>
              <a:buSzPct val="100000"/>
              <a:buFont typeface="+mj-lt"/>
              <a:buAutoNum type="arabicPeriod"/>
            </a:pPr>
            <a:r>
              <a:rPr lang="cs-CZ" dirty="0" err="1" smtClean="0"/>
              <a:t>Aký</a:t>
            </a:r>
            <a:r>
              <a:rPr lang="cs-CZ" dirty="0" smtClean="0"/>
              <a:t> </a:t>
            </a:r>
            <a:r>
              <a:rPr lang="cs-CZ" dirty="0"/>
              <a:t>je </a:t>
            </a:r>
            <a:r>
              <a:rPr lang="cs-CZ" dirty="0" err="1"/>
              <a:t>súčasný</a:t>
            </a:r>
            <a:r>
              <a:rPr lang="cs-CZ" dirty="0"/>
              <a:t> stav </a:t>
            </a:r>
            <a:r>
              <a:rPr lang="cs-CZ" dirty="0" err="1"/>
              <a:t>kategorizácie</a:t>
            </a:r>
            <a:r>
              <a:rPr lang="cs-CZ" dirty="0"/>
              <a:t> jednotlivých </a:t>
            </a:r>
            <a:r>
              <a:rPr lang="cs-CZ" dirty="0" err="1"/>
              <a:t>dodávateľov</a:t>
            </a:r>
            <a:r>
              <a:rPr lang="cs-CZ" dirty="0"/>
              <a:t> </a:t>
            </a:r>
            <a:r>
              <a:rPr lang="cs-CZ" dirty="0" err="1"/>
              <a:t>spoločnosti</a:t>
            </a:r>
            <a:r>
              <a:rPr lang="cs-CZ" dirty="0"/>
              <a:t> STRABAG, a.s. </a:t>
            </a:r>
            <a:r>
              <a:rPr lang="cs-CZ" dirty="0" err="1"/>
              <a:t>podľa</a:t>
            </a:r>
            <a:r>
              <a:rPr lang="cs-CZ" dirty="0"/>
              <a:t> </a:t>
            </a:r>
            <a:r>
              <a:rPr lang="cs-CZ" dirty="0" err="1"/>
              <a:t>tabuľky</a:t>
            </a:r>
            <a:r>
              <a:rPr lang="cs-CZ" dirty="0"/>
              <a:t> č. 1 (strana 55)? </a:t>
            </a:r>
          </a:p>
          <a:p>
            <a:pPr marL="342900" lvl="0" indent="-342900">
              <a:buClr>
                <a:srgbClr val="D72622"/>
              </a:buClr>
              <a:buSzPct val="100000"/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Clr>
                <a:srgbClr val="D72622"/>
              </a:buClr>
              <a:buSzPct val="100000"/>
              <a:buFont typeface="+mj-lt"/>
              <a:buAutoNum type="arabicPeriod"/>
            </a:pPr>
            <a:r>
              <a:rPr lang="cs-CZ" dirty="0" err="1" smtClean="0"/>
              <a:t>Aký</a:t>
            </a:r>
            <a:r>
              <a:rPr lang="cs-CZ" dirty="0" smtClean="0"/>
              <a:t> </a:t>
            </a:r>
            <a:r>
              <a:rPr lang="cs-CZ" dirty="0"/>
              <a:t>je teoretický a praktický </a:t>
            </a:r>
            <a:r>
              <a:rPr lang="cs-CZ" dirty="0" err="1"/>
              <a:t>prínos</a:t>
            </a:r>
            <a:r>
              <a:rPr lang="cs-CZ" dirty="0"/>
              <a:t> </a:t>
            </a:r>
            <a:r>
              <a:rPr lang="cs-CZ" dirty="0" err="1"/>
              <a:t>diplomovej</a:t>
            </a:r>
            <a:r>
              <a:rPr lang="cs-CZ" dirty="0"/>
              <a:t> práce?</a:t>
            </a:r>
          </a:p>
        </p:txBody>
      </p:sp>
    </p:spTree>
    <p:extLst>
      <p:ext uri="{BB962C8B-B14F-4D97-AF65-F5344CB8AC3E}">
        <p14:creationId xmlns:p14="http://schemas.microsoft.com/office/powerpoint/2010/main" val="2602131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D72622"/>
                </a:solidFill>
                <a:cs typeface="Arial" panose="020B0604020202020204" pitchFamily="34" charset="0"/>
              </a:rPr>
              <a:t>OBSAH</a:t>
            </a:r>
            <a:endParaRPr lang="cs-CZ" sz="2400" b="1" dirty="0">
              <a:solidFill>
                <a:srgbClr val="D72622"/>
              </a:solidFill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/2016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pPr algn="l"/>
            <a:r>
              <a:rPr lang="cs-CZ" dirty="0" smtClean="0"/>
              <a:t>Strana </a:t>
            </a:r>
            <a:fld id="{2F0BCC0B-07F1-40ED-A4C4-93CCCEAD3AD6}" type="slidenum">
              <a:rPr lang="cs-CZ" smtClean="0"/>
              <a:pPr algn="l"/>
              <a:t>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6" y="6346852"/>
            <a:ext cx="1151634" cy="327132"/>
          </a:xfrm>
          <a:prstGeom prst="rect">
            <a:avLst/>
          </a:prstGeom>
        </p:spPr>
      </p:pic>
      <p:sp>
        <p:nvSpPr>
          <p:cNvPr id="7" name="Textplatzhalter 7"/>
          <p:cNvSpPr txBox="1">
            <a:spLocks/>
          </p:cNvSpPr>
          <p:nvPr/>
        </p:nvSpPr>
        <p:spPr>
          <a:xfrm>
            <a:off x="539552" y="620688"/>
            <a:ext cx="7992887" cy="57261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72622"/>
              </a:buClr>
              <a:buNone/>
            </a:pPr>
            <a:r>
              <a:rPr lang="cs-CZ" sz="2000" b="1" dirty="0" smtClean="0">
                <a:cs typeface="Arial" panose="020B0604020202020204" pitchFamily="34" charset="0"/>
              </a:rPr>
              <a:t>CÍL PRÁCE</a:t>
            </a:r>
          </a:p>
          <a:p>
            <a:pPr marL="285750" lvl="1"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c</a:t>
            </a:r>
            <a:r>
              <a:rPr lang="cs-CZ" sz="1800" dirty="0" smtClean="0"/>
              <a:t>íl a volba </a:t>
            </a:r>
            <a:r>
              <a:rPr lang="cs-CZ" sz="1800" dirty="0"/>
              <a:t>tématu diplomové práce</a:t>
            </a:r>
          </a:p>
          <a:p>
            <a:pPr marL="0" indent="0">
              <a:buClr>
                <a:srgbClr val="D72622"/>
              </a:buClr>
              <a:buNone/>
            </a:pPr>
            <a:r>
              <a:rPr lang="cs-CZ" sz="2000" b="1" dirty="0"/>
              <a:t>POUŽITÉ METODY</a:t>
            </a:r>
          </a:p>
          <a:p>
            <a:pPr marL="285750" lvl="1"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4 uplatněné metody</a:t>
            </a:r>
          </a:p>
          <a:p>
            <a:pPr marL="0" indent="0">
              <a:buClr>
                <a:srgbClr val="D72622"/>
              </a:buClr>
              <a:buNone/>
            </a:pPr>
            <a:r>
              <a:rPr lang="cs-CZ" sz="2000" b="1" dirty="0" smtClean="0"/>
              <a:t>PŘEDSTAVENÍ ANALYZOVANÉ SPOLEČNOSTI STRABAG a.s.</a:t>
            </a:r>
          </a:p>
          <a:p>
            <a:pPr marL="285750" lvl="1"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profil </a:t>
            </a:r>
            <a:r>
              <a:rPr lang="cs-CZ" sz="1800" dirty="0" smtClean="0"/>
              <a:t>společnosti, historie, podnikatelská činnost</a:t>
            </a:r>
            <a:endParaRPr lang="cs-CZ" sz="1800" dirty="0"/>
          </a:p>
          <a:p>
            <a:pPr marL="0" indent="0">
              <a:buClr>
                <a:srgbClr val="D72622"/>
              </a:buClr>
              <a:buNone/>
            </a:pPr>
            <a:r>
              <a:rPr lang="cs-CZ" sz="2000" b="1" dirty="0" smtClean="0"/>
              <a:t>PŘEDSTAVENÍ </a:t>
            </a:r>
            <a:r>
              <a:rPr lang="cs-CZ" sz="2000" b="1" dirty="0"/>
              <a:t>SROVNÁVANÉ KONKURENČNÍ SPOLEČNOSTI Metrostav a.s</a:t>
            </a:r>
            <a:r>
              <a:rPr lang="cs-CZ" sz="2000" b="1" dirty="0" smtClean="0"/>
              <a:t>.</a:t>
            </a:r>
          </a:p>
          <a:p>
            <a:pPr marL="285750" lvl="1"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profil společnosti, historie, podnikatelská </a:t>
            </a:r>
            <a:r>
              <a:rPr lang="cs-CZ" sz="1800" dirty="0" smtClean="0"/>
              <a:t>činnost</a:t>
            </a:r>
          </a:p>
          <a:p>
            <a:pPr marL="0" lvl="1" indent="0">
              <a:buClr>
                <a:srgbClr val="D72622"/>
              </a:buClr>
              <a:buNone/>
            </a:pPr>
            <a:r>
              <a:rPr lang="cs-CZ" sz="2000" b="1" dirty="0" smtClean="0"/>
              <a:t>PŘÍSTUP K MANAGEMENTU PARTNERSTVÍ S DODAVATELI VE SPOLEČNOSTI STRABAG a.s. A VE SPOLEČNOSTI Metrostav a.s. </a:t>
            </a:r>
          </a:p>
          <a:p>
            <a:pPr marL="285750" lvl="1"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vzájemné vztahy s dodavateli</a:t>
            </a:r>
          </a:p>
          <a:p>
            <a:pPr marL="285750" lvl="1"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partnerství v systémových standardech</a:t>
            </a:r>
          </a:p>
          <a:p>
            <a:pPr marL="285750" lvl="1"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oceňování dodavatelů</a:t>
            </a:r>
          </a:p>
          <a:p>
            <a:pPr marL="285750" lvl="1"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ověřování shody dodávek</a:t>
            </a:r>
          </a:p>
          <a:p>
            <a:pPr marL="285750" lvl="1"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komunikace s dodavateli</a:t>
            </a:r>
          </a:p>
          <a:p>
            <a:pPr marL="285750" lvl="1"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motivace dodavatelů</a:t>
            </a:r>
          </a:p>
          <a:p>
            <a:pPr marL="0" indent="0">
              <a:buClr>
                <a:srgbClr val="D72622"/>
              </a:buClr>
              <a:buNone/>
            </a:pPr>
            <a:r>
              <a:rPr lang="cs-CZ" sz="2000" b="1" dirty="0" smtClean="0"/>
              <a:t>NÁVRH </a:t>
            </a:r>
            <a:r>
              <a:rPr lang="cs-CZ" sz="2000" b="1" dirty="0"/>
              <a:t>DOPORUČENÍ PRO SPOLEČNOST STRABAG a.s</a:t>
            </a:r>
            <a:r>
              <a:rPr lang="cs-CZ" sz="2000" b="1" dirty="0" smtClean="0"/>
              <a:t>.</a:t>
            </a:r>
            <a:endParaRPr lang="cs-CZ" sz="1400" dirty="0" smtClean="0"/>
          </a:p>
          <a:p>
            <a:pPr>
              <a:buClr>
                <a:srgbClr val="D72622"/>
              </a:buClr>
            </a:pPr>
            <a:endParaRPr lang="de-AT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93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D72622"/>
                </a:solidFill>
                <a:cs typeface="Arial" panose="020B0604020202020204" pitchFamily="34" charset="0"/>
              </a:rPr>
              <a:t>CÍL PRÁCE</a:t>
            </a:r>
            <a:endParaRPr lang="cs-CZ" sz="2400" b="1" dirty="0">
              <a:solidFill>
                <a:srgbClr val="D72622"/>
              </a:solidFill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/2016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pPr algn="l"/>
            <a:r>
              <a:rPr lang="cs-CZ" dirty="0" smtClean="0"/>
              <a:t>Strana </a:t>
            </a:r>
            <a:fld id="{2F0BCC0B-07F1-40ED-A4C4-93CCCEAD3AD6}" type="slidenum">
              <a:rPr lang="cs-CZ" smtClean="0"/>
              <a:pPr algn="l"/>
              <a:t>3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6" y="6346852"/>
            <a:ext cx="1151634" cy="327132"/>
          </a:xfrm>
          <a:prstGeom prst="rect">
            <a:avLst/>
          </a:prstGeom>
        </p:spPr>
      </p:pic>
      <p:sp>
        <p:nvSpPr>
          <p:cNvPr id="7" name="Textplatzhalter 7"/>
          <p:cNvSpPr txBox="1">
            <a:spLocks/>
          </p:cNvSpPr>
          <p:nvPr/>
        </p:nvSpPr>
        <p:spPr>
          <a:xfrm>
            <a:off x="611560" y="1455540"/>
            <a:ext cx="7920880" cy="35576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D72622"/>
              </a:buClr>
              <a:buSzPct val="150000"/>
              <a:buNone/>
            </a:pPr>
            <a:r>
              <a:rPr lang="cs-CZ" sz="2000" dirty="0"/>
              <a:t>Cílem diplomové práce je přiblížit téma managementu partnerství s dodavateli. Výsledkem diplomové práce bude analýza přístupu k managementu s dodavateli ve vybrané společnosti s návrhem doporučení ke zlepšení stávajícího přístupu zvolené stavební společnosti v managementu partnerství s dodavateli za účelem zvýšení výkonnosti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konkurenceschopnosti společnosti.</a:t>
            </a:r>
          </a:p>
        </p:txBody>
      </p:sp>
    </p:spTree>
    <p:extLst>
      <p:ext uri="{BB962C8B-B14F-4D97-AF65-F5344CB8AC3E}">
        <p14:creationId xmlns:p14="http://schemas.microsoft.com/office/powerpoint/2010/main" val="3606776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D72622"/>
                </a:solidFill>
              </a:rPr>
              <a:t>POUŽITÉ METODY</a:t>
            </a:r>
            <a:endParaRPr lang="cs-CZ" sz="2400" b="1" dirty="0">
              <a:solidFill>
                <a:srgbClr val="D72622"/>
              </a:solidFill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/2016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pPr algn="l"/>
            <a:r>
              <a:rPr lang="cs-CZ" dirty="0" smtClean="0"/>
              <a:t>Strana </a:t>
            </a:r>
            <a:fld id="{2F0BCC0B-07F1-40ED-A4C4-93CCCEAD3AD6}" type="slidenum">
              <a:rPr lang="cs-CZ" smtClean="0"/>
              <a:pPr algn="l"/>
              <a:t>4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6" y="6346852"/>
            <a:ext cx="1151634" cy="3271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67544" y="903778"/>
            <a:ext cx="80648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ANALÝZA DOKUMENTŮ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odborná literatura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podnikové zdroje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>
              <a:lnSpc>
                <a:spcPct val="150000"/>
              </a:lnSpc>
            </a:pPr>
            <a:r>
              <a:rPr lang="cs-CZ" sz="2000" b="1" dirty="0" smtClean="0"/>
              <a:t>POZOROVÁNÍ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vlastní dosavadní praxe a zkušenosti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2000" b="1" dirty="0" smtClean="0"/>
              <a:t>ROZHOVOR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analýza konkurence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2000" b="1" dirty="0" smtClean="0"/>
              <a:t>KOMPARACE 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err="1"/>
              <a:t>benchmarking</a:t>
            </a:r>
            <a:endParaRPr lang="cs-CZ" dirty="0"/>
          </a:p>
          <a:p>
            <a:endParaRPr lang="cs-CZ" sz="14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13188" r="11233" b="13669"/>
          <a:stretch/>
        </p:blipFill>
        <p:spPr>
          <a:xfrm>
            <a:off x="5364088" y="801706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8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71978"/>
            <a:ext cx="3491880" cy="31860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D72622"/>
                </a:solidFill>
              </a:rPr>
              <a:t>PŘEDSTAVENÍ ANALYZOVANÉ SPOLEČNOSTI STRABAG a.s</a:t>
            </a:r>
            <a:r>
              <a:rPr lang="cs-CZ" sz="2400" b="1" dirty="0">
                <a:solidFill>
                  <a:srgbClr val="D72622"/>
                </a:solidFill>
              </a:rPr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/2016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pPr algn="l"/>
            <a:r>
              <a:rPr lang="cs-CZ" dirty="0" smtClean="0"/>
              <a:t>Strana </a:t>
            </a:r>
            <a:fld id="{2F0BCC0B-07F1-40ED-A4C4-93CCCEAD3AD6}" type="slidenum">
              <a:rPr lang="cs-CZ" smtClean="0"/>
              <a:pPr algn="l"/>
              <a:t>5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6" y="6346852"/>
            <a:ext cx="1151634" cy="32713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67544" y="1052736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PROFIL SPOLEČNOSTI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ýznamná stavební společnost v </a:t>
            </a:r>
            <a:r>
              <a:rPr lang="cs-CZ" dirty="0"/>
              <a:t>oborech dopravního, pozemního a inženýrského </a:t>
            </a:r>
            <a:r>
              <a:rPr lang="cs-CZ" dirty="0" smtClean="0"/>
              <a:t>stavitelství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170 let </a:t>
            </a:r>
            <a:r>
              <a:rPr lang="cs-CZ" dirty="0" smtClean="0"/>
              <a:t>rozvoje a know-how 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2000" b="1" dirty="0" smtClean="0"/>
              <a:t>HISTORIE V ČR</a:t>
            </a:r>
          </a:p>
          <a:p>
            <a:pPr marL="285750" indent="-285750"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r.</a:t>
            </a:r>
            <a:r>
              <a:rPr lang="cs-CZ" b="1" dirty="0"/>
              <a:t> 1991</a:t>
            </a:r>
            <a:r>
              <a:rPr lang="cs-CZ" dirty="0"/>
              <a:t> – vstup koncernu BAU HOLDING AG (dnes STRABAG </a:t>
            </a:r>
            <a:r>
              <a:rPr lang="cs-CZ" dirty="0" smtClean="0"/>
              <a:t>SE) </a:t>
            </a:r>
          </a:p>
          <a:p>
            <a:pPr>
              <a:buClr>
                <a:srgbClr val="D72622"/>
              </a:buClr>
            </a:pPr>
            <a:r>
              <a:rPr lang="cs-CZ" dirty="0" smtClean="0"/>
              <a:t>     na </a:t>
            </a:r>
            <a:r>
              <a:rPr lang="cs-CZ" dirty="0"/>
              <a:t>český stavební trh založením společnosti Bohemia Asfalt s.r.o..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2000" b="1" dirty="0" smtClean="0"/>
              <a:t>POSKYTOVANÉ SLUŽBY</a:t>
            </a:r>
            <a:endParaRPr lang="cs-CZ" sz="2000" b="1" dirty="0"/>
          </a:p>
          <a:p>
            <a:pPr marL="285750" lvl="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administrativní </a:t>
            </a:r>
            <a:r>
              <a:rPr lang="cs-CZ" dirty="0" smtClean="0"/>
              <a:t>budovy, budovy </a:t>
            </a:r>
            <a:r>
              <a:rPr lang="cs-CZ" dirty="0"/>
              <a:t>a haly pro </a:t>
            </a:r>
            <a:r>
              <a:rPr lang="cs-CZ" dirty="0" smtClean="0"/>
              <a:t>vědu</a:t>
            </a:r>
            <a:endParaRPr lang="cs-CZ" dirty="0"/>
          </a:p>
          <a:p>
            <a:pPr marL="285750" lvl="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obchodní </a:t>
            </a:r>
            <a:r>
              <a:rPr lang="cs-CZ" dirty="0"/>
              <a:t>domy, nákupní a multifunkční </a:t>
            </a:r>
            <a:r>
              <a:rPr lang="cs-CZ" dirty="0" smtClean="0"/>
              <a:t>centra</a:t>
            </a:r>
            <a:endParaRPr lang="cs-CZ" dirty="0"/>
          </a:p>
          <a:p>
            <a:pPr marL="285750" lvl="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bytová </a:t>
            </a:r>
            <a:r>
              <a:rPr lang="cs-CZ" dirty="0" smtClean="0"/>
              <a:t>výstavba, průmysl </a:t>
            </a:r>
            <a:r>
              <a:rPr lang="cs-CZ" dirty="0"/>
              <a:t>a logistická </a:t>
            </a:r>
            <a:r>
              <a:rPr lang="cs-CZ" dirty="0" smtClean="0"/>
              <a:t>centra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72" y="2276872"/>
            <a:ext cx="2477935" cy="10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05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5"/>
          <a:stretch/>
        </p:blipFill>
        <p:spPr>
          <a:xfrm>
            <a:off x="3155183" y="3571198"/>
            <a:ext cx="4347805" cy="32921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850" y="404664"/>
            <a:ext cx="8619630" cy="490066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D72622"/>
                </a:solidFill>
              </a:rPr>
              <a:t>PŘEDSTAVENÍ SROVNÁVANÉ KONKURENČNÍ SPOLEČNOSTI </a:t>
            </a:r>
            <a:r>
              <a:rPr lang="cs-CZ" sz="2400" b="1" dirty="0">
                <a:solidFill>
                  <a:srgbClr val="D72622"/>
                </a:solidFill>
              </a:rPr>
              <a:t>Metrostav a.s.</a:t>
            </a:r>
            <a:endParaRPr lang="cs-CZ" sz="2400" b="1" dirty="0">
              <a:solidFill>
                <a:srgbClr val="D72622"/>
              </a:solidFill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/2016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pPr algn="l"/>
            <a:r>
              <a:rPr lang="cs-CZ" dirty="0" smtClean="0"/>
              <a:t>Strana </a:t>
            </a:r>
            <a:fld id="{2F0BCC0B-07F1-40ED-A4C4-93CCCEAD3AD6}" type="slidenum">
              <a:rPr lang="cs-CZ" smtClean="0"/>
              <a:pPr algn="l"/>
              <a:t>6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6" y="6346852"/>
            <a:ext cx="1151634" cy="32713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67544" y="1052736"/>
            <a:ext cx="806489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PROFIL SPOLEČNOSTI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ýznamná česká stavební společnost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tavební společnost univerzálního zaměření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2000" b="1" dirty="0" smtClean="0"/>
              <a:t>HISTORIE V ČR</a:t>
            </a:r>
          </a:p>
          <a:p>
            <a:pPr marL="285750" indent="-285750"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znik </a:t>
            </a:r>
            <a:r>
              <a:rPr lang="cs-CZ" b="1" dirty="0"/>
              <a:t>31. prosince 1990</a:t>
            </a:r>
            <a:r>
              <a:rPr lang="cs-CZ" dirty="0"/>
              <a:t>, jako právní nástupce stejnojmenného národního podniku, k jehož založení došlo v letech 1971</a:t>
            </a:r>
            <a:r>
              <a:rPr lang="cs-CZ" dirty="0" smtClean="0"/>
              <a:t>.</a:t>
            </a:r>
          </a:p>
          <a:p>
            <a:pPr marL="285750" indent="-285750">
              <a:buClr>
                <a:srgbClr val="D72622"/>
              </a:buClr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2000" b="1" dirty="0" smtClean="0"/>
              <a:t>POSKYTOVANÉ SLUŽBY</a:t>
            </a:r>
            <a:endParaRPr lang="cs-CZ" sz="2000" b="1" dirty="0"/>
          </a:p>
          <a:p>
            <a:pPr marL="285750" lvl="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občanské </a:t>
            </a:r>
            <a:r>
              <a:rPr lang="cs-CZ" dirty="0"/>
              <a:t>výstavby </a:t>
            </a:r>
            <a:endParaRPr lang="cs-CZ" dirty="0" smtClean="0"/>
          </a:p>
          <a:p>
            <a:pPr marL="285750" lvl="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b</a:t>
            </a:r>
            <a:r>
              <a:rPr lang="cs-CZ" dirty="0" smtClean="0"/>
              <a:t>ytová </a:t>
            </a:r>
            <a:r>
              <a:rPr lang="cs-CZ" dirty="0"/>
              <a:t>výstavba </a:t>
            </a:r>
            <a:endParaRPr lang="cs-CZ" dirty="0" smtClean="0"/>
          </a:p>
          <a:p>
            <a:pPr marL="285750" lvl="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růmyslová </a:t>
            </a:r>
            <a:r>
              <a:rPr lang="cs-CZ" dirty="0"/>
              <a:t>výstavba </a:t>
            </a:r>
            <a:endParaRPr lang="cs-CZ" dirty="0" smtClean="0"/>
          </a:p>
          <a:p>
            <a:pPr marL="285750" lvl="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statní </a:t>
            </a:r>
            <a:r>
              <a:rPr lang="cs-CZ" dirty="0"/>
              <a:t>inženýrské </a:t>
            </a:r>
            <a:r>
              <a:rPr lang="cs-CZ" dirty="0" smtClean="0"/>
              <a:t>stavby</a:t>
            </a:r>
            <a:endParaRPr lang="cs-CZ" dirty="0"/>
          </a:p>
          <a:p>
            <a:endParaRPr lang="cs-CZ" sz="14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28" y="1443789"/>
            <a:ext cx="2411760" cy="7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05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indent="-285750"/>
            <a:r>
              <a:rPr lang="cs-CZ" sz="2400" b="1" dirty="0">
                <a:solidFill>
                  <a:srgbClr val="D72622"/>
                </a:solidFill>
              </a:rPr>
              <a:t>PŘÍSTUP K MANAGEMENTU PARTNERSTVÍ S DODAVATELI VE SPOLEČNOSTI STRABAG a.s. A </a:t>
            </a:r>
            <a:r>
              <a:rPr lang="cs-CZ" sz="2400" b="1" dirty="0" smtClean="0">
                <a:solidFill>
                  <a:srgbClr val="D72622"/>
                </a:solidFill>
              </a:rPr>
              <a:t>VE SPOLEČNOSTI Metrostav </a:t>
            </a:r>
            <a:r>
              <a:rPr lang="cs-CZ" sz="2400" b="1" dirty="0">
                <a:solidFill>
                  <a:srgbClr val="D72622"/>
                </a:solidFill>
              </a:rPr>
              <a:t>a.s.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/2016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pPr algn="l"/>
            <a:r>
              <a:rPr lang="cs-CZ" dirty="0" smtClean="0"/>
              <a:t>Strana </a:t>
            </a:r>
            <a:fld id="{2F0BCC0B-07F1-40ED-A4C4-93CCCEAD3AD6}" type="slidenum">
              <a:rPr lang="cs-CZ" smtClean="0"/>
              <a:pPr algn="l"/>
              <a:t>7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6" y="6346852"/>
            <a:ext cx="1151634" cy="32713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65990" y="909002"/>
            <a:ext cx="8064896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VZÁJEMNÉ VZTAHY S DODAVATELI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spolupráce při optimalizacích</a:t>
            </a:r>
          </a:p>
          <a:p>
            <a:r>
              <a:rPr lang="cs-CZ" sz="2000" b="1" dirty="0" smtClean="0"/>
              <a:t>PARTNERSTVÍ V SYSTÉMOVÝCH STANDARDECH</a:t>
            </a:r>
          </a:p>
          <a:p>
            <a:pPr marL="285750" lvl="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systém </a:t>
            </a:r>
            <a:r>
              <a:rPr lang="cs-CZ" dirty="0"/>
              <a:t>řízení udržitelného úspěchu organizace – přístup managementu </a:t>
            </a:r>
            <a:r>
              <a:rPr lang="cs-CZ" dirty="0" smtClean="0"/>
              <a:t>kvality </a:t>
            </a:r>
            <a:r>
              <a:rPr lang="cs-CZ" dirty="0"/>
              <a:t>ČSN EN ISO 9004 </a:t>
            </a:r>
            <a:endParaRPr lang="cs-CZ" dirty="0" smtClean="0"/>
          </a:p>
          <a:p>
            <a:pPr>
              <a:lnSpc>
                <a:spcPct val="150000"/>
              </a:lnSpc>
              <a:buClr>
                <a:srgbClr val="D72622"/>
              </a:buClr>
            </a:pPr>
            <a:r>
              <a:rPr lang="cs-CZ" sz="2000" b="1" dirty="0"/>
              <a:t>OCEŇOVÁNÍ </a:t>
            </a:r>
            <a:r>
              <a:rPr lang="cs-CZ" sz="2000" b="1" dirty="0" smtClean="0"/>
              <a:t>DODAVATELŮ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dodavatel </a:t>
            </a:r>
            <a:r>
              <a:rPr lang="cs-CZ" dirty="0"/>
              <a:t>projektu, divize, společnosti</a:t>
            </a:r>
          </a:p>
          <a:p>
            <a:pPr>
              <a:lnSpc>
                <a:spcPct val="150000"/>
              </a:lnSpc>
              <a:buClr>
                <a:srgbClr val="D72622"/>
              </a:buClr>
            </a:pPr>
            <a:r>
              <a:rPr lang="cs-CZ" sz="2000" b="1" dirty="0"/>
              <a:t>OVĚŘOVÁNÍ SHODY </a:t>
            </a:r>
            <a:r>
              <a:rPr lang="cs-CZ" sz="2000" b="1" dirty="0" smtClean="0"/>
              <a:t>DODÁVEK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stavba</a:t>
            </a:r>
            <a:endParaRPr lang="cs-CZ" dirty="0"/>
          </a:p>
          <a:p>
            <a:pPr>
              <a:lnSpc>
                <a:spcPct val="150000"/>
              </a:lnSpc>
              <a:buClr>
                <a:srgbClr val="D72622"/>
              </a:buClr>
            </a:pPr>
            <a:r>
              <a:rPr lang="cs-CZ" sz="2000" b="1" dirty="0"/>
              <a:t>KOMUNIKACE S </a:t>
            </a:r>
            <a:r>
              <a:rPr lang="cs-CZ" sz="2000" b="1" dirty="0" smtClean="0"/>
              <a:t>DODAVATELI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osobní jednání, GSM, e-mail</a:t>
            </a:r>
          </a:p>
          <a:p>
            <a:pPr>
              <a:lnSpc>
                <a:spcPct val="150000"/>
              </a:lnSpc>
              <a:buClr>
                <a:srgbClr val="D72622"/>
              </a:buClr>
            </a:pPr>
            <a:r>
              <a:rPr lang="cs-CZ" sz="2000" b="1" dirty="0" smtClean="0"/>
              <a:t>MOTIVACE DODAVATELŮ</a:t>
            </a:r>
            <a:endParaRPr lang="cs-CZ" dirty="0" smtClean="0"/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hmotná pozitivní, negativní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4" y="2852936"/>
            <a:ext cx="453650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09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D72622"/>
                </a:solidFill>
              </a:rPr>
              <a:t>NÁVRH DOPORUČENÍ PRO SPOLEČNOST STRABAG a.s</a:t>
            </a:r>
            <a:r>
              <a:rPr lang="cs-CZ" sz="2400" b="1" dirty="0">
                <a:solidFill>
                  <a:srgbClr val="D72622"/>
                </a:solidFill>
              </a:rPr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/2016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pPr algn="l"/>
            <a:r>
              <a:rPr lang="cs-CZ" dirty="0" smtClean="0"/>
              <a:t>Strana </a:t>
            </a:r>
            <a:fld id="{2F0BCC0B-07F1-40ED-A4C4-93CCCEAD3AD6}" type="slidenum">
              <a:rPr lang="cs-CZ" smtClean="0"/>
              <a:pPr algn="l"/>
              <a:t>8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6" y="6346852"/>
            <a:ext cx="1151634" cy="32713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8" y="3284984"/>
            <a:ext cx="2991431" cy="298281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0563" y="926607"/>
            <a:ext cx="781097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MOTIVACE A ZAVEDENÍ NORMY ČSN EN ISO 9004 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vyhlašování nejlepších dodavatelů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>
              <a:lnSpc>
                <a:spcPct val="150000"/>
              </a:lnSpc>
              <a:buClr>
                <a:srgbClr val="D72622"/>
              </a:buClr>
            </a:pPr>
            <a:r>
              <a:rPr lang="cs-CZ" sz="2000" b="1" dirty="0" smtClean="0"/>
              <a:t>Model excelence – EFQM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nástroj pro sebehodnocení a účinné zlepšování ve vybraných oblastech nebo za účelem získávání konkurenční výhody</a:t>
            </a:r>
          </a:p>
          <a:p>
            <a:pPr>
              <a:lnSpc>
                <a:spcPct val="150000"/>
              </a:lnSpc>
              <a:buClr>
                <a:srgbClr val="D72622"/>
              </a:buClr>
            </a:pPr>
            <a:endParaRPr lang="cs-CZ" sz="1400" dirty="0" smtClean="0"/>
          </a:p>
          <a:p>
            <a:pPr>
              <a:lnSpc>
                <a:spcPct val="150000"/>
              </a:lnSpc>
              <a:buClr>
                <a:srgbClr val="D72622"/>
              </a:buClr>
            </a:pPr>
            <a:r>
              <a:rPr lang="cs-CZ" sz="2000" b="1" dirty="0" smtClean="0"/>
              <a:t>ZPĚTNÁ VAZBA A ZAVEDENÍ E-AUKCE SPOLEČNĚ SE SYSTÉMEM e-VŘ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pětná vazba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a</a:t>
            </a:r>
            <a:r>
              <a:rPr lang="cs-CZ" dirty="0" smtClean="0"/>
              <a:t>ktuálnost</a:t>
            </a:r>
            <a:endParaRPr lang="cs-CZ" dirty="0"/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/>
              <a:t>ú</a:t>
            </a:r>
            <a:r>
              <a:rPr lang="cs-CZ" dirty="0" smtClean="0"/>
              <a:t>spora času/zvýšení výkonnosti zaměstnanců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zprůhlednění procesu VŘ</a:t>
            </a:r>
          </a:p>
          <a:p>
            <a:pPr marL="285750" indent="-285750">
              <a:lnSpc>
                <a:spcPct val="150000"/>
              </a:lnSpc>
              <a:buClr>
                <a:srgbClr val="D72622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efektivnější vyjednávání =&gt; konkurenceschopnost</a:t>
            </a:r>
          </a:p>
        </p:txBody>
      </p:sp>
    </p:spTree>
    <p:extLst>
      <p:ext uri="{BB962C8B-B14F-4D97-AF65-F5344CB8AC3E}">
        <p14:creationId xmlns:p14="http://schemas.microsoft.com/office/powerpoint/2010/main" val="48558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/2016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pPr algn="l"/>
            <a:r>
              <a:rPr lang="cs-CZ" dirty="0" smtClean="0"/>
              <a:t>Strana </a:t>
            </a:r>
            <a:fld id="{2F0BCC0B-07F1-40ED-A4C4-93CCCEAD3AD6}" type="slidenum">
              <a:rPr lang="cs-CZ" smtClean="0"/>
              <a:pPr algn="l"/>
              <a:t>9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64017"/>
            <a:ext cx="1790586" cy="508632"/>
          </a:xfrm>
          <a:prstGeom prst="rect">
            <a:avLst/>
          </a:prstGeom>
        </p:spPr>
      </p:pic>
      <p:pic>
        <p:nvPicPr>
          <p:cNvPr id="15" name="Bildplatzhalt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4953"/>
          <a:stretch/>
        </p:blipFill>
        <p:spPr>
          <a:xfrm>
            <a:off x="0" y="-1"/>
            <a:ext cx="9144000" cy="6858001"/>
          </a:xfrm>
          <a:custGeom>
            <a:avLst/>
            <a:gdLst>
              <a:gd name="connsiteX0" fmla="*/ 0 w 6843713"/>
              <a:gd name="connsiteY0" fmla="*/ 0 h 7483475"/>
              <a:gd name="connsiteX1" fmla="*/ 6843713 w 6843713"/>
              <a:gd name="connsiteY1" fmla="*/ 0 h 7483475"/>
              <a:gd name="connsiteX2" fmla="*/ 6843713 w 6843713"/>
              <a:gd name="connsiteY2" fmla="*/ 7483475 h 7483475"/>
              <a:gd name="connsiteX3" fmla="*/ 0 w 6843713"/>
              <a:gd name="connsiteY3" fmla="*/ 7483475 h 7483475"/>
              <a:gd name="connsiteX4" fmla="*/ 0 w 6843713"/>
              <a:gd name="connsiteY4" fmla="*/ 0 h 7483475"/>
              <a:gd name="connsiteX0" fmla="*/ 0 w 6843713"/>
              <a:gd name="connsiteY0" fmla="*/ 0 h 7485254"/>
              <a:gd name="connsiteX1" fmla="*/ 6843713 w 6843713"/>
              <a:gd name="connsiteY1" fmla="*/ 0 h 7485254"/>
              <a:gd name="connsiteX2" fmla="*/ 6843713 w 6843713"/>
              <a:gd name="connsiteY2" fmla="*/ 7483475 h 7485254"/>
              <a:gd name="connsiteX3" fmla="*/ 6663532 w 6843713"/>
              <a:gd name="connsiteY3" fmla="*/ 7485062 h 7485254"/>
              <a:gd name="connsiteX4" fmla="*/ 0 w 6843713"/>
              <a:gd name="connsiteY4" fmla="*/ 7483475 h 7485254"/>
              <a:gd name="connsiteX5" fmla="*/ 0 w 6843713"/>
              <a:gd name="connsiteY5" fmla="*/ 0 h 7485254"/>
              <a:gd name="connsiteX0" fmla="*/ 0 w 6843713"/>
              <a:gd name="connsiteY0" fmla="*/ 0 h 7485254"/>
              <a:gd name="connsiteX1" fmla="*/ 6843713 w 6843713"/>
              <a:gd name="connsiteY1" fmla="*/ 0 h 7485254"/>
              <a:gd name="connsiteX2" fmla="*/ 6843713 w 6843713"/>
              <a:gd name="connsiteY2" fmla="*/ 7483475 h 7485254"/>
              <a:gd name="connsiteX3" fmla="*/ 6663532 w 6843713"/>
              <a:gd name="connsiteY3" fmla="*/ 7485062 h 7485254"/>
              <a:gd name="connsiteX4" fmla="*/ 6658770 w 6843713"/>
              <a:gd name="connsiteY4" fmla="*/ 6613524 h 7485254"/>
              <a:gd name="connsiteX5" fmla="*/ 0 w 6843713"/>
              <a:gd name="connsiteY5" fmla="*/ 7483475 h 7485254"/>
              <a:gd name="connsiteX6" fmla="*/ 0 w 6843713"/>
              <a:gd name="connsiteY6" fmla="*/ 0 h 7485254"/>
              <a:gd name="connsiteX0" fmla="*/ 0 w 6843713"/>
              <a:gd name="connsiteY0" fmla="*/ 0 h 7485254"/>
              <a:gd name="connsiteX1" fmla="*/ 6843713 w 6843713"/>
              <a:gd name="connsiteY1" fmla="*/ 0 h 7485254"/>
              <a:gd name="connsiteX2" fmla="*/ 6843713 w 6843713"/>
              <a:gd name="connsiteY2" fmla="*/ 7483475 h 7485254"/>
              <a:gd name="connsiteX3" fmla="*/ 6663532 w 6843713"/>
              <a:gd name="connsiteY3" fmla="*/ 7485062 h 7485254"/>
              <a:gd name="connsiteX4" fmla="*/ 6658770 w 6843713"/>
              <a:gd name="connsiteY4" fmla="*/ 6613524 h 7485254"/>
              <a:gd name="connsiteX5" fmla="*/ 4946651 w 6843713"/>
              <a:gd name="connsiteY5" fmla="*/ 6618286 h 7485254"/>
              <a:gd name="connsiteX6" fmla="*/ 0 w 6843713"/>
              <a:gd name="connsiteY6" fmla="*/ 7483475 h 7485254"/>
              <a:gd name="connsiteX7" fmla="*/ 0 w 6843713"/>
              <a:gd name="connsiteY7" fmla="*/ 0 h 7485254"/>
              <a:gd name="connsiteX0" fmla="*/ 0 w 6843713"/>
              <a:gd name="connsiteY0" fmla="*/ 0 h 7813674"/>
              <a:gd name="connsiteX1" fmla="*/ 6843713 w 6843713"/>
              <a:gd name="connsiteY1" fmla="*/ 0 h 7813674"/>
              <a:gd name="connsiteX2" fmla="*/ 6843713 w 6843713"/>
              <a:gd name="connsiteY2" fmla="*/ 7483475 h 7813674"/>
              <a:gd name="connsiteX3" fmla="*/ 6663532 w 6843713"/>
              <a:gd name="connsiteY3" fmla="*/ 7485062 h 7813674"/>
              <a:gd name="connsiteX4" fmla="*/ 6658770 w 6843713"/>
              <a:gd name="connsiteY4" fmla="*/ 6613524 h 7813674"/>
              <a:gd name="connsiteX5" fmla="*/ 4946651 w 6843713"/>
              <a:gd name="connsiteY5" fmla="*/ 6618286 h 7813674"/>
              <a:gd name="connsiteX6" fmla="*/ 4944270 w 6843713"/>
              <a:gd name="connsiteY6" fmla="*/ 7813674 h 7813674"/>
              <a:gd name="connsiteX7" fmla="*/ 0 w 6843713"/>
              <a:gd name="connsiteY7" fmla="*/ 7483475 h 7813674"/>
              <a:gd name="connsiteX8" fmla="*/ 0 w 6843713"/>
              <a:gd name="connsiteY8" fmla="*/ 0 h 7813674"/>
              <a:gd name="connsiteX0" fmla="*/ 0 w 6843713"/>
              <a:gd name="connsiteY0" fmla="*/ 0 h 7813674"/>
              <a:gd name="connsiteX1" fmla="*/ 6843713 w 6843713"/>
              <a:gd name="connsiteY1" fmla="*/ 0 h 7813674"/>
              <a:gd name="connsiteX2" fmla="*/ 6843713 w 6843713"/>
              <a:gd name="connsiteY2" fmla="*/ 7483475 h 7813674"/>
              <a:gd name="connsiteX3" fmla="*/ 6663532 w 6843713"/>
              <a:gd name="connsiteY3" fmla="*/ 7485062 h 7813674"/>
              <a:gd name="connsiteX4" fmla="*/ 6658770 w 6843713"/>
              <a:gd name="connsiteY4" fmla="*/ 6613524 h 7813674"/>
              <a:gd name="connsiteX5" fmla="*/ 4946651 w 6843713"/>
              <a:gd name="connsiteY5" fmla="*/ 6618286 h 7813674"/>
              <a:gd name="connsiteX6" fmla="*/ 4944270 w 6843713"/>
              <a:gd name="connsiteY6" fmla="*/ 7813674 h 7813674"/>
              <a:gd name="connsiteX7" fmla="*/ 0 w 6843713"/>
              <a:gd name="connsiteY7" fmla="*/ 7483475 h 7813674"/>
              <a:gd name="connsiteX8" fmla="*/ 0 w 6843713"/>
              <a:gd name="connsiteY8" fmla="*/ 0 h 7813674"/>
              <a:gd name="connsiteX0" fmla="*/ 0 w 6843713"/>
              <a:gd name="connsiteY0" fmla="*/ 0 h 7486014"/>
              <a:gd name="connsiteX1" fmla="*/ 6843713 w 6843713"/>
              <a:gd name="connsiteY1" fmla="*/ 0 h 7486014"/>
              <a:gd name="connsiteX2" fmla="*/ 6843713 w 6843713"/>
              <a:gd name="connsiteY2" fmla="*/ 7483475 h 7486014"/>
              <a:gd name="connsiteX3" fmla="*/ 6663532 w 6843713"/>
              <a:gd name="connsiteY3" fmla="*/ 7485062 h 7486014"/>
              <a:gd name="connsiteX4" fmla="*/ 6658770 w 6843713"/>
              <a:gd name="connsiteY4" fmla="*/ 6613524 h 7486014"/>
              <a:gd name="connsiteX5" fmla="*/ 4946651 w 6843713"/>
              <a:gd name="connsiteY5" fmla="*/ 6618286 h 7486014"/>
              <a:gd name="connsiteX6" fmla="*/ 4921410 w 6843713"/>
              <a:gd name="connsiteY6" fmla="*/ 7486014 h 7486014"/>
              <a:gd name="connsiteX7" fmla="*/ 0 w 6843713"/>
              <a:gd name="connsiteY7" fmla="*/ 7483475 h 7486014"/>
              <a:gd name="connsiteX8" fmla="*/ 0 w 6843713"/>
              <a:gd name="connsiteY8" fmla="*/ 0 h 7486014"/>
              <a:gd name="connsiteX0" fmla="*/ 0 w 6843713"/>
              <a:gd name="connsiteY0" fmla="*/ 0 h 7486014"/>
              <a:gd name="connsiteX1" fmla="*/ 6843713 w 6843713"/>
              <a:gd name="connsiteY1" fmla="*/ 0 h 7486014"/>
              <a:gd name="connsiteX2" fmla="*/ 6843713 w 6843713"/>
              <a:gd name="connsiteY2" fmla="*/ 7483475 h 7486014"/>
              <a:gd name="connsiteX3" fmla="*/ 6663532 w 6843713"/>
              <a:gd name="connsiteY3" fmla="*/ 7485062 h 7486014"/>
              <a:gd name="connsiteX4" fmla="*/ 6658770 w 6843713"/>
              <a:gd name="connsiteY4" fmla="*/ 6613524 h 7486014"/>
              <a:gd name="connsiteX5" fmla="*/ 4946651 w 6843713"/>
              <a:gd name="connsiteY5" fmla="*/ 6618286 h 7486014"/>
              <a:gd name="connsiteX6" fmla="*/ 4921410 w 6843713"/>
              <a:gd name="connsiteY6" fmla="*/ 7486014 h 7486014"/>
              <a:gd name="connsiteX7" fmla="*/ 0 w 6843713"/>
              <a:gd name="connsiteY7" fmla="*/ 7483475 h 7486014"/>
              <a:gd name="connsiteX8" fmla="*/ 0 w 6843713"/>
              <a:gd name="connsiteY8" fmla="*/ 0 h 7486014"/>
              <a:gd name="connsiteX0" fmla="*/ 0 w 6843713"/>
              <a:gd name="connsiteY0" fmla="*/ 0 h 7489189"/>
              <a:gd name="connsiteX1" fmla="*/ 6843713 w 6843713"/>
              <a:gd name="connsiteY1" fmla="*/ 0 h 7489189"/>
              <a:gd name="connsiteX2" fmla="*/ 6843713 w 6843713"/>
              <a:gd name="connsiteY2" fmla="*/ 7483475 h 7489189"/>
              <a:gd name="connsiteX3" fmla="*/ 6663532 w 6843713"/>
              <a:gd name="connsiteY3" fmla="*/ 7485062 h 7489189"/>
              <a:gd name="connsiteX4" fmla="*/ 6658770 w 6843713"/>
              <a:gd name="connsiteY4" fmla="*/ 6613524 h 7489189"/>
              <a:gd name="connsiteX5" fmla="*/ 4946651 w 6843713"/>
              <a:gd name="connsiteY5" fmla="*/ 6618286 h 7489189"/>
              <a:gd name="connsiteX6" fmla="*/ 4956335 w 6843713"/>
              <a:gd name="connsiteY6" fmla="*/ 7489189 h 7489189"/>
              <a:gd name="connsiteX7" fmla="*/ 0 w 6843713"/>
              <a:gd name="connsiteY7" fmla="*/ 7483475 h 7489189"/>
              <a:gd name="connsiteX8" fmla="*/ 0 w 6843713"/>
              <a:gd name="connsiteY8" fmla="*/ 0 h 7489189"/>
              <a:gd name="connsiteX0" fmla="*/ 0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3532 w 6843713"/>
              <a:gd name="connsiteY3" fmla="*/ 7485062 h 7486807"/>
              <a:gd name="connsiteX4" fmla="*/ 6658770 w 6843713"/>
              <a:gd name="connsiteY4" fmla="*/ 6613524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0 w 6843713"/>
              <a:gd name="connsiteY8" fmla="*/ 0 h 7486807"/>
              <a:gd name="connsiteX0" fmla="*/ 0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3532 w 6843713"/>
              <a:gd name="connsiteY3" fmla="*/ 7485062 h 7486807"/>
              <a:gd name="connsiteX4" fmla="*/ 6658770 w 6843713"/>
              <a:gd name="connsiteY4" fmla="*/ 6613524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0 w 6843713"/>
              <a:gd name="connsiteY8" fmla="*/ 0 h 7486807"/>
              <a:gd name="connsiteX0" fmla="*/ 0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3532 w 6843713"/>
              <a:gd name="connsiteY3" fmla="*/ 7485062 h 7486807"/>
              <a:gd name="connsiteX4" fmla="*/ 6658770 w 6843713"/>
              <a:gd name="connsiteY4" fmla="*/ 6613524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0 w 6843713"/>
              <a:gd name="connsiteY8" fmla="*/ 0 h 7486807"/>
              <a:gd name="connsiteX0" fmla="*/ 0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3532 w 6843713"/>
              <a:gd name="connsiteY3" fmla="*/ 7485062 h 7486807"/>
              <a:gd name="connsiteX4" fmla="*/ 6658770 w 6843713"/>
              <a:gd name="connsiteY4" fmla="*/ 6613524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0 w 6843713"/>
              <a:gd name="connsiteY8" fmla="*/ 0 h 7486807"/>
              <a:gd name="connsiteX0" fmla="*/ 0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3532 w 6843713"/>
              <a:gd name="connsiteY3" fmla="*/ 7485062 h 7486807"/>
              <a:gd name="connsiteX4" fmla="*/ 6658770 w 6843713"/>
              <a:gd name="connsiteY4" fmla="*/ 6613524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0 w 6843713"/>
              <a:gd name="connsiteY8" fmla="*/ 0 h 7486807"/>
              <a:gd name="connsiteX0" fmla="*/ 0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3532 w 6843713"/>
              <a:gd name="connsiteY3" fmla="*/ 7485062 h 7486807"/>
              <a:gd name="connsiteX4" fmla="*/ 6658770 w 6843713"/>
              <a:gd name="connsiteY4" fmla="*/ 6613524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0 w 6843713"/>
              <a:gd name="connsiteY8" fmla="*/ 0 h 7486807"/>
              <a:gd name="connsiteX0" fmla="*/ 0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3532 w 6843713"/>
              <a:gd name="connsiteY3" fmla="*/ 7485062 h 7486807"/>
              <a:gd name="connsiteX4" fmla="*/ 6658770 w 6843713"/>
              <a:gd name="connsiteY4" fmla="*/ 6613524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0 w 6843713"/>
              <a:gd name="connsiteY8" fmla="*/ 0 h 7486807"/>
              <a:gd name="connsiteX0" fmla="*/ 0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3532 w 6843713"/>
              <a:gd name="connsiteY3" fmla="*/ 7485062 h 7486807"/>
              <a:gd name="connsiteX4" fmla="*/ 6663532 w 6843713"/>
              <a:gd name="connsiteY4" fmla="*/ 6620668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0 w 6843713"/>
              <a:gd name="connsiteY8" fmla="*/ 0 h 7486807"/>
              <a:gd name="connsiteX0" fmla="*/ 0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5913 w 6843713"/>
              <a:gd name="connsiteY3" fmla="*/ 7482681 h 7486807"/>
              <a:gd name="connsiteX4" fmla="*/ 6663532 w 6843713"/>
              <a:gd name="connsiteY4" fmla="*/ 6620668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0 w 6843713"/>
              <a:gd name="connsiteY8" fmla="*/ 0 h 7486807"/>
              <a:gd name="connsiteX0" fmla="*/ 0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5913 w 6843713"/>
              <a:gd name="connsiteY3" fmla="*/ 7482681 h 7486807"/>
              <a:gd name="connsiteX4" fmla="*/ 6663532 w 6843713"/>
              <a:gd name="connsiteY4" fmla="*/ 6618287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0 w 6843713"/>
              <a:gd name="connsiteY8" fmla="*/ 0 h 7486807"/>
              <a:gd name="connsiteX0" fmla="*/ 0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5913 w 6843713"/>
              <a:gd name="connsiteY3" fmla="*/ 7482681 h 7486807"/>
              <a:gd name="connsiteX4" fmla="*/ 6663532 w 6843713"/>
              <a:gd name="connsiteY4" fmla="*/ 6618287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0 w 6843713"/>
              <a:gd name="connsiteY8" fmla="*/ 0 h 7486807"/>
              <a:gd name="connsiteX0" fmla="*/ 0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3532 w 6843713"/>
              <a:gd name="connsiteY3" fmla="*/ 7482681 h 7486807"/>
              <a:gd name="connsiteX4" fmla="*/ 6663532 w 6843713"/>
              <a:gd name="connsiteY4" fmla="*/ 6618287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0 w 6843713"/>
              <a:gd name="connsiteY8" fmla="*/ 0 h 7486807"/>
              <a:gd name="connsiteX0" fmla="*/ 3243301 w 6843713"/>
              <a:gd name="connsiteY0" fmla="*/ 0 h 7486807"/>
              <a:gd name="connsiteX1" fmla="*/ 6843713 w 6843713"/>
              <a:gd name="connsiteY1" fmla="*/ 0 h 7486807"/>
              <a:gd name="connsiteX2" fmla="*/ 6843713 w 6843713"/>
              <a:gd name="connsiteY2" fmla="*/ 7483475 h 7486807"/>
              <a:gd name="connsiteX3" fmla="*/ 6663532 w 6843713"/>
              <a:gd name="connsiteY3" fmla="*/ 7482681 h 7486807"/>
              <a:gd name="connsiteX4" fmla="*/ 6663532 w 6843713"/>
              <a:gd name="connsiteY4" fmla="*/ 6618287 h 7486807"/>
              <a:gd name="connsiteX5" fmla="*/ 4946651 w 6843713"/>
              <a:gd name="connsiteY5" fmla="*/ 6618286 h 7486807"/>
              <a:gd name="connsiteX6" fmla="*/ 4946810 w 6843713"/>
              <a:gd name="connsiteY6" fmla="*/ 7486807 h 7486807"/>
              <a:gd name="connsiteX7" fmla="*/ 0 w 6843713"/>
              <a:gd name="connsiteY7" fmla="*/ 7483475 h 7486807"/>
              <a:gd name="connsiteX8" fmla="*/ 3243301 w 6843713"/>
              <a:gd name="connsiteY8" fmla="*/ 0 h 7486807"/>
              <a:gd name="connsiteX0" fmla="*/ 0 w 3600412"/>
              <a:gd name="connsiteY0" fmla="*/ 0 h 7496175"/>
              <a:gd name="connsiteX1" fmla="*/ 3600412 w 3600412"/>
              <a:gd name="connsiteY1" fmla="*/ 0 h 7496175"/>
              <a:gd name="connsiteX2" fmla="*/ 3600412 w 3600412"/>
              <a:gd name="connsiteY2" fmla="*/ 7483475 h 7496175"/>
              <a:gd name="connsiteX3" fmla="*/ 3420231 w 3600412"/>
              <a:gd name="connsiteY3" fmla="*/ 7482681 h 7496175"/>
              <a:gd name="connsiteX4" fmla="*/ 3420231 w 3600412"/>
              <a:gd name="connsiteY4" fmla="*/ 6618287 h 7496175"/>
              <a:gd name="connsiteX5" fmla="*/ 1703350 w 3600412"/>
              <a:gd name="connsiteY5" fmla="*/ 6618286 h 7496175"/>
              <a:gd name="connsiteX6" fmla="*/ 1703509 w 3600412"/>
              <a:gd name="connsiteY6" fmla="*/ 7486807 h 7496175"/>
              <a:gd name="connsiteX7" fmla="*/ 25338 w 3600412"/>
              <a:gd name="connsiteY7" fmla="*/ 7496175 h 7496175"/>
              <a:gd name="connsiteX8" fmla="*/ 0 w 3600412"/>
              <a:gd name="connsiteY8" fmla="*/ 0 h 7496175"/>
              <a:gd name="connsiteX0" fmla="*/ 1266915 w 3575074"/>
              <a:gd name="connsiteY0" fmla="*/ 3340100 h 7496175"/>
              <a:gd name="connsiteX1" fmla="*/ 3575074 w 3575074"/>
              <a:gd name="connsiteY1" fmla="*/ 0 h 7496175"/>
              <a:gd name="connsiteX2" fmla="*/ 3575074 w 3575074"/>
              <a:gd name="connsiteY2" fmla="*/ 7483475 h 7496175"/>
              <a:gd name="connsiteX3" fmla="*/ 3394893 w 3575074"/>
              <a:gd name="connsiteY3" fmla="*/ 7482681 h 7496175"/>
              <a:gd name="connsiteX4" fmla="*/ 3394893 w 3575074"/>
              <a:gd name="connsiteY4" fmla="*/ 6618287 h 7496175"/>
              <a:gd name="connsiteX5" fmla="*/ 1678012 w 3575074"/>
              <a:gd name="connsiteY5" fmla="*/ 6618286 h 7496175"/>
              <a:gd name="connsiteX6" fmla="*/ 1678171 w 3575074"/>
              <a:gd name="connsiteY6" fmla="*/ 7486807 h 7496175"/>
              <a:gd name="connsiteX7" fmla="*/ 0 w 3575074"/>
              <a:gd name="connsiteY7" fmla="*/ 7496175 h 7496175"/>
              <a:gd name="connsiteX8" fmla="*/ 1266915 w 3575074"/>
              <a:gd name="connsiteY8" fmla="*/ 3340100 h 7496175"/>
              <a:gd name="connsiteX0" fmla="*/ 1266915 w 3575074"/>
              <a:gd name="connsiteY0" fmla="*/ 25400 h 4181475"/>
              <a:gd name="connsiteX1" fmla="*/ 3562405 w 3575074"/>
              <a:gd name="connsiteY1" fmla="*/ 0 h 4181475"/>
              <a:gd name="connsiteX2" fmla="*/ 3575074 w 3575074"/>
              <a:gd name="connsiteY2" fmla="*/ 4168775 h 4181475"/>
              <a:gd name="connsiteX3" fmla="*/ 3394893 w 3575074"/>
              <a:gd name="connsiteY3" fmla="*/ 4167981 h 4181475"/>
              <a:gd name="connsiteX4" fmla="*/ 3394893 w 3575074"/>
              <a:gd name="connsiteY4" fmla="*/ 3303587 h 4181475"/>
              <a:gd name="connsiteX5" fmla="*/ 1678012 w 3575074"/>
              <a:gd name="connsiteY5" fmla="*/ 3303586 h 4181475"/>
              <a:gd name="connsiteX6" fmla="*/ 1678171 w 3575074"/>
              <a:gd name="connsiteY6" fmla="*/ 4172107 h 4181475"/>
              <a:gd name="connsiteX7" fmla="*/ 0 w 3575074"/>
              <a:gd name="connsiteY7" fmla="*/ 4181475 h 4181475"/>
              <a:gd name="connsiteX8" fmla="*/ 1266915 w 3575074"/>
              <a:gd name="connsiteY8" fmla="*/ 25400 h 4181475"/>
              <a:gd name="connsiteX0" fmla="*/ 1 w 2308160"/>
              <a:gd name="connsiteY0" fmla="*/ 25400 h 4194175"/>
              <a:gd name="connsiteX1" fmla="*/ 2295491 w 2308160"/>
              <a:gd name="connsiteY1" fmla="*/ 0 h 4194175"/>
              <a:gd name="connsiteX2" fmla="*/ 2308160 w 2308160"/>
              <a:gd name="connsiteY2" fmla="*/ 4168775 h 4194175"/>
              <a:gd name="connsiteX3" fmla="*/ 2127979 w 2308160"/>
              <a:gd name="connsiteY3" fmla="*/ 4167981 h 4194175"/>
              <a:gd name="connsiteX4" fmla="*/ 2127979 w 2308160"/>
              <a:gd name="connsiteY4" fmla="*/ 3303587 h 4194175"/>
              <a:gd name="connsiteX5" fmla="*/ 411098 w 2308160"/>
              <a:gd name="connsiteY5" fmla="*/ 3303586 h 4194175"/>
              <a:gd name="connsiteX6" fmla="*/ 411257 w 2308160"/>
              <a:gd name="connsiteY6" fmla="*/ 4172107 h 4194175"/>
              <a:gd name="connsiteX7" fmla="*/ 0 w 2308160"/>
              <a:gd name="connsiteY7" fmla="*/ 4194175 h 4194175"/>
              <a:gd name="connsiteX8" fmla="*/ 1 w 2308160"/>
              <a:gd name="connsiteY8" fmla="*/ 25400 h 4194175"/>
              <a:gd name="connsiteX0" fmla="*/ 23755 w 2308160"/>
              <a:gd name="connsiteY0" fmla="*/ 0 h 4211638"/>
              <a:gd name="connsiteX1" fmla="*/ 2295491 w 2308160"/>
              <a:gd name="connsiteY1" fmla="*/ 17463 h 4211638"/>
              <a:gd name="connsiteX2" fmla="*/ 2308160 w 2308160"/>
              <a:gd name="connsiteY2" fmla="*/ 4186238 h 4211638"/>
              <a:gd name="connsiteX3" fmla="*/ 2127979 w 2308160"/>
              <a:gd name="connsiteY3" fmla="*/ 4185444 h 4211638"/>
              <a:gd name="connsiteX4" fmla="*/ 2127979 w 2308160"/>
              <a:gd name="connsiteY4" fmla="*/ 3321050 h 4211638"/>
              <a:gd name="connsiteX5" fmla="*/ 411098 w 2308160"/>
              <a:gd name="connsiteY5" fmla="*/ 3321049 h 4211638"/>
              <a:gd name="connsiteX6" fmla="*/ 411257 w 2308160"/>
              <a:gd name="connsiteY6" fmla="*/ 4189570 h 4211638"/>
              <a:gd name="connsiteX7" fmla="*/ 0 w 2308160"/>
              <a:gd name="connsiteY7" fmla="*/ 4211638 h 4211638"/>
              <a:gd name="connsiteX8" fmla="*/ 23755 w 2308160"/>
              <a:gd name="connsiteY8" fmla="*/ 0 h 4211638"/>
              <a:gd name="connsiteX0" fmla="*/ 28507 w 2308160"/>
              <a:gd name="connsiteY0" fmla="*/ 0 h 4206875"/>
              <a:gd name="connsiteX1" fmla="*/ 2295491 w 2308160"/>
              <a:gd name="connsiteY1" fmla="*/ 12700 h 4206875"/>
              <a:gd name="connsiteX2" fmla="*/ 2308160 w 2308160"/>
              <a:gd name="connsiteY2" fmla="*/ 4181475 h 4206875"/>
              <a:gd name="connsiteX3" fmla="*/ 2127979 w 2308160"/>
              <a:gd name="connsiteY3" fmla="*/ 4180681 h 4206875"/>
              <a:gd name="connsiteX4" fmla="*/ 2127979 w 2308160"/>
              <a:gd name="connsiteY4" fmla="*/ 3316287 h 4206875"/>
              <a:gd name="connsiteX5" fmla="*/ 411098 w 2308160"/>
              <a:gd name="connsiteY5" fmla="*/ 3316286 h 4206875"/>
              <a:gd name="connsiteX6" fmla="*/ 411257 w 2308160"/>
              <a:gd name="connsiteY6" fmla="*/ 4184807 h 4206875"/>
              <a:gd name="connsiteX7" fmla="*/ 0 w 2308160"/>
              <a:gd name="connsiteY7" fmla="*/ 4206875 h 4206875"/>
              <a:gd name="connsiteX8" fmla="*/ 28507 w 2308160"/>
              <a:gd name="connsiteY8" fmla="*/ 0 h 4206875"/>
              <a:gd name="connsiteX0" fmla="*/ 28507 w 2314495"/>
              <a:gd name="connsiteY0" fmla="*/ 1587 h 4208462"/>
              <a:gd name="connsiteX1" fmla="*/ 2314495 w 2314495"/>
              <a:gd name="connsiteY1" fmla="*/ 0 h 4208462"/>
              <a:gd name="connsiteX2" fmla="*/ 2308160 w 2314495"/>
              <a:gd name="connsiteY2" fmla="*/ 4183062 h 4208462"/>
              <a:gd name="connsiteX3" fmla="*/ 2127979 w 2314495"/>
              <a:gd name="connsiteY3" fmla="*/ 4182268 h 4208462"/>
              <a:gd name="connsiteX4" fmla="*/ 2127979 w 2314495"/>
              <a:gd name="connsiteY4" fmla="*/ 3317874 h 4208462"/>
              <a:gd name="connsiteX5" fmla="*/ 411098 w 2314495"/>
              <a:gd name="connsiteY5" fmla="*/ 3317873 h 4208462"/>
              <a:gd name="connsiteX6" fmla="*/ 411257 w 2314495"/>
              <a:gd name="connsiteY6" fmla="*/ 4186394 h 4208462"/>
              <a:gd name="connsiteX7" fmla="*/ 0 w 2314495"/>
              <a:gd name="connsiteY7" fmla="*/ 4208462 h 4208462"/>
              <a:gd name="connsiteX8" fmla="*/ 28507 w 2314495"/>
              <a:gd name="connsiteY8" fmla="*/ 1587 h 4208462"/>
              <a:gd name="connsiteX0" fmla="*/ 28507 w 2308543"/>
              <a:gd name="connsiteY0" fmla="*/ 0 h 4206875"/>
              <a:gd name="connsiteX1" fmla="*/ 2304993 w 2308543"/>
              <a:gd name="connsiteY1" fmla="*/ 3176 h 4206875"/>
              <a:gd name="connsiteX2" fmla="*/ 2308160 w 2308543"/>
              <a:gd name="connsiteY2" fmla="*/ 4181475 h 4206875"/>
              <a:gd name="connsiteX3" fmla="*/ 2127979 w 2308543"/>
              <a:gd name="connsiteY3" fmla="*/ 4180681 h 4206875"/>
              <a:gd name="connsiteX4" fmla="*/ 2127979 w 2308543"/>
              <a:gd name="connsiteY4" fmla="*/ 3316287 h 4206875"/>
              <a:gd name="connsiteX5" fmla="*/ 411098 w 2308543"/>
              <a:gd name="connsiteY5" fmla="*/ 3316286 h 4206875"/>
              <a:gd name="connsiteX6" fmla="*/ 411257 w 2308543"/>
              <a:gd name="connsiteY6" fmla="*/ 4184807 h 4206875"/>
              <a:gd name="connsiteX7" fmla="*/ 0 w 2308543"/>
              <a:gd name="connsiteY7" fmla="*/ 4206875 h 4206875"/>
              <a:gd name="connsiteX8" fmla="*/ 28507 w 2308543"/>
              <a:gd name="connsiteY8" fmla="*/ 0 h 4206875"/>
              <a:gd name="connsiteX0" fmla="*/ 0 w 2280036"/>
              <a:gd name="connsiteY0" fmla="*/ 0 h 4184807"/>
              <a:gd name="connsiteX1" fmla="*/ 2276486 w 2280036"/>
              <a:gd name="connsiteY1" fmla="*/ 3176 h 4184807"/>
              <a:gd name="connsiteX2" fmla="*/ 2279653 w 2280036"/>
              <a:gd name="connsiteY2" fmla="*/ 4181475 h 4184807"/>
              <a:gd name="connsiteX3" fmla="*/ 2099472 w 2280036"/>
              <a:gd name="connsiteY3" fmla="*/ 4180681 h 4184807"/>
              <a:gd name="connsiteX4" fmla="*/ 2099472 w 2280036"/>
              <a:gd name="connsiteY4" fmla="*/ 3316287 h 4184807"/>
              <a:gd name="connsiteX5" fmla="*/ 382591 w 2280036"/>
              <a:gd name="connsiteY5" fmla="*/ 3316286 h 4184807"/>
              <a:gd name="connsiteX6" fmla="*/ 382750 w 2280036"/>
              <a:gd name="connsiteY6" fmla="*/ 4184807 h 4184807"/>
              <a:gd name="connsiteX7" fmla="*/ 4750 w 2280036"/>
              <a:gd name="connsiteY7" fmla="*/ 4173538 h 4184807"/>
              <a:gd name="connsiteX8" fmla="*/ 0 w 2280036"/>
              <a:gd name="connsiteY8" fmla="*/ 0 h 4184807"/>
              <a:gd name="connsiteX0" fmla="*/ 0 w 2280036"/>
              <a:gd name="connsiteY0" fmla="*/ 0 h 4184807"/>
              <a:gd name="connsiteX1" fmla="*/ 2276486 w 2280036"/>
              <a:gd name="connsiteY1" fmla="*/ 3176 h 4184807"/>
              <a:gd name="connsiteX2" fmla="*/ 2279653 w 2280036"/>
              <a:gd name="connsiteY2" fmla="*/ 4181475 h 4184807"/>
              <a:gd name="connsiteX3" fmla="*/ 2099472 w 2280036"/>
              <a:gd name="connsiteY3" fmla="*/ 4180681 h 4184807"/>
              <a:gd name="connsiteX4" fmla="*/ 2099472 w 2280036"/>
              <a:gd name="connsiteY4" fmla="*/ 3316287 h 4184807"/>
              <a:gd name="connsiteX5" fmla="*/ 382591 w 2280036"/>
              <a:gd name="connsiteY5" fmla="*/ 3316286 h 4184807"/>
              <a:gd name="connsiteX6" fmla="*/ 382750 w 2280036"/>
              <a:gd name="connsiteY6" fmla="*/ 4184807 h 4184807"/>
              <a:gd name="connsiteX7" fmla="*/ 4750 w 2280036"/>
              <a:gd name="connsiteY7" fmla="*/ 4183063 h 4184807"/>
              <a:gd name="connsiteX8" fmla="*/ 0 w 2280036"/>
              <a:gd name="connsiteY8" fmla="*/ 0 h 4184807"/>
              <a:gd name="connsiteX0" fmla="*/ 0 w 2280036"/>
              <a:gd name="connsiteY0" fmla="*/ 0 h 4190206"/>
              <a:gd name="connsiteX1" fmla="*/ 2276486 w 2280036"/>
              <a:gd name="connsiteY1" fmla="*/ 3176 h 4190206"/>
              <a:gd name="connsiteX2" fmla="*/ 2279653 w 2280036"/>
              <a:gd name="connsiteY2" fmla="*/ 4181475 h 4190206"/>
              <a:gd name="connsiteX3" fmla="*/ 2104222 w 2280036"/>
              <a:gd name="connsiteY3" fmla="*/ 4190206 h 4190206"/>
              <a:gd name="connsiteX4" fmla="*/ 2099472 w 2280036"/>
              <a:gd name="connsiteY4" fmla="*/ 3316287 h 4190206"/>
              <a:gd name="connsiteX5" fmla="*/ 382591 w 2280036"/>
              <a:gd name="connsiteY5" fmla="*/ 3316286 h 4190206"/>
              <a:gd name="connsiteX6" fmla="*/ 382750 w 2280036"/>
              <a:gd name="connsiteY6" fmla="*/ 4184807 h 4190206"/>
              <a:gd name="connsiteX7" fmla="*/ 4750 w 2280036"/>
              <a:gd name="connsiteY7" fmla="*/ 4183063 h 4190206"/>
              <a:gd name="connsiteX8" fmla="*/ 0 w 2280036"/>
              <a:gd name="connsiteY8" fmla="*/ 0 h 4190206"/>
              <a:gd name="connsiteX0" fmla="*/ 0 w 2280036"/>
              <a:gd name="connsiteY0" fmla="*/ 0 h 4190206"/>
              <a:gd name="connsiteX1" fmla="*/ 2276486 w 2280036"/>
              <a:gd name="connsiteY1" fmla="*/ 3176 h 4190206"/>
              <a:gd name="connsiteX2" fmla="*/ 2279653 w 2280036"/>
              <a:gd name="connsiteY2" fmla="*/ 4181475 h 4190206"/>
              <a:gd name="connsiteX3" fmla="*/ 2104222 w 2280036"/>
              <a:gd name="connsiteY3" fmla="*/ 4190206 h 4190206"/>
              <a:gd name="connsiteX4" fmla="*/ 2106598 w 2280036"/>
              <a:gd name="connsiteY4" fmla="*/ 3311525 h 4190206"/>
              <a:gd name="connsiteX5" fmla="*/ 382591 w 2280036"/>
              <a:gd name="connsiteY5" fmla="*/ 3316286 h 4190206"/>
              <a:gd name="connsiteX6" fmla="*/ 382750 w 2280036"/>
              <a:gd name="connsiteY6" fmla="*/ 4184807 h 4190206"/>
              <a:gd name="connsiteX7" fmla="*/ 4750 w 2280036"/>
              <a:gd name="connsiteY7" fmla="*/ 4183063 h 4190206"/>
              <a:gd name="connsiteX8" fmla="*/ 0 w 2280036"/>
              <a:gd name="connsiteY8" fmla="*/ 0 h 4190206"/>
              <a:gd name="connsiteX0" fmla="*/ 0 w 2280036"/>
              <a:gd name="connsiteY0" fmla="*/ 0 h 4184807"/>
              <a:gd name="connsiteX1" fmla="*/ 2276486 w 2280036"/>
              <a:gd name="connsiteY1" fmla="*/ 3176 h 4184807"/>
              <a:gd name="connsiteX2" fmla="*/ 2279653 w 2280036"/>
              <a:gd name="connsiteY2" fmla="*/ 4181475 h 4184807"/>
              <a:gd name="connsiteX3" fmla="*/ 2101847 w 2280036"/>
              <a:gd name="connsiteY3" fmla="*/ 4180681 h 4184807"/>
              <a:gd name="connsiteX4" fmla="*/ 2106598 w 2280036"/>
              <a:gd name="connsiteY4" fmla="*/ 3311525 h 4184807"/>
              <a:gd name="connsiteX5" fmla="*/ 382591 w 2280036"/>
              <a:gd name="connsiteY5" fmla="*/ 3316286 h 4184807"/>
              <a:gd name="connsiteX6" fmla="*/ 382750 w 2280036"/>
              <a:gd name="connsiteY6" fmla="*/ 4184807 h 4184807"/>
              <a:gd name="connsiteX7" fmla="*/ 4750 w 2280036"/>
              <a:gd name="connsiteY7" fmla="*/ 4183063 h 4184807"/>
              <a:gd name="connsiteX8" fmla="*/ 0 w 2280036"/>
              <a:gd name="connsiteY8" fmla="*/ 0 h 4184807"/>
              <a:gd name="connsiteX0" fmla="*/ 0 w 2280036"/>
              <a:gd name="connsiteY0" fmla="*/ 0 h 4184807"/>
              <a:gd name="connsiteX1" fmla="*/ 2276486 w 2280036"/>
              <a:gd name="connsiteY1" fmla="*/ 3176 h 4184807"/>
              <a:gd name="connsiteX2" fmla="*/ 2279653 w 2280036"/>
              <a:gd name="connsiteY2" fmla="*/ 4181475 h 4184807"/>
              <a:gd name="connsiteX3" fmla="*/ 2101847 w 2280036"/>
              <a:gd name="connsiteY3" fmla="*/ 4180681 h 4184807"/>
              <a:gd name="connsiteX4" fmla="*/ 2106598 w 2280036"/>
              <a:gd name="connsiteY4" fmla="*/ 3311525 h 4184807"/>
              <a:gd name="connsiteX5" fmla="*/ 382591 w 2280036"/>
              <a:gd name="connsiteY5" fmla="*/ 3316286 h 4184807"/>
              <a:gd name="connsiteX6" fmla="*/ 382750 w 2280036"/>
              <a:gd name="connsiteY6" fmla="*/ 4184807 h 4184807"/>
              <a:gd name="connsiteX7" fmla="*/ 4750 w 2280036"/>
              <a:gd name="connsiteY7" fmla="*/ 4183063 h 4184807"/>
              <a:gd name="connsiteX8" fmla="*/ 0 w 2280036"/>
              <a:gd name="connsiteY8" fmla="*/ 0 h 4184807"/>
              <a:gd name="connsiteX0" fmla="*/ 0 w 2280036"/>
              <a:gd name="connsiteY0" fmla="*/ 0 h 4184807"/>
              <a:gd name="connsiteX1" fmla="*/ 2276486 w 2280036"/>
              <a:gd name="connsiteY1" fmla="*/ 3176 h 4184807"/>
              <a:gd name="connsiteX2" fmla="*/ 2279653 w 2280036"/>
              <a:gd name="connsiteY2" fmla="*/ 4181475 h 4184807"/>
              <a:gd name="connsiteX3" fmla="*/ 2101847 w 2280036"/>
              <a:gd name="connsiteY3" fmla="*/ 4180681 h 4184807"/>
              <a:gd name="connsiteX4" fmla="*/ 2106598 w 2280036"/>
              <a:gd name="connsiteY4" fmla="*/ 3311525 h 4184807"/>
              <a:gd name="connsiteX5" fmla="*/ 382591 w 2280036"/>
              <a:gd name="connsiteY5" fmla="*/ 3316286 h 4184807"/>
              <a:gd name="connsiteX6" fmla="*/ 382750 w 2280036"/>
              <a:gd name="connsiteY6" fmla="*/ 4184807 h 4184807"/>
              <a:gd name="connsiteX7" fmla="*/ 4750 w 2280036"/>
              <a:gd name="connsiteY7" fmla="*/ 4183063 h 4184807"/>
              <a:gd name="connsiteX8" fmla="*/ 0 w 2280036"/>
              <a:gd name="connsiteY8" fmla="*/ 0 h 4184807"/>
              <a:gd name="connsiteX0" fmla="*/ 0 w 2280036"/>
              <a:gd name="connsiteY0" fmla="*/ 0 h 4184807"/>
              <a:gd name="connsiteX1" fmla="*/ 2276486 w 2280036"/>
              <a:gd name="connsiteY1" fmla="*/ 3176 h 4184807"/>
              <a:gd name="connsiteX2" fmla="*/ 2279653 w 2280036"/>
              <a:gd name="connsiteY2" fmla="*/ 4181475 h 4184807"/>
              <a:gd name="connsiteX3" fmla="*/ 2101847 w 2280036"/>
              <a:gd name="connsiteY3" fmla="*/ 4180681 h 4184807"/>
              <a:gd name="connsiteX4" fmla="*/ 2101847 w 2280036"/>
              <a:gd name="connsiteY4" fmla="*/ 3316288 h 4184807"/>
              <a:gd name="connsiteX5" fmla="*/ 382591 w 2280036"/>
              <a:gd name="connsiteY5" fmla="*/ 3316286 h 4184807"/>
              <a:gd name="connsiteX6" fmla="*/ 382750 w 2280036"/>
              <a:gd name="connsiteY6" fmla="*/ 4184807 h 4184807"/>
              <a:gd name="connsiteX7" fmla="*/ 4750 w 2280036"/>
              <a:gd name="connsiteY7" fmla="*/ 4183063 h 4184807"/>
              <a:gd name="connsiteX8" fmla="*/ 0 w 2280036"/>
              <a:gd name="connsiteY8" fmla="*/ 0 h 4184807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01847 w 2280036"/>
              <a:gd name="connsiteY4" fmla="*/ 3316288 h 4183063"/>
              <a:gd name="connsiteX5" fmla="*/ 382591 w 2280036"/>
              <a:gd name="connsiteY5" fmla="*/ 3316286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01847 w 2280036"/>
              <a:gd name="connsiteY4" fmla="*/ 3316288 h 4183063"/>
              <a:gd name="connsiteX5" fmla="*/ 392093 w 2280036"/>
              <a:gd name="connsiteY5" fmla="*/ 33186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01847 w 2280036"/>
              <a:gd name="connsiteY4" fmla="*/ 3316288 h 4183063"/>
              <a:gd name="connsiteX5" fmla="*/ 395260 w 2280036"/>
              <a:gd name="connsiteY5" fmla="*/ 37885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05014 w 2280036"/>
              <a:gd name="connsiteY4" fmla="*/ 3808413 h 4183063"/>
              <a:gd name="connsiteX5" fmla="*/ 395260 w 2280036"/>
              <a:gd name="connsiteY5" fmla="*/ 37885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05014 w 2280036"/>
              <a:gd name="connsiteY4" fmla="*/ 3808413 h 4183063"/>
              <a:gd name="connsiteX5" fmla="*/ 395260 w 2280036"/>
              <a:gd name="connsiteY5" fmla="*/ 37885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05014 w 2280036"/>
              <a:gd name="connsiteY4" fmla="*/ 380841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05014 w 2280036"/>
              <a:gd name="connsiteY4" fmla="*/ 380841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21289 w 2280036"/>
              <a:gd name="connsiteY4" fmla="*/ 4059236 h 4183063"/>
              <a:gd name="connsiteX5" fmla="*/ 2105014 w 2280036"/>
              <a:gd name="connsiteY5" fmla="*/ 3808413 h 4183063"/>
              <a:gd name="connsiteX6" fmla="*/ 392093 w 2280036"/>
              <a:gd name="connsiteY6" fmla="*/ 3813967 h 4183063"/>
              <a:gd name="connsiteX7" fmla="*/ 389876 w 2280036"/>
              <a:gd name="connsiteY7" fmla="*/ 4180045 h 4183063"/>
              <a:gd name="connsiteX8" fmla="*/ 4750 w 2280036"/>
              <a:gd name="connsiteY8" fmla="*/ 4183063 h 4183063"/>
              <a:gd name="connsiteX9" fmla="*/ 0 w 2280036"/>
              <a:gd name="connsiteY9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21289 w 2280036"/>
              <a:gd name="connsiteY4" fmla="*/ 4059236 h 4183063"/>
              <a:gd name="connsiteX5" fmla="*/ 2105014 w 2280036"/>
              <a:gd name="connsiteY5" fmla="*/ 3808413 h 4183063"/>
              <a:gd name="connsiteX6" fmla="*/ 392093 w 2280036"/>
              <a:gd name="connsiteY6" fmla="*/ 3813967 h 4183063"/>
              <a:gd name="connsiteX7" fmla="*/ 389876 w 2280036"/>
              <a:gd name="connsiteY7" fmla="*/ 4180045 h 4183063"/>
              <a:gd name="connsiteX8" fmla="*/ 4750 w 2280036"/>
              <a:gd name="connsiteY8" fmla="*/ 4183063 h 4183063"/>
              <a:gd name="connsiteX9" fmla="*/ 0 w 2280036"/>
              <a:gd name="connsiteY9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21289 w 2280036"/>
              <a:gd name="connsiteY4" fmla="*/ 4059236 h 4183063"/>
              <a:gd name="connsiteX5" fmla="*/ 2090762 w 2280036"/>
              <a:gd name="connsiteY5" fmla="*/ 3808413 h 4183063"/>
              <a:gd name="connsiteX6" fmla="*/ 392093 w 2280036"/>
              <a:gd name="connsiteY6" fmla="*/ 3813967 h 4183063"/>
              <a:gd name="connsiteX7" fmla="*/ 389876 w 2280036"/>
              <a:gd name="connsiteY7" fmla="*/ 4180045 h 4183063"/>
              <a:gd name="connsiteX8" fmla="*/ 4750 w 2280036"/>
              <a:gd name="connsiteY8" fmla="*/ 4183063 h 4183063"/>
              <a:gd name="connsiteX9" fmla="*/ 0 w 2280036"/>
              <a:gd name="connsiteY9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21289 w 2280036"/>
              <a:gd name="connsiteY4" fmla="*/ 4059236 h 4183063"/>
              <a:gd name="connsiteX5" fmla="*/ 2090762 w 2280036"/>
              <a:gd name="connsiteY5" fmla="*/ 3808413 h 4183063"/>
              <a:gd name="connsiteX6" fmla="*/ 392093 w 2280036"/>
              <a:gd name="connsiteY6" fmla="*/ 3813967 h 4183063"/>
              <a:gd name="connsiteX7" fmla="*/ 389876 w 2280036"/>
              <a:gd name="connsiteY7" fmla="*/ 4180045 h 4183063"/>
              <a:gd name="connsiteX8" fmla="*/ 4750 w 2280036"/>
              <a:gd name="connsiteY8" fmla="*/ 4183063 h 4183063"/>
              <a:gd name="connsiteX9" fmla="*/ 0 w 2280036"/>
              <a:gd name="connsiteY9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54546 w 2280036"/>
              <a:gd name="connsiteY4" fmla="*/ 4104480 h 4183063"/>
              <a:gd name="connsiteX5" fmla="*/ 2090762 w 2280036"/>
              <a:gd name="connsiteY5" fmla="*/ 3808413 h 4183063"/>
              <a:gd name="connsiteX6" fmla="*/ 392093 w 2280036"/>
              <a:gd name="connsiteY6" fmla="*/ 3813967 h 4183063"/>
              <a:gd name="connsiteX7" fmla="*/ 389876 w 2280036"/>
              <a:gd name="connsiteY7" fmla="*/ 4180045 h 4183063"/>
              <a:gd name="connsiteX8" fmla="*/ 4750 w 2280036"/>
              <a:gd name="connsiteY8" fmla="*/ 4183063 h 4183063"/>
              <a:gd name="connsiteX9" fmla="*/ 0 w 2280036"/>
              <a:gd name="connsiteY9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090762 w 2280036"/>
              <a:gd name="connsiteY4" fmla="*/ 380841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090762 w 2280036"/>
              <a:gd name="connsiteY4" fmla="*/ 380841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090762 w 2280036"/>
              <a:gd name="connsiteY4" fmla="*/ 380841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02639 w 2280036"/>
              <a:gd name="connsiteY4" fmla="*/ 380841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05806 w 2280036"/>
              <a:gd name="connsiteY4" fmla="*/ 380841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05806 w 2280036"/>
              <a:gd name="connsiteY4" fmla="*/ 3806032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096304 w 2280036"/>
              <a:gd name="connsiteY4" fmla="*/ 380841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096304 w 2280036"/>
              <a:gd name="connsiteY4" fmla="*/ 380841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096304 w 2280036"/>
              <a:gd name="connsiteY4" fmla="*/ 380841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096304 w 2280036"/>
              <a:gd name="connsiteY4" fmla="*/ 380841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098680 w 2280036"/>
              <a:gd name="connsiteY4" fmla="*/ 3867944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098680 w 2280036"/>
              <a:gd name="connsiteY4" fmla="*/ 3867944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098680 w 2280036"/>
              <a:gd name="connsiteY4" fmla="*/ 3867944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01055 w 2280036"/>
              <a:gd name="connsiteY4" fmla="*/ 3813175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847 w 2280036"/>
              <a:gd name="connsiteY3" fmla="*/ 4180681 h 4183063"/>
              <a:gd name="connsiteX4" fmla="*/ 2101055 w 2280036"/>
              <a:gd name="connsiteY4" fmla="*/ 3813175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047211 w 2280036"/>
              <a:gd name="connsiteY3" fmla="*/ 4161631 h 4183063"/>
              <a:gd name="connsiteX4" fmla="*/ 2101055 w 2280036"/>
              <a:gd name="connsiteY4" fmla="*/ 3813175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1997327 w 2280036"/>
              <a:gd name="connsiteY3" fmla="*/ 4118768 h 4183063"/>
              <a:gd name="connsiteX4" fmla="*/ 2101055 w 2280036"/>
              <a:gd name="connsiteY4" fmla="*/ 3813175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1964071 w 2280036"/>
              <a:gd name="connsiteY3" fmla="*/ 4130674 h 4183063"/>
              <a:gd name="connsiteX4" fmla="*/ 2101055 w 2280036"/>
              <a:gd name="connsiteY4" fmla="*/ 3813175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1975950 w 2280036"/>
              <a:gd name="connsiteY3" fmla="*/ 4104480 h 4183063"/>
              <a:gd name="connsiteX4" fmla="*/ 2101055 w 2280036"/>
              <a:gd name="connsiteY4" fmla="*/ 3813175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1055 w 2280036"/>
              <a:gd name="connsiteY3" fmla="*/ 3813175 h 4183063"/>
              <a:gd name="connsiteX4" fmla="*/ 392093 w 2280036"/>
              <a:gd name="connsiteY4" fmla="*/ 3813967 h 4183063"/>
              <a:gd name="connsiteX5" fmla="*/ 389876 w 2280036"/>
              <a:gd name="connsiteY5" fmla="*/ 4180045 h 4183063"/>
              <a:gd name="connsiteX6" fmla="*/ 4750 w 2280036"/>
              <a:gd name="connsiteY6" fmla="*/ 4183063 h 4183063"/>
              <a:gd name="connsiteX7" fmla="*/ 0 w 2280036"/>
              <a:gd name="connsiteY7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103430 w 2280036"/>
              <a:gd name="connsiteY3" fmla="*/ 3810793 h 4183063"/>
              <a:gd name="connsiteX4" fmla="*/ 392093 w 2280036"/>
              <a:gd name="connsiteY4" fmla="*/ 3813967 h 4183063"/>
              <a:gd name="connsiteX5" fmla="*/ 389876 w 2280036"/>
              <a:gd name="connsiteY5" fmla="*/ 4180045 h 4183063"/>
              <a:gd name="connsiteX6" fmla="*/ 4750 w 2280036"/>
              <a:gd name="connsiteY6" fmla="*/ 4183063 h 4183063"/>
              <a:gd name="connsiteX7" fmla="*/ 0 w 2280036"/>
              <a:gd name="connsiteY7" fmla="*/ 0 h 4183063"/>
              <a:gd name="connsiteX0" fmla="*/ 0 w 2280036"/>
              <a:gd name="connsiteY0" fmla="*/ 0 h 4191618"/>
              <a:gd name="connsiteX1" fmla="*/ 2276486 w 2280036"/>
              <a:gd name="connsiteY1" fmla="*/ 3176 h 4191618"/>
              <a:gd name="connsiteX2" fmla="*/ 2279653 w 2280036"/>
              <a:gd name="connsiteY2" fmla="*/ 4181475 h 4191618"/>
              <a:gd name="connsiteX3" fmla="*/ 2099910 w 2280036"/>
              <a:gd name="connsiteY3" fmla="*/ 4180680 h 4191618"/>
              <a:gd name="connsiteX4" fmla="*/ 2103430 w 2280036"/>
              <a:gd name="connsiteY4" fmla="*/ 3810793 h 4191618"/>
              <a:gd name="connsiteX5" fmla="*/ 392093 w 2280036"/>
              <a:gd name="connsiteY5" fmla="*/ 3813967 h 4191618"/>
              <a:gd name="connsiteX6" fmla="*/ 389876 w 2280036"/>
              <a:gd name="connsiteY6" fmla="*/ 4180045 h 4191618"/>
              <a:gd name="connsiteX7" fmla="*/ 4750 w 2280036"/>
              <a:gd name="connsiteY7" fmla="*/ 4183063 h 4191618"/>
              <a:gd name="connsiteX8" fmla="*/ 0 w 2280036"/>
              <a:gd name="connsiteY8" fmla="*/ 0 h 4191618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099910 w 2280036"/>
              <a:gd name="connsiteY3" fmla="*/ 4180680 h 4183063"/>
              <a:gd name="connsiteX4" fmla="*/ 2103430 w 2280036"/>
              <a:gd name="connsiteY4" fmla="*/ 381079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80036"/>
              <a:gd name="connsiteY0" fmla="*/ 0 h 4183063"/>
              <a:gd name="connsiteX1" fmla="*/ 2276486 w 2280036"/>
              <a:gd name="connsiteY1" fmla="*/ 3176 h 4183063"/>
              <a:gd name="connsiteX2" fmla="*/ 2279653 w 2280036"/>
              <a:gd name="connsiteY2" fmla="*/ 4181475 h 4183063"/>
              <a:gd name="connsiteX3" fmla="*/ 2099910 w 2280036"/>
              <a:gd name="connsiteY3" fmla="*/ 4180680 h 4183063"/>
              <a:gd name="connsiteX4" fmla="*/ 2103430 w 2280036"/>
              <a:gd name="connsiteY4" fmla="*/ 3810793 h 4183063"/>
              <a:gd name="connsiteX5" fmla="*/ 392093 w 2280036"/>
              <a:gd name="connsiteY5" fmla="*/ 3813967 h 4183063"/>
              <a:gd name="connsiteX6" fmla="*/ 389876 w 2280036"/>
              <a:gd name="connsiteY6" fmla="*/ 4180045 h 4183063"/>
              <a:gd name="connsiteX7" fmla="*/ 4750 w 2280036"/>
              <a:gd name="connsiteY7" fmla="*/ 4183063 h 4183063"/>
              <a:gd name="connsiteX8" fmla="*/ 0 w 2280036"/>
              <a:gd name="connsiteY8" fmla="*/ 0 h 4183063"/>
              <a:gd name="connsiteX0" fmla="*/ 0 w 2279653"/>
              <a:gd name="connsiteY0" fmla="*/ 0 h 4183063"/>
              <a:gd name="connsiteX1" fmla="*/ 2276486 w 2279653"/>
              <a:gd name="connsiteY1" fmla="*/ 3176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2103430 w 2279653"/>
              <a:gd name="connsiteY4" fmla="*/ 3810793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9653"/>
              <a:gd name="connsiteY0" fmla="*/ 0 h 4183063"/>
              <a:gd name="connsiteX1" fmla="*/ 2276486 w 2279653"/>
              <a:gd name="connsiteY1" fmla="*/ 3176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2103430 w 2279653"/>
              <a:gd name="connsiteY4" fmla="*/ 3810793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9653"/>
              <a:gd name="connsiteY0" fmla="*/ 0 h 4183063"/>
              <a:gd name="connsiteX1" fmla="*/ 2276486 w 2279653"/>
              <a:gd name="connsiteY1" fmla="*/ 3176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2103430 w 2279653"/>
              <a:gd name="connsiteY4" fmla="*/ 3810793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9653"/>
              <a:gd name="connsiteY0" fmla="*/ 0 h 4183063"/>
              <a:gd name="connsiteX1" fmla="*/ 2276486 w 2279653"/>
              <a:gd name="connsiteY1" fmla="*/ 3176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2103430 w 2279653"/>
              <a:gd name="connsiteY4" fmla="*/ 3810793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9653"/>
              <a:gd name="connsiteY0" fmla="*/ 0 h 4183063"/>
              <a:gd name="connsiteX1" fmla="*/ 2276486 w 2279653"/>
              <a:gd name="connsiteY1" fmla="*/ 3176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2103430 w 2279653"/>
              <a:gd name="connsiteY4" fmla="*/ 3810793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9653"/>
              <a:gd name="connsiteY0" fmla="*/ 0 h 4183063"/>
              <a:gd name="connsiteX1" fmla="*/ 2276486 w 2279653"/>
              <a:gd name="connsiteY1" fmla="*/ 3176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2103430 w 2279653"/>
              <a:gd name="connsiteY4" fmla="*/ 3810793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9653"/>
              <a:gd name="connsiteY0" fmla="*/ 0 h 4183063"/>
              <a:gd name="connsiteX1" fmla="*/ 2276486 w 2279653"/>
              <a:gd name="connsiteY1" fmla="*/ 3176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2103430 w 2279653"/>
              <a:gd name="connsiteY4" fmla="*/ 3810793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9653"/>
              <a:gd name="connsiteY0" fmla="*/ 0 h 4183063"/>
              <a:gd name="connsiteX1" fmla="*/ 2276486 w 2279653"/>
              <a:gd name="connsiteY1" fmla="*/ 3176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2103430 w 2279653"/>
              <a:gd name="connsiteY4" fmla="*/ 3810793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9653"/>
              <a:gd name="connsiteY0" fmla="*/ 0 h 4183063"/>
              <a:gd name="connsiteX1" fmla="*/ 2276486 w 2279653"/>
              <a:gd name="connsiteY1" fmla="*/ 3176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2105805 w 2279653"/>
              <a:gd name="connsiteY4" fmla="*/ 3810793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9653"/>
              <a:gd name="connsiteY0" fmla="*/ 0 h 4183063"/>
              <a:gd name="connsiteX1" fmla="*/ 2276486 w 2279653"/>
              <a:gd name="connsiteY1" fmla="*/ 3176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2105805 w 2279653"/>
              <a:gd name="connsiteY4" fmla="*/ 3810793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9653"/>
              <a:gd name="connsiteY0" fmla="*/ 0 h 4183063"/>
              <a:gd name="connsiteX1" fmla="*/ 2276486 w 2279653"/>
              <a:gd name="connsiteY1" fmla="*/ 3176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1827876 w 2279653"/>
              <a:gd name="connsiteY4" fmla="*/ 3915568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9653"/>
              <a:gd name="connsiteY0" fmla="*/ 0 h 4183063"/>
              <a:gd name="connsiteX1" fmla="*/ 2276486 w 2279653"/>
              <a:gd name="connsiteY1" fmla="*/ 3176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2101055 w 2279653"/>
              <a:gd name="connsiteY4" fmla="*/ 3813174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9653"/>
              <a:gd name="connsiteY0" fmla="*/ 0 h 4183063"/>
              <a:gd name="connsiteX1" fmla="*/ 2278863 w 2279653"/>
              <a:gd name="connsiteY1" fmla="*/ 794 h 4183063"/>
              <a:gd name="connsiteX2" fmla="*/ 2279653 w 2279653"/>
              <a:gd name="connsiteY2" fmla="*/ 4181475 h 4183063"/>
              <a:gd name="connsiteX3" fmla="*/ 2099910 w 2279653"/>
              <a:gd name="connsiteY3" fmla="*/ 4180680 h 4183063"/>
              <a:gd name="connsiteX4" fmla="*/ 2101055 w 2279653"/>
              <a:gd name="connsiteY4" fmla="*/ 3813174 h 4183063"/>
              <a:gd name="connsiteX5" fmla="*/ 392093 w 2279653"/>
              <a:gd name="connsiteY5" fmla="*/ 3813967 h 4183063"/>
              <a:gd name="connsiteX6" fmla="*/ 389876 w 2279653"/>
              <a:gd name="connsiteY6" fmla="*/ 4180045 h 4183063"/>
              <a:gd name="connsiteX7" fmla="*/ 4750 w 2279653"/>
              <a:gd name="connsiteY7" fmla="*/ 4183063 h 4183063"/>
              <a:gd name="connsiteX8" fmla="*/ 0 w 2279653"/>
              <a:gd name="connsiteY8" fmla="*/ 0 h 4183063"/>
              <a:gd name="connsiteX0" fmla="*/ 0 w 2277276"/>
              <a:gd name="connsiteY0" fmla="*/ 0 h 4185445"/>
              <a:gd name="connsiteX1" fmla="*/ 2276486 w 2277276"/>
              <a:gd name="connsiteY1" fmla="*/ 3176 h 4185445"/>
              <a:gd name="connsiteX2" fmla="*/ 2277276 w 2277276"/>
              <a:gd name="connsiteY2" fmla="*/ 4183857 h 4185445"/>
              <a:gd name="connsiteX3" fmla="*/ 2097533 w 2277276"/>
              <a:gd name="connsiteY3" fmla="*/ 4183062 h 4185445"/>
              <a:gd name="connsiteX4" fmla="*/ 2098678 w 2277276"/>
              <a:gd name="connsiteY4" fmla="*/ 3815556 h 4185445"/>
              <a:gd name="connsiteX5" fmla="*/ 389716 w 2277276"/>
              <a:gd name="connsiteY5" fmla="*/ 3816349 h 4185445"/>
              <a:gd name="connsiteX6" fmla="*/ 387499 w 2277276"/>
              <a:gd name="connsiteY6" fmla="*/ 4182427 h 4185445"/>
              <a:gd name="connsiteX7" fmla="*/ 2373 w 2277276"/>
              <a:gd name="connsiteY7" fmla="*/ 4185445 h 4185445"/>
              <a:gd name="connsiteX8" fmla="*/ 0 w 2277276"/>
              <a:gd name="connsiteY8" fmla="*/ 0 h 4185445"/>
              <a:gd name="connsiteX0" fmla="*/ 461 w 2275360"/>
              <a:gd name="connsiteY0" fmla="*/ 0 h 4183063"/>
              <a:gd name="connsiteX1" fmla="*/ 2274570 w 2275360"/>
              <a:gd name="connsiteY1" fmla="*/ 794 h 4183063"/>
              <a:gd name="connsiteX2" fmla="*/ 2275360 w 2275360"/>
              <a:gd name="connsiteY2" fmla="*/ 4181475 h 4183063"/>
              <a:gd name="connsiteX3" fmla="*/ 2095617 w 2275360"/>
              <a:gd name="connsiteY3" fmla="*/ 4180680 h 4183063"/>
              <a:gd name="connsiteX4" fmla="*/ 2096762 w 2275360"/>
              <a:gd name="connsiteY4" fmla="*/ 3813174 h 4183063"/>
              <a:gd name="connsiteX5" fmla="*/ 387800 w 2275360"/>
              <a:gd name="connsiteY5" fmla="*/ 3813967 h 4183063"/>
              <a:gd name="connsiteX6" fmla="*/ 385583 w 2275360"/>
              <a:gd name="connsiteY6" fmla="*/ 4180045 h 4183063"/>
              <a:gd name="connsiteX7" fmla="*/ 457 w 2275360"/>
              <a:gd name="connsiteY7" fmla="*/ 4183063 h 4183063"/>
              <a:gd name="connsiteX8" fmla="*/ 461 w 2275360"/>
              <a:gd name="connsiteY8" fmla="*/ 0 h 4183063"/>
              <a:gd name="connsiteX0" fmla="*/ 4 w 2274903"/>
              <a:gd name="connsiteY0" fmla="*/ 0 h 4183063"/>
              <a:gd name="connsiteX1" fmla="*/ 2274113 w 2274903"/>
              <a:gd name="connsiteY1" fmla="*/ 794 h 4183063"/>
              <a:gd name="connsiteX2" fmla="*/ 2274903 w 2274903"/>
              <a:gd name="connsiteY2" fmla="*/ 4181475 h 4183063"/>
              <a:gd name="connsiteX3" fmla="*/ 2095160 w 2274903"/>
              <a:gd name="connsiteY3" fmla="*/ 4180680 h 4183063"/>
              <a:gd name="connsiteX4" fmla="*/ 2096305 w 2274903"/>
              <a:gd name="connsiteY4" fmla="*/ 3813174 h 4183063"/>
              <a:gd name="connsiteX5" fmla="*/ 387343 w 2274903"/>
              <a:gd name="connsiteY5" fmla="*/ 3813967 h 4183063"/>
              <a:gd name="connsiteX6" fmla="*/ 385126 w 2274903"/>
              <a:gd name="connsiteY6" fmla="*/ 4180045 h 4183063"/>
              <a:gd name="connsiteX7" fmla="*/ 0 w 2274903"/>
              <a:gd name="connsiteY7" fmla="*/ 4183063 h 4183063"/>
              <a:gd name="connsiteX8" fmla="*/ 4 w 2274903"/>
              <a:gd name="connsiteY8" fmla="*/ 0 h 4183063"/>
              <a:gd name="connsiteX0" fmla="*/ 4 w 2274903"/>
              <a:gd name="connsiteY0" fmla="*/ 0 h 4183063"/>
              <a:gd name="connsiteX1" fmla="*/ 2274113 w 2274903"/>
              <a:gd name="connsiteY1" fmla="*/ 794 h 4183063"/>
              <a:gd name="connsiteX2" fmla="*/ 2274903 w 2274903"/>
              <a:gd name="connsiteY2" fmla="*/ 4181475 h 4183063"/>
              <a:gd name="connsiteX3" fmla="*/ 2095160 w 2274903"/>
              <a:gd name="connsiteY3" fmla="*/ 4180680 h 4183063"/>
              <a:gd name="connsiteX4" fmla="*/ 2096305 w 2274903"/>
              <a:gd name="connsiteY4" fmla="*/ 3813174 h 4183063"/>
              <a:gd name="connsiteX5" fmla="*/ 289915 w 2274903"/>
              <a:gd name="connsiteY5" fmla="*/ 3737738 h 4183063"/>
              <a:gd name="connsiteX6" fmla="*/ 385126 w 2274903"/>
              <a:gd name="connsiteY6" fmla="*/ 4180045 h 4183063"/>
              <a:gd name="connsiteX7" fmla="*/ 0 w 2274903"/>
              <a:gd name="connsiteY7" fmla="*/ 4183063 h 4183063"/>
              <a:gd name="connsiteX8" fmla="*/ 4 w 2274903"/>
              <a:gd name="connsiteY8" fmla="*/ 0 h 4183063"/>
              <a:gd name="connsiteX0" fmla="*/ 4 w 2274903"/>
              <a:gd name="connsiteY0" fmla="*/ 0 h 4183063"/>
              <a:gd name="connsiteX1" fmla="*/ 2274113 w 2274903"/>
              <a:gd name="connsiteY1" fmla="*/ 794 h 4183063"/>
              <a:gd name="connsiteX2" fmla="*/ 2274903 w 2274903"/>
              <a:gd name="connsiteY2" fmla="*/ 4181475 h 4183063"/>
              <a:gd name="connsiteX3" fmla="*/ 2095160 w 2274903"/>
              <a:gd name="connsiteY3" fmla="*/ 4180680 h 4183063"/>
              <a:gd name="connsiteX4" fmla="*/ 2096305 w 2274903"/>
              <a:gd name="connsiteY4" fmla="*/ 3813174 h 4183063"/>
              <a:gd name="connsiteX5" fmla="*/ 384966 w 2274903"/>
              <a:gd name="connsiteY5" fmla="*/ 3813967 h 4183063"/>
              <a:gd name="connsiteX6" fmla="*/ 385126 w 2274903"/>
              <a:gd name="connsiteY6" fmla="*/ 4180045 h 4183063"/>
              <a:gd name="connsiteX7" fmla="*/ 0 w 2274903"/>
              <a:gd name="connsiteY7" fmla="*/ 4183063 h 4183063"/>
              <a:gd name="connsiteX8" fmla="*/ 4 w 2274903"/>
              <a:gd name="connsiteY8" fmla="*/ 0 h 4183063"/>
              <a:gd name="connsiteX0" fmla="*/ 4 w 2274903"/>
              <a:gd name="connsiteY0" fmla="*/ 0 h 4183063"/>
              <a:gd name="connsiteX1" fmla="*/ 2274113 w 2274903"/>
              <a:gd name="connsiteY1" fmla="*/ 794 h 4183063"/>
              <a:gd name="connsiteX2" fmla="*/ 2274903 w 2274903"/>
              <a:gd name="connsiteY2" fmla="*/ 4181475 h 4183063"/>
              <a:gd name="connsiteX3" fmla="*/ 2097536 w 2274903"/>
              <a:gd name="connsiteY3" fmla="*/ 4183063 h 4183063"/>
              <a:gd name="connsiteX4" fmla="*/ 2096305 w 2274903"/>
              <a:gd name="connsiteY4" fmla="*/ 3813174 h 4183063"/>
              <a:gd name="connsiteX5" fmla="*/ 384966 w 2274903"/>
              <a:gd name="connsiteY5" fmla="*/ 3813967 h 4183063"/>
              <a:gd name="connsiteX6" fmla="*/ 385126 w 2274903"/>
              <a:gd name="connsiteY6" fmla="*/ 4180045 h 4183063"/>
              <a:gd name="connsiteX7" fmla="*/ 0 w 2274903"/>
              <a:gd name="connsiteY7" fmla="*/ 4183063 h 4183063"/>
              <a:gd name="connsiteX8" fmla="*/ 4 w 2274903"/>
              <a:gd name="connsiteY8" fmla="*/ 0 h 4183063"/>
              <a:gd name="connsiteX0" fmla="*/ 4 w 2274903"/>
              <a:gd name="connsiteY0" fmla="*/ 0 h 4183063"/>
              <a:gd name="connsiteX1" fmla="*/ 2274113 w 2274903"/>
              <a:gd name="connsiteY1" fmla="*/ 794 h 4183063"/>
              <a:gd name="connsiteX2" fmla="*/ 2274903 w 2274903"/>
              <a:gd name="connsiteY2" fmla="*/ 4181475 h 4183063"/>
              <a:gd name="connsiteX3" fmla="*/ 2097536 w 2274903"/>
              <a:gd name="connsiteY3" fmla="*/ 4183063 h 4183063"/>
              <a:gd name="connsiteX4" fmla="*/ 2096305 w 2274903"/>
              <a:gd name="connsiteY4" fmla="*/ 3813174 h 4183063"/>
              <a:gd name="connsiteX5" fmla="*/ 384966 w 2274903"/>
              <a:gd name="connsiteY5" fmla="*/ 3813967 h 4183063"/>
              <a:gd name="connsiteX6" fmla="*/ 385126 w 2274903"/>
              <a:gd name="connsiteY6" fmla="*/ 4180045 h 4183063"/>
              <a:gd name="connsiteX7" fmla="*/ 0 w 2274903"/>
              <a:gd name="connsiteY7" fmla="*/ 4183063 h 4183063"/>
              <a:gd name="connsiteX8" fmla="*/ 4 w 2274903"/>
              <a:gd name="connsiteY8" fmla="*/ 0 h 4183063"/>
              <a:gd name="connsiteX0" fmla="*/ 4 w 2274903"/>
              <a:gd name="connsiteY0" fmla="*/ 0 h 4192592"/>
              <a:gd name="connsiteX1" fmla="*/ 2274113 w 2274903"/>
              <a:gd name="connsiteY1" fmla="*/ 794 h 4192592"/>
              <a:gd name="connsiteX2" fmla="*/ 2274903 w 2274903"/>
              <a:gd name="connsiteY2" fmla="*/ 4181475 h 4192592"/>
              <a:gd name="connsiteX3" fmla="*/ 2097536 w 2274903"/>
              <a:gd name="connsiteY3" fmla="*/ 4183063 h 4192592"/>
              <a:gd name="connsiteX4" fmla="*/ 2096305 w 2274903"/>
              <a:gd name="connsiteY4" fmla="*/ 3813174 h 4192592"/>
              <a:gd name="connsiteX5" fmla="*/ 384966 w 2274903"/>
              <a:gd name="connsiteY5" fmla="*/ 3813967 h 4192592"/>
              <a:gd name="connsiteX6" fmla="*/ 385126 w 2274903"/>
              <a:gd name="connsiteY6" fmla="*/ 4180045 h 4192592"/>
              <a:gd name="connsiteX7" fmla="*/ 0 w 2274903"/>
              <a:gd name="connsiteY7" fmla="*/ 4192592 h 4192592"/>
              <a:gd name="connsiteX8" fmla="*/ 4 w 2274903"/>
              <a:gd name="connsiteY8" fmla="*/ 0 h 4192592"/>
              <a:gd name="connsiteX0" fmla="*/ 4 w 2274903"/>
              <a:gd name="connsiteY0" fmla="*/ 0 h 4196052"/>
              <a:gd name="connsiteX1" fmla="*/ 2274113 w 2274903"/>
              <a:gd name="connsiteY1" fmla="*/ 794 h 4196052"/>
              <a:gd name="connsiteX2" fmla="*/ 2274903 w 2274903"/>
              <a:gd name="connsiteY2" fmla="*/ 4181475 h 4196052"/>
              <a:gd name="connsiteX3" fmla="*/ 2097536 w 2274903"/>
              <a:gd name="connsiteY3" fmla="*/ 4183063 h 4196052"/>
              <a:gd name="connsiteX4" fmla="*/ 2096305 w 2274903"/>
              <a:gd name="connsiteY4" fmla="*/ 3813174 h 4196052"/>
              <a:gd name="connsiteX5" fmla="*/ 384966 w 2274903"/>
              <a:gd name="connsiteY5" fmla="*/ 3813967 h 4196052"/>
              <a:gd name="connsiteX6" fmla="*/ 163339 w 2274903"/>
              <a:gd name="connsiteY6" fmla="*/ 4195926 h 4196052"/>
              <a:gd name="connsiteX7" fmla="*/ 0 w 2274903"/>
              <a:gd name="connsiteY7" fmla="*/ 4192592 h 4196052"/>
              <a:gd name="connsiteX8" fmla="*/ 4 w 2274903"/>
              <a:gd name="connsiteY8" fmla="*/ 0 h 4196052"/>
              <a:gd name="connsiteX0" fmla="*/ 4 w 2274903"/>
              <a:gd name="connsiteY0" fmla="*/ 0 h 4196052"/>
              <a:gd name="connsiteX1" fmla="*/ 2274113 w 2274903"/>
              <a:gd name="connsiteY1" fmla="*/ 794 h 4196052"/>
              <a:gd name="connsiteX2" fmla="*/ 2274903 w 2274903"/>
              <a:gd name="connsiteY2" fmla="*/ 4181475 h 4196052"/>
              <a:gd name="connsiteX3" fmla="*/ 2097536 w 2274903"/>
              <a:gd name="connsiteY3" fmla="*/ 4183063 h 4196052"/>
              <a:gd name="connsiteX4" fmla="*/ 2096305 w 2274903"/>
              <a:gd name="connsiteY4" fmla="*/ 3813174 h 4196052"/>
              <a:gd name="connsiteX5" fmla="*/ 166348 w 2274903"/>
              <a:gd name="connsiteY5" fmla="*/ 3763148 h 4196052"/>
              <a:gd name="connsiteX6" fmla="*/ 163339 w 2274903"/>
              <a:gd name="connsiteY6" fmla="*/ 4195926 h 4196052"/>
              <a:gd name="connsiteX7" fmla="*/ 0 w 2274903"/>
              <a:gd name="connsiteY7" fmla="*/ 4192592 h 4196052"/>
              <a:gd name="connsiteX8" fmla="*/ 4 w 2274903"/>
              <a:gd name="connsiteY8" fmla="*/ 0 h 4196052"/>
              <a:gd name="connsiteX0" fmla="*/ 4 w 2274903"/>
              <a:gd name="connsiteY0" fmla="*/ 0 h 4196052"/>
              <a:gd name="connsiteX1" fmla="*/ 2274113 w 2274903"/>
              <a:gd name="connsiteY1" fmla="*/ 794 h 4196052"/>
              <a:gd name="connsiteX2" fmla="*/ 2274903 w 2274903"/>
              <a:gd name="connsiteY2" fmla="*/ 4181475 h 4196052"/>
              <a:gd name="connsiteX3" fmla="*/ 2097536 w 2274903"/>
              <a:gd name="connsiteY3" fmla="*/ 4183063 h 4196052"/>
              <a:gd name="connsiteX4" fmla="*/ 2121652 w 2274903"/>
              <a:gd name="connsiteY4" fmla="*/ 3762355 h 4196052"/>
              <a:gd name="connsiteX5" fmla="*/ 166348 w 2274903"/>
              <a:gd name="connsiteY5" fmla="*/ 3763148 h 4196052"/>
              <a:gd name="connsiteX6" fmla="*/ 163339 w 2274903"/>
              <a:gd name="connsiteY6" fmla="*/ 4195926 h 4196052"/>
              <a:gd name="connsiteX7" fmla="*/ 0 w 2274903"/>
              <a:gd name="connsiteY7" fmla="*/ 4192592 h 4196052"/>
              <a:gd name="connsiteX8" fmla="*/ 4 w 2274903"/>
              <a:gd name="connsiteY8" fmla="*/ 0 h 4196052"/>
              <a:gd name="connsiteX0" fmla="*/ 4 w 2274903"/>
              <a:gd name="connsiteY0" fmla="*/ 0 h 4196052"/>
              <a:gd name="connsiteX1" fmla="*/ 2274113 w 2274903"/>
              <a:gd name="connsiteY1" fmla="*/ 794 h 4196052"/>
              <a:gd name="connsiteX2" fmla="*/ 2274903 w 2274903"/>
              <a:gd name="connsiteY2" fmla="*/ 4181475 h 4196052"/>
              <a:gd name="connsiteX3" fmla="*/ 2116547 w 2274903"/>
              <a:gd name="connsiteY3" fmla="*/ 4189415 h 4196052"/>
              <a:gd name="connsiteX4" fmla="*/ 2121652 w 2274903"/>
              <a:gd name="connsiteY4" fmla="*/ 3762355 h 4196052"/>
              <a:gd name="connsiteX5" fmla="*/ 166348 w 2274903"/>
              <a:gd name="connsiteY5" fmla="*/ 3763148 h 4196052"/>
              <a:gd name="connsiteX6" fmla="*/ 163339 w 2274903"/>
              <a:gd name="connsiteY6" fmla="*/ 4195926 h 4196052"/>
              <a:gd name="connsiteX7" fmla="*/ 0 w 2274903"/>
              <a:gd name="connsiteY7" fmla="*/ 4192592 h 4196052"/>
              <a:gd name="connsiteX8" fmla="*/ 4 w 2274903"/>
              <a:gd name="connsiteY8" fmla="*/ 0 h 4196052"/>
              <a:gd name="connsiteX0" fmla="*/ 4 w 2274275"/>
              <a:gd name="connsiteY0" fmla="*/ 0 h 4196052"/>
              <a:gd name="connsiteX1" fmla="*/ 2274113 w 2274275"/>
              <a:gd name="connsiteY1" fmla="*/ 794 h 4196052"/>
              <a:gd name="connsiteX2" fmla="*/ 2271735 w 2274275"/>
              <a:gd name="connsiteY2" fmla="*/ 4191004 h 4196052"/>
              <a:gd name="connsiteX3" fmla="*/ 2116547 w 2274275"/>
              <a:gd name="connsiteY3" fmla="*/ 4189415 h 4196052"/>
              <a:gd name="connsiteX4" fmla="*/ 2121652 w 2274275"/>
              <a:gd name="connsiteY4" fmla="*/ 3762355 h 4196052"/>
              <a:gd name="connsiteX5" fmla="*/ 166348 w 2274275"/>
              <a:gd name="connsiteY5" fmla="*/ 3763148 h 4196052"/>
              <a:gd name="connsiteX6" fmla="*/ 163339 w 2274275"/>
              <a:gd name="connsiteY6" fmla="*/ 4195926 h 4196052"/>
              <a:gd name="connsiteX7" fmla="*/ 0 w 2274275"/>
              <a:gd name="connsiteY7" fmla="*/ 4192592 h 4196052"/>
              <a:gd name="connsiteX8" fmla="*/ 4 w 2274275"/>
              <a:gd name="connsiteY8" fmla="*/ 0 h 4196052"/>
              <a:gd name="connsiteX0" fmla="*/ 4 w 2274275"/>
              <a:gd name="connsiteY0" fmla="*/ 0 h 4195926"/>
              <a:gd name="connsiteX1" fmla="*/ 2274113 w 2274275"/>
              <a:gd name="connsiteY1" fmla="*/ 794 h 4195926"/>
              <a:gd name="connsiteX2" fmla="*/ 2271735 w 2274275"/>
              <a:gd name="connsiteY2" fmla="*/ 4191004 h 4195926"/>
              <a:gd name="connsiteX3" fmla="*/ 2116547 w 2274275"/>
              <a:gd name="connsiteY3" fmla="*/ 4189415 h 4195926"/>
              <a:gd name="connsiteX4" fmla="*/ 2121652 w 2274275"/>
              <a:gd name="connsiteY4" fmla="*/ 3762355 h 4195926"/>
              <a:gd name="connsiteX5" fmla="*/ 166348 w 2274275"/>
              <a:gd name="connsiteY5" fmla="*/ 3763148 h 4195926"/>
              <a:gd name="connsiteX6" fmla="*/ 1224677 w 2274275"/>
              <a:gd name="connsiteY6" fmla="*/ 4195926 h 4195926"/>
              <a:gd name="connsiteX7" fmla="*/ 0 w 2274275"/>
              <a:gd name="connsiteY7" fmla="*/ 4192592 h 4195926"/>
              <a:gd name="connsiteX8" fmla="*/ 4 w 2274275"/>
              <a:gd name="connsiteY8" fmla="*/ 0 h 4195926"/>
              <a:gd name="connsiteX0" fmla="*/ 4 w 2274275"/>
              <a:gd name="connsiteY0" fmla="*/ 0 h 4195926"/>
              <a:gd name="connsiteX1" fmla="*/ 2274113 w 2274275"/>
              <a:gd name="connsiteY1" fmla="*/ 794 h 4195926"/>
              <a:gd name="connsiteX2" fmla="*/ 2271735 w 2274275"/>
              <a:gd name="connsiteY2" fmla="*/ 4191004 h 4195926"/>
              <a:gd name="connsiteX3" fmla="*/ 2116547 w 2274275"/>
              <a:gd name="connsiteY3" fmla="*/ 4189415 h 4195926"/>
              <a:gd name="connsiteX4" fmla="*/ 2121652 w 2274275"/>
              <a:gd name="connsiteY4" fmla="*/ 3762355 h 4195926"/>
              <a:gd name="connsiteX5" fmla="*/ 1231143 w 2274275"/>
              <a:gd name="connsiteY5" fmla="*/ 3690948 h 4195926"/>
              <a:gd name="connsiteX6" fmla="*/ 1224677 w 2274275"/>
              <a:gd name="connsiteY6" fmla="*/ 4195926 h 4195926"/>
              <a:gd name="connsiteX7" fmla="*/ 0 w 2274275"/>
              <a:gd name="connsiteY7" fmla="*/ 4192592 h 4195926"/>
              <a:gd name="connsiteX8" fmla="*/ 4 w 2274275"/>
              <a:gd name="connsiteY8" fmla="*/ 0 h 4195926"/>
              <a:gd name="connsiteX0" fmla="*/ 4 w 2274275"/>
              <a:gd name="connsiteY0" fmla="*/ 0 h 4204951"/>
              <a:gd name="connsiteX1" fmla="*/ 2274113 w 2274275"/>
              <a:gd name="connsiteY1" fmla="*/ 794 h 4204951"/>
              <a:gd name="connsiteX2" fmla="*/ 2271735 w 2274275"/>
              <a:gd name="connsiteY2" fmla="*/ 4191004 h 4204951"/>
              <a:gd name="connsiteX3" fmla="*/ 2116547 w 2274275"/>
              <a:gd name="connsiteY3" fmla="*/ 4189415 h 4204951"/>
              <a:gd name="connsiteX4" fmla="*/ 2121652 w 2274275"/>
              <a:gd name="connsiteY4" fmla="*/ 3762355 h 4204951"/>
              <a:gd name="connsiteX5" fmla="*/ 1231143 w 2274275"/>
              <a:gd name="connsiteY5" fmla="*/ 3690948 h 4204951"/>
              <a:gd name="connsiteX6" fmla="*/ 1235048 w 2274275"/>
              <a:gd name="connsiteY6" fmla="*/ 4204951 h 4204951"/>
              <a:gd name="connsiteX7" fmla="*/ 0 w 2274275"/>
              <a:gd name="connsiteY7" fmla="*/ 4192592 h 4204951"/>
              <a:gd name="connsiteX8" fmla="*/ 4 w 2274275"/>
              <a:gd name="connsiteY8" fmla="*/ 0 h 4204951"/>
              <a:gd name="connsiteX0" fmla="*/ 4 w 2274275"/>
              <a:gd name="connsiteY0" fmla="*/ 0 h 4192592"/>
              <a:gd name="connsiteX1" fmla="*/ 2274113 w 2274275"/>
              <a:gd name="connsiteY1" fmla="*/ 794 h 4192592"/>
              <a:gd name="connsiteX2" fmla="*/ 2271735 w 2274275"/>
              <a:gd name="connsiteY2" fmla="*/ 4191004 h 4192592"/>
              <a:gd name="connsiteX3" fmla="*/ 2116547 w 2274275"/>
              <a:gd name="connsiteY3" fmla="*/ 4189415 h 4192592"/>
              <a:gd name="connsiteX4" fmla="*/ 2121652 w 2274275"/>
              <a:gd name="connsiteY4" fmla="*/ 3762355 h 4192592"/>
              <a:gd name="connsiteX5" fmla="*/ 1231143 w 2274275"/>
              <a:gd name="connsiteY5" fmla="*/ 3690948 h 4192592"/>
              <a:gd name="connsiteX6" fmla="*/ 1231591 w 2274275"/>
              <a:gd name="connsiteY6" fmla="*/ 4177876 h 4192592"/>
              <a:gd name="connsiteX7" fmla="*/ 0 w 2274275"/>
              <a:gd name="connsiteY7" fmla="*/ 4192592 h 4192592"/>
              <a:gd name="connsiteX8" fmla="*/ 4 w 2274275"/>
              <a:gd name="connsiteY8" fmla="*/ 0 h 4192592"/>
              <a:gd name="connsiteX0" fmla="*/ 4 w 2274275"/>
              <a:gd name="connsiteY0" fmla="*/ 0 h 4204951"/>
              <a:gd name="connsiteX1" fmla="*/ 2274113 w 2274275"/>
              <a:gd name="connsiteY1" fmla="*/ 794 h 4204951"/>
              <a:gd name="connsiteX2" fmla="*/ 2271735 w 2274275"/>
              <a:gd name="connsiteY2" fmla="*/ 4191004 h 4204951"/>
              <a:gd name="connsiteX3" fmla="*/ 2116547 w 2274275"/>
              <a:gd name="connsiteY3" fmla="*/ 4189415 h 4204951"/>
              <a:gd name="connsiteX4" fmla="*/ 2121652 w 2274275"/>
              <a:gd name="connsiteY4" fmla="*/ 3762355 h 4204951"/>
              <a:gd name="connsiteX5" fmla="*/ 1231143 w 2274275"/>
              <a:gd name="connsiteY5" fmla="*/ 3690948 h 4204951"/>
              <a:gd name="connsiteX6" fmla="*/ 1231591 w 2274275"/>
              <a:gd name="connsiteY6" fmla="*/ 4204951 h 4204951"/>
              <a:gd name="connsiteX7" fmla="*/ 0 w 2274275"/>
              <a:gd name="connsiteY7" fmla="*/ 4192592 h 4204951"/>
              <a:gd name="connsiteX8" fmla="*/ 4 w 2274275"/>
              <a:gd name="connsiteY8" fmla="*/ 0 h 4204951"/>
              <a:gd name="connsiteX0" fmla="*/ 4 w 2274275"/>
              <a:gd name="connsiteY0" fmla="*/ 0 h 4204951"/>
              <a:gd name="connsiteX1" fmla="*/ 2274113 w 2274275"/>
              <a:gd name="connsiteY1" fmla="*/ 794 h 4204951"/>
              <a:gd name="connsiteX2" fmla="*/ 2271735 w 2274275"/>
              <a:gd name="connsiteY2" fmla="*/ 4191004 h 4204951"/>
              <a:gd name="connsiteX3" fmla="*/ 2116547 w 2274275"/>
              <a:gd name="connsiteY3" fmla="*/ 4189415 h 4204951"/>
              <a:gd name="connsiteX4" fmla="*/ 2121652 w 2274275"/>
              <a:gd name="connsiteY4" fmla="*/ 3762355 h 4204951"/>
              <a:gd name="connsiteX5" fmla="*/ 1231143 w 2274275"/>
              <a:gd name="connsiteY5" fmla="*/ 3284820 h 4204951"/>
              <a:gd name="connsiteX6" fmla="*/ 1231591 w 2274275"/>
              <a:gd name="connsiteY6" fmla="*/ 4204951 h 4204951"/>
              <a:gd name="connsiteX7" fmla="*/ 0 w 2274275"/>
              <a:gd name="connsiteY7" fmla="*/ 4192592 h 4204951"/>
              <a:gd name="connsiteX8" fmla="*/ 4 w 2274275"/>
              <a:gd name="connsiteY8" fmla="*/ 0 h 4204951"/>
              <a:gd name="connsiteX0" fmla="*/ 4 w 2280680"/>
              <a:gd name="connsiteY0" fmla="*/ 0 h 4204951"/>
              <a:gd name="connsiteX1" fmla="*/ 2274113 w 2280680"/>
              <a:gd name="connsiteY1" fmla="*/ 794 h 4204951"/>
              <a:gd name="connsiteX2" fmla="*/ 2271735 w 2280680"/>
              <a:gd name="connsiteY2" fmla="*/ 4191004 h 4204951"/>
              <a:gd name="connsiteX3" fmla="*/ 2116547 w 2280680"/>
              <a:gd name="connsiteY3" fmla="*/ 4189415 h 4204951"/>
              <a:gd name="connsiteX4" fmla="*/ 2280680 w 2280680"/>
              <a:gd name="connsiteY4" fmla="*/ 3275002 h 4204951"/>
              <a:gd name="connsiteX5" fmla="*/ 1231143 w 2280680"/>
              <a:gd name="connsiteY5" fmla="*/ 3284820 h 4204951"/>
              <a:gd name="connsiteX6" fmla="*/ 1231591 w 2280680"/>
              <a:gd name="connsiteY6" fmla="*/ 4204951 h 4204951"/>
              <a:gd name="connsiteX7" fmla="*/ 0 w 2280680"/>
              <a:gd name="connsiteY7" fmla="*/ 4192592 h 4204951"/>
              <a:gd name="connsiteX8" fmla="*/ 4 w 2280680"/>
              <a:gd name="connsiteY8" fmla="*/ 0 h 4204951"/>
              <a:gd name="connsiteX0" fmla="*/ 4 w 2280680"/>
              <a:gd name="connsiteY0" fmla="*/ 0 h 4216490"/>
              <a:gd name="connsiteX1" fmla="*/ 2274113 w 2280680"/>
              <a:gd name="connsiteY1" fmla="*/ 794 h 4216490"/>
              <a:gd name="connsiteX2" fmla="*/ 2271735 w 2280680"/>
              <a:gd name="connsiteY2" fmla="*/ 4191004 h 4216490"/>
              <a:gd name="connsiteX3" fmla="*/ 2268661 w 2280680"/>
              <a:gd name="connsiteY3" fmla="*/ 4216490 h 4216490"/>
              <a:gd name="connsiteX4" fmla="*/ 2280680 w 2280680"/>
              <a:gd name="connsiteY4" fmla="*/ 3275002 h 4216490"/>
              <a:gd name="connsiteX5" fmla="*/ 1231143 w 2280680"/>
              <a:gd name="connsiteY5" fmla="*/ 3284820 h 4216490"/>
              <a:gd name="connsiteX6" fmla="*/ 1231591 w 2280680"/>
              <a:gd name="connsiteY6" fmla="*/ 4204951 h 4216490"/>
              <a:gd name="connsiteX7" fmla="*/ 0 w 2280680"/>
              <a:gd name="connsiteY7" fmla="*/ 4192592 h 4216490"/>
              <a:gd name="connsiteX8" fmla="*/ 4 w 2280680"/>
              <a:gd name="connsiteY8" fmla="*/ 0 h 4216490"/>
              <a:gd name="connsiteX0" fmla="*/ 4 w 2280680"/>
              <a:gd name="connsiteY0" fmla="*/ 0 h 4216490"/>
              <a:gd name="connsiteX1" fmla="*/ 2274113 w 2280680"/>
              <a:gd name="connsiteY1" fmla="*/ 794 h 4216490"/>
              <a:gd name="connsiteX2" fmla="*/ 2271735 w 2280680"/>
              <a:gd name="connsiteY2" fmla="*/ 4191004 h 4216490"/>
              <a:gd name="connsiteX3" fmla="*/ 2268661 w 2280680"/>
              <a:gd name="connsiteY3" fmla="*/ 4216490 h 4216490"/>
              <a:gd name="connsiteX4" fmla="*/ 2280680 w 2280680"/>
              <a:gd name="connsiteY4" fmla="*/ 3275002 h 4216490"/>
              <a:gd name="connsiteX5" fmla="*/ 1231143 w 2280680"/>
              <a:gd name="connsiteY5" fmla="*/ 3284820 h 4216490"/>
              <a:gd name="connsiteX6" fmla="*/ 1139023 w 2280680"/>
              <a:gd name="connsiteY6" fmla="*/ 4195926 h 4216490"/>
              <a:gd name="connsiteX7" fmla="*/ 0 w 2280680"/>
              <a:gd name="connsiteY7" fmla="*/ 4192592 h 4216490"/>
              <a:gd name="connsiteX8" fmla="*/ 4 w 2280680"/>
              <a:gd name="connsiteY8" fmla="*/ 0 h 4216490"/>
              <a:gd name="connsiteX0" fmla="*/ 4 w 2280680"/>
              <a:gd name="connsiteY0" fmla="*/ 0 h 4216490"/>
              <a:gd name="connsiteX1" fmla="*/ 2274113 w 2280680"/>
              <a:gd name="connsiteY1" fmla="*/ 794 h 4216490"/>
              <a:gd name="connsiteX2" fmla="*/ 2271735 w 2280680"/>
              <a:gd name="connsiteY2" fmla="*/ 4191004 h 4216490"/>
              <a:gd name="connsiteX3" fmla="*/ 2268661 w 2280680"/>
              <a:gd name="connsiteY3" fmla="*/ 4216490 h 4216490"/>
              <a:gd name="connsiteX4" fmla="*/ 2280680 w 2280680"/>
              <a:gd name="connsiteY4" fmla="*/ 3275002 h 4216490"/>
              <a:gd name="connsiteX5" fmla="*/ 1138575 w 2280680"/>
              <a:gd name="connsiteY5" fmla="*/ 3257745 h 4216490"/>
              <a:gd name="connsiteX6" fmla="*/ 1139023 w 2280680"/>
              <a:gd name="connsiteY6" fmla="*/ 4195926 h 4216490"/>
              <a:gd name="connsiteX7" fmla="*/ 0 w 2280680"/>
              <a:gd name="connsiteY7" fmla="*/ 4192592 h 4216490"/>
              <a:gd name="connsiteX8" fmla="*/ 4 w 2280680"/>
              <a:gd name="connsiteY8" fmla="*/ 0 h 4216490"/>
              <a:gd name="connsiteX0" fmla="*/ 4 w 2274275"/>
              <a:gd name="connsiteY0" fmla="*/ 0 h 4216490"/>
              <a:gd name="connsiteX1" fmla="*/ 2274113 w 2274275"/>
              <a:gd name="connsiteY1" fmla="*/ 794 h 4216490"/>
              <a:gd name="connsiteX2" fmla="*/ 2271735 w 2274275"/>
              <a:gd name="connsiteY2" fmla="*/ 4191004 h 4216490"/>
              <a:gd name="connsiteX3" fmla="*/ 2268661 w 2274275"/>
              <a:gd name="connsiteY3" fmla="*/ 4216490 h 4216490"/>
              <a:gd name="connsiteX4" fmla="*/ 2098736 w 2274275"/>
              <a:gd name="connsiteY4" fmla="*/ 3275002 h 4216490"/>
              <a:gd name="connsiteX5" fmla="*/ 1138575 w 2274275"/>
              <a:gd name="connsiteY5" fmla="*/ 3257745 h 4216490"/>
              <a:gd name="connsiteX6" fmla="*/ 1139023 w 2274275"/>
              <a:gd name="connsiteY6" fmla="*/ 4195926 h 4216490"/>
              <a:gd name="connsiteX7" fmla="*/ 0 w 2274275"/>
              <a:gd name="connsiteY7" fmla="*/ 4192592 h 4216490"/>
              <a:gd name="connsiteX8" fmla="*/ 4 w 2274275"/>
              <a:gd name="connsiteY8" fmla="*/ 0 h 4216490"/>
              <a:gd name="connsiteX0" fmla="*/ 4 w 2274275"/>
              <a:gd name="connsiteY0" fmla="*/ 0 h 4198440"/>
              <a:gd name="connsiteX1" fmla="*/ 2274113 w 2274275"/>
              <a:gd name="connsiteY1" fmla="*/ 794 h 4198440"/>
              <a:gd name="connsiteX2" fmla="*/ 2271735 w 2274275"/>
              <a:gd name="connsiteY2" fmla="*/ 4191004 h 4198440"/>
              <a:gd name="connsiteX3" fmla="*/ 2102677 w 2274275"/>
              <a:gd name="connsiteY3" fmla="*/ 4198440 h 4198440"/>
              <a:gd name="connsiteX4" fmla="*/ 2098736 w 2274275"/>
              <a:gd name="connsiteY4" fmla="*/ 3275002 h 4198440"/>
              <a:gd name="connsiteX5" fmla="*/ 1138575 w 2274275"/>
              <a:gd name="connsiteY5" fmla="*/ 3257745 h 4198440"/>
              <a:gd name="connsiteX6" fmla="*/ 1139023 w 2274275"/>
              <a:gd name="connsiteY6" fmla="*/ 4195926 h 4198440"/>
              <a:gd name="connsiteX7" fmla="*/ 0 w 2274275"/>
              <a:gd name="connsiteY7" fmla="*/ 4192592 h 4198440"/>
              <a:gd name="connsiteX8" fmla="*/ 4 w 2274275"/>
              <a:gd name="connsiteY8" fmla="*/ 0 h 4198440"/>
              <a:gd name="connsiteX0" fmla="*/ 4 w 2274275"/>
              <a:gd name="connsiteY0" fmla="*/ 0 h 4198440"/>
              <a:gd name="connsiteX1" fmla="*/ 2274113 w 2274275"/>
              <a:gd name="connsiteY1" fmla="*/ 794 h 4198440"/>
              <a:gd name="connsiteX2" fmla="*/ 2271735 w 2274275"/>
              <a:gd name="connsiteY2" fmla="*/ 4191004 h 4198440"/>
              <a:gd name="connsiteX3" fmla="*/ 2102677 w 2274275"/>
              <a:gd name="connsiteY3" fmla="*/ 4198440 h 4198440"/>
              <a:gd name="connsiteX4" fmla="*/ 2098736 w 2274275"/>
              <a:gd name="connsiteY4" fmla="*/ 3275002 h 4198440"/>
              <a:gd name="connsiteX5" fmla="*/ 1141723 w 2274275"/>
              <a:gd name="connsiteY5" fmla="*/ 3430061 h 4198440"/>
              <a:gd name="connsiteX6" fmla="*/ 1139023 w 2274275"/>
              <a:gd name="connsiteY6" fmla="*/ 4195926 h 4198440"/>
              <a:gd name="connsiteX7" fmla="*/ 0 w 2274275"/>
              <a:gd name="connsiteY7" fmla="*/ 4192592 h 4198440"/>
              <a:gd name="connsiteX8" fmla="*/ 4 w 2274275"/>
              <a:gd name="connsiteY8" fmla="*/ 0 h 4198440"/>
              <a:gd name="connsiteX0" fmla="*/ 4 w 2274275"/>
              <a:gd name="connsiteY0" fmla="*/ 0 h 4198440"/>
              <a:gd name="connsiteX1" fmla="*/ 2274113 w 2274275"/>
              <a:gd name="connsiteY1" fmla="*/ 794 h 4198440"/>
              <a:gd name="connsiteX2" fmla="*/ 2271735 w 2274275"/>
              <a:gd name="connsiteY2" fmla="*/ 4191004 h 4198440"/>
              <a:gd name="connsiteX3" fmla="*/ 2102677 w 2274275"/>
              <a:gd name="connsiteY3" fmla="*/ 4198440 h 4198440"/>
              <a:gd name="connsiteX4" fmla="*/ 2098736 w 2274275"/>
              <a:gd name="connsiteY4" fmla="*/ 3447319 h 4198440"/>
              <a:gd name="connsiteX5" fmla="*/ 1141723 w 2274275"/>
              <a:gd name="connsiteY5" fmla="*/ 3430061 h 4198440"/>
              <a:gd name="connsiteX6" fmla="*/ 1139023 w 2274275"/>
              <a:gd name="connsiteY6" fmla="*/ 4195926 h 4198440"/>
              <a:gd name="connsiteX7" fmla="*/ 0 w 2274275"/>
              <a:gd name="connsiteY7" fmla="*/ 4192592 h 4198440"/>
              <a:gd name="connsiteX8" fmla="*/ 4 w 2274275"/>
              <a:gd name="connsiteY8" fmla="*/ 0 h 4198440"/>
              <a:gd name="connsiteX0" fmla="*/ 4 w 2274275"/>
              <a:gd name="connsiteY0" fmla="*/ 0 h 4198440"/>
              <a:gd name="connsiteX1" fmla="*/ 2274113 w 2274275"/>
              <a:gd name="connsiteY1" fmla="*/ 794 h 4198440"/>
              <a:gd name="connsiteX2" fmla="*/ 2271735 w 2274275"/>
              <a:gd name="connsiteY2" fmla="*/ 4191004 h 4198440"/>
              <a:gd name="connsiteX3" fmla="*/ 2102677 w 2274275"/>
              <a:gd name="connsiteY3" fmla="*/ 4198440 h 4198440"/>
              <a:gd name="connsiteX4" fmla="*/ 2098736 w 2274275"/>
              <a:gd name="connsiteY4" fmla="*/ 3447319 h 4198440"/>
              <a:gd name="connsiteX5" fmla="*/ 1141723 w 2274275"/>
              <a:gd name="connsiteY5" fmla="*/ 3430061 h 4198440"/>
              <a:gd name="connsiteX6" fmla="*/ 1711780 w 2274275"/>
              <a:gd name="connsiteY6" fmla="*/ 4190814 h 4198440"/>
              <a:gd name="connsiteX7" fmla="*/ 0 w 2274275"/>
              <a:gd name="connsiteY7" fmla="*/ 4192592 h 4198440"/>
              <a:gd name="connsiteX8" fmla="*/ 4 w 2274275"/>
              <a:gd name="connsiteY8" fmla="*/ 0 h 4198440"/>
              <a:gd name="connsiteX0" fmla="*/ 4 w 2274275"/>
              <a:gd name="connsiteY0" fmla="*/ 0 h 4198440"/>
              <a:gd name="connsiteX1" fmla="*/ 2274113 w 2274275"/>
              <a:gd name="connsiteY1" fmla="*/ 794 h 4198440"/>
              <a:gd name="connsiteX2" fmla="*/ 2271735 w 2274275"/>
              <a:gd name="connsiteY2" fmla="*/ 4191004 h 4198440"/>
              <a:gd name="connsiteX3" fmla="*/ 2102677 w 2274275"/>
              <a:gd name="connsiteY3" fmla="*/ 4198440 h 4198440"/>
              <a:gd name="connsiteX4" fmla="*/ 2098736 w 2274275"/>
              <a:gd name="connsiteY4" fmla="*/ 3447319 h 4198440"/>
              <a:gd name="connsiteX5" fmla="*/ 1712927 w 2274275"/>
              <a:gd name="connsiteY5" fmla="*/ 3578317 h 4198440"/>
              <a:gd name="connsiteX6" fmla="*/ 1711780 w 2274275"/>
              <a:gd name="connsiteY6" fmla="*/ 4190814 h 4198440"/>
              <a:gd name="connsiteX7" fmla="*/ 0 w 2274275"/>
              <a:gd name="connsiteY7" fmla="*/ 4192592 h 4198440"/>
              <a:gd name="connsiteX8" fmla="*/ 4 w 2274275"/>
              <a:gd name="connsiteY8" fmla="*/ 0 h 4198440"/>
              <a:gd name="connsiteX0" fmla="*/ 4 w 2274275"/>
              <a:gd name="connsiteY0" fmla="*/ 0 h 4198440"/>
              <a:gd name="connsiteX1" fmla="*/ 2274113 w 2274275"/>
              <a:gd name="connsiteY1" fmla="*/ 794 h 4198440"/>
              <a:gd name="connsiteX2" fmla="*/ 2271735 w 2274275"/>
              <a:gd name="connsiteY2" fmla="*/ 4191004 h 4198440"/>
              <a:gd name="connsiteX3" fmla="*/ 2102677 w 2274275"/>
              <a:gd name="connsiteY3" fmla="*/ 4198440 h 4198440"/>
              <a:gd name="connsiteX4" fmla="*/ 2184106 w 2274275"/>
              <a:gd name="connsiteY4" fmla="*/ 3564901 h 4198440"/>
              <a:gd name="connsiteX5" fmla="*/ 1712927 w 2274275"/>
              <a:gd name="connsiteY5" fmla="*/ 3578317 h 4198440"/>
              <a:gd name="connsiteX6" fmla="*/ 1711780 w 2274275"/>
              <a:gd name="connsiteY6" fmla="*/ 4190814 h 4198440"/>
              <a:gd name="connsiteX7" fmla="*/ 0 w 2274275"/>
              <a:gd name="connsiteY7" fmla="*/ 4192592 h 4198440"/>
              <a:gd name="connsiteX8" fmla="*/ 4 w 2274275"/>
              <a:gd name="connsiteY8" fmla="*/ 0 h 4198440"/>
              <a:gd name="connsiteX0" fmla="*/ 4 w 2274275"/>
              <a:gd name="connsiteY0" fmla="*/ 0 h 4193328"/>
              <a:gd name="connsiteX1" fmla="*/ 2274113 w 2274275"/>
              <a:gd name="connsiteY1" fmla="*/ 794 h 4193328"/>
              <a:gd name="connsiteX2" fmla="*/ 2271735 w 2274275"/>
              <a:gd name="connsiteY2" fmla="*/ 4191004 h 4193328"/>
              <a:gd name="connsiteX3" fmla="*/ 2183390 w 2274275"/>
              <a:gd name="connsiteY3" fmla="*/ 4193328 h 4193328"/>
              <a:gd name="connsiteX4" fmla="*/ 2184106 w 2274275"/>
              <a:gd name="connsiteY4" fmla="*/ 3564901 h 4193328"/>
              <a:gd name="connsiteX5" fmla="*/ 1712927 w 2274275"/>
              <a:gd name="connsiteY5" fmla="*/ 3578317 h 4193328"/>
              <a:gd name="connsiteX6" fmla="*/ 1711780 w 2274275"/>
              <a:gd name="connsiteY6" fmla="*/ 4190814 h 4193328"/>
              <a:gd name="connsiteX7" fmla="*/ 0 w 2274275"/>
              <a:gd name="connsiteY7" fmla="*/ 4192592 h 4193328"/>
              <a:gd name="connsiteX8" fmla="*/ 4 w 2274275"/>
              <a:gd name="connsiteY8" fmla="*/ 0 h 419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275" h="4193328">
                <a:moveTo>
                  <a:pt x="4" y="0"/>
                </a:moveTo>
                <a:lnTo>
                  <a:pt x="2274113" y="794"/>
                </a:lnTo>
                <a:cubicBezTo>
                  <a:pt x="2275169" y="1393560"/>
                  <a:pt x="2270679" y="2798238"/>
                  <a:pt x="2271735" y="4191004"/>
                </a:cubicBezTo>
                <a:lnTo>
                  <a:pt x="2183390" y="4193328"/>
                </a:lnTo>
                <a:cubicBezTo>
                  <a:pt x="2183772" y="4070826"/>
                  <a:pt x="2183724" y="3687403"/>
                  <a:pt x="2184106" y="3564901"/>
                </a:cubicBezTo>
                <a:lnTo>
                  <a:pt x="1712927" y="3578317"/>
                </a:lnTo>
                <a:cubicBezTo>
                  <a:pt x="1712980" y="3700343"/>
                  <a:pt x="1711727" y="4068788"/>
                  <a:pt x="1711780" y="4190814"/>
                </a:cubicBezTo>
                <a:lnTo>
                  <a:pt x="0" y="4192592"/>
                </a:lnTo>
                <a:cubicBezTo>
                  <a:pt x="1" y="2798238"/>
                  <a:pt x="3" y="1394354"/>
                  <a:pt x="4" y="0"/>
                </a:cubicBezTo>
                <a:close/>
              </a:path>
            </a:pathLst>
          </a:custGeom>
        </p:spPr>
      </p:pic>
      <p:sp>
        <p:nvSpPr>
          <p:cNvPr id="9" name="Titel 7"/>
          <p:cNvSpPr txBox="1">
            <a:spLocks/>
          </p:cNvSpPr>
          <p:nvPr/>
        </p:nvSpPr>
        <p:spPr>
          <a:xfrm>
            <a:off x="1511660" y="3070941"/>
            <a:ext cx="6120680" cy="648072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10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729</Words>
  <Application>Microsoft Office PowerPoint</Application>
  <PresentationFormat>Předvádění na obrazovce (4:3)</PresentationFormat>
  <Paragraphs>135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OBHAJOBA DIPLOMOVÉ PRÁCE  MANAGEMENT PARTNERSTVÍ S DODAVATELI</vt:lpstr>
      <vt:lpstr>OBSAH</vt:lpstr>
      <vt:lpstr>CÍL PRÁCE</vt:lpstr>
      <vt:lpstr>POUŽITÉ METODY</vt:lpstr>
      <vt:lpstr>PŘEDSTAVENÍ ANALYZOVANÉ SPOLEČNOSTI STRABAG a.s.</vt:lpstr>
      <vt:lpstr>PŘEDSTAVENÍ SROVNÁVANÉ KONKURENČNÍ SPOLEČNOSTI Metrostav a.s.</vt:lpstr>
      <vt:lpstr>PŘÍSTUP K MANAGEMENTU PARTNERSTVÍ S DODAVATELI VE SPOLEČNOSTI STRABAG a.s. A VE SPOLEČNOSTI Metrostav a.s. </vt:lpstr>
      <vt:lpstr>NÁVRH DOPORUČENÍ PRO SPOLEČNOST STRABAG a.s.</vt:lpstr>
      <vt:lpstr>Prezentace aplikace PowerPoint</vt:lpstr>
      <vt:lpstr>DOPLŇUJÍCÍ DOTAZY VEDOUCÍHO DIPLOMOVÉ PRÁCE</vt:lpstr>
      <vt:lpstr>DOPLŇUJÍCÍ DOTAZY OPONENTA DIPLOMOVÉ PRÁCE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</dc:creator>
  <cp:lastModifiedBy>Marcela </cp:lastModifiedBy>
  <cp:revision>68</cp:revision>
  <dcterms:created xsi:type="dcterms:W3CDTF">2016-05-31T12:56:57Z</dcterms:created>
  <dcterms:modified xsi:type="dcterms:W3CDTF">2016-06-15T06:42:09Z</dcterms:modified>
</cp:coreProperties>
</file>