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rts/chart3.xml" ContentType="application/vnd.openxmlformats-officedocument.drawingml.char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90" r:id="rId2"/>
    <p:sldMasterId id="2147483693" r:id="rId3"/>
    <p:sldMasterId id="2147483696" r:id="rId4"/>
    <p:sldMasterId id="2147483699" r:id="rId5"/>
  </p:sldMasterIdLst>
  <p:notesMasterIdLst>
    <p:notesMasterId r:id="rId23"/>
  </p:notesMasterIdLst>
  <p:sldIdLst>
    <p:sldId id="310" r:id="rId6"/>
    <p:sldId id="312" r:id="rId7"/>
    <p:sldId id="299" r:id="rId8"/>
    <p:sldId id="313" r:id="rId9"/>
    <p:sldId id="314" r:id="rId10"/>
    <p:sldId id="315" r:id="rId11"/>
    <p:sldId id="317" r:id="rId12"/>
    <p:sldId id="332" r:id="rId13"/>
    <p:sldId id="333" r:id="rId14"/>
    <p:sldId id="331" r:id="rId15"/>
    <p:sldId id="321" r:id="rId16"/>
    <p:sldId id="322" r:id="rId17"/>
    <p:sldId id="323" r:id="rId18"/>
    <p:sldId id="324" r:id="rId19"/>
    <p:sldId id="329" r:id="rId20"/>
    <p:sldId id="319" r:id="rId21"/>
    <p:sldId id="32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r"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25F96"/>
    <a:srgbClr val="B81CFF"/>
    <a:srgbClr val="FFF200"/>
    <a:srgbClr val="FF4000"/>
    <a:srgbClr val="4EB857"/>
    <a:srgbClr val="40F2CC"/>
    <a:srgbClr val="003E56"/>
    <a:srgbClr val="9CFF00"/>
    <a:srgbClr val="225696"/>
    <a:srgbClr val="4511D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4713" autoAdjust="0"/>
  </p:normalViewPr>
  <p:slideViewPr>
    <p:cSldViewPr snapToGrid="0">
      <p:cViewPr>
        <p:scale>
          <a:sx n="100" d="100"/>
          <a:sy n="100" d="100"/>
        </p:scale>
        <p:origin x="-1944"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352;kola\Moni&#269;ka%20-%20&#353;kola\skladov&#225;n&#237;%20od%20z&#225;&#345;&#237;%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chart>
    <c:title>
      <c:tx>
        <c:rich>
          <a:bodyPr/>
          <a:lstStyle/>
          <a:p>
            <a:pPr>
              <a:defRPr/>
            </a:pPr>
            <a:r>
              <a:rPr lang="cs-CZ"/>
              <a:t>Stav paletových míst ve skladu k 29.3.2016</a:t>
            </a:r>
          </a:p>
        </c:rich>
      </c:tx>
      <c:layout/>
    </c:title>
    <c:plotArea>
      <c:layout/>
      <c:pieChart>
        <c:varyColors val="1"/>
        <c:ser>
          <c:idx val="0"/>
          <c:order val="0"/>
          <c:dLbls>
            <c:dLbl>
              <c:idx val="0"/>
              <c:layout>
                <c:manualLayout>
                  <c:x val="-8.0613188976377967E-2"/>
                  <c:y val="-0.19149715660542471"/>
                </c:manualLayout>
              </c:layout>
              <c:tx>
                <c:rich>
                  <a:bodyPr/>
                  <a:lstStyle/>
                  <a:p>
                    <a:r>
                      <a:rPr lang="en-US" dirty="0">
                        <a:solidFill>
                          <a:schemeClr val="accent3"/>
                        </a:solidFill>
                      </a:rPr>
                      <a:t>497</a:t>
                    </a:r>
                  </a:p>
                </c:rich>
              </c:tx>
              <c:showVal val="1"/>
              <c:showCatName val="1"/>
            </c:dLbl>
            <c:dLbl>
              <c:idx val="1"/>
              <c:layout>
                <c:manualLayout>
                  <c:x val="8.4179680664916851E-2"/>
                  <c:y val="0.13017862350539516"/>
                </c:manualLayout>
              </c:layout>
              <c:tx>
                <c:rich>
                  <a:bodyPr/>
                  <a:lstStyle/>
                  <a:p>
                    <a:r>
                      <a:rPr lang="en-US" dirty="0">
                        <a:solidFill>
                          <a:schemeClr val="accent3"/>
                        </a:solidFill>
                      </a:rPr>
                      <a:t>148</a:t>
                    </a:r>
                  </a:p>
                </c:rich>
              </c:tx>
              <c:showVal val="1"/>
              <c:showCatName val="1"/>
            </c:dLbl>
            <c:showVal val="1"/>
            <c:showCatName val="1"/>
            <c:showLeaderLines val="1"/>
          </c:dLbls>
          <c:cat>
            <c:strRef>
              <c:f>List1!$E$25:$E$26</c:f>
              <c:strCache>
                <c:ptCount val="2"/>
                <c:pt idx="0">
                  <c:v>obsazená paletová místa</c:v>
                </c:pt>
                <c:pt idx="1">
                  <c:v>flexi paletová místa</c:v>
                </c:pt>
              </c:strCache>
            </c:strRef>
          </c:cat>
          <c:val>
            <c:numRef>
              <c:f>List1!$F$25:$F$26</c:f>
              <c:numCache>
                <c:formatCode>General</c:formatCode>
                <c:ptCount val="2"/>
                <c:pt idx="0">
                  <c:v>497</c:v>
                </c:pt>
                <c:pt idx="1">
                  <c:v>148</c:v>
                </c:pt>
              </c:numCache>
            </c:numRef>
          </c:val>
        </c:ser>
        <c:dLbls>
          <c:showVal val="1"/>
          <c:showCatName val="1"/>
        </c:dLbls>
        <c:firstSliceAng val="0"/>
      </c:pieChart>
    </c:plotArea>
    <c:legend>
      <c:legendPos val="r"/>
      <c:layout/>
    </c:legend>
    <c:plotVisOnly val="1"/>
    <c:dispBlanksAs val="zero"/>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cs-CZ"/>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cs-CZ"/>
  <c:chart>
    <c:title>
      <c:tx>
        <c:rich>
          <a:bodyPr/>
          <a:lstStyle/>
          <a:p>
            <a:pPr>
              <a:defRPr/>
            </a:pPr>
            <a:r>
              <a:rPr lang="cs-CZ" dirty="0" smtClean="0"/>
              <a:t>Celkem 87 </a:t>
            </a:r>
            <a:r>
              <a:rPr lang="cs-CZ" dirty="0"/>
              <a:t>palet</a:t>
            </a:r>
            <a:endParaRPr lang="en-US" dirty="0"/>
          </a:p>
        </c:rich>
      </c:tx>
      <c:layout/>
    </c:title>
    <c:plotArea>
      <c:layout/>
      <c:pieChart>
        <c:varyColors val="1"/>
        <c:ser>
          <c:idx val="0"/>
          <c:order val="0"/>
          <c:tx>
            <c:strRef>
              <c:f>List1!$F$6</c:f>
              <c:strCache>
                <c:ptCount val="1"/>
                <c:pt idx="0">
                  <c:v>Počet palet </c:v>
                </c:pt>
              </c:strCache>
            </c:strRef>
          </c:tx>
          <c:dLbls>
            <c:dLbl>
              <c:idx val="0"/>
              <c:layout>
                <c:manualLayout>
                  <c:x val="-8.0245844269466474E-2"/>
                  <c:y val="0.14083588509769629"/>
                </c:manualLayout>
              </c:layout>
              <c:tx>
                <c:rich>
                  <a:bodyPr/>
                  <a:lstStyle/>
                  <a:p>
                    <a:r>
                      <a:rPr lang="cs-CZ" noProof="0" dirty="0" smtClean="0">
                        <a:solidFill>
                          <a:schemeClr val="accent3"/>
                        </a:solidFill>
                      </a:rPr>
                      <a:t>20</a:t>
                    </a:r>
                    <a:endParaRPr lang="cs-CZ" noProof="0" dirty="0">
                      <a:solidFill>
                        <a:schemeClr val="accent3"/>
                      </a:solidFill>
                    </a:endParaRPr>
                  </a:p>
                </c:rich>
              </c:tx>
              <c:dLblPos val="bestFit"/>
              <c:showVal val="1"/>
              <c:showCatName val="1"/>
            </c:dLbl>
            <c:dLbl>
              <c:idx val="1"/>
              <c:layout>
                <c:manualLayout>
                  <c:x val="-4.5621609798775109E-2"/>
                  <c:y val="-0.20486111111111113"/>
                </c:manualLayout>
              </c:layout>
              <c:tx>
                <c:rich>
                  <a:bodyPr/>
                  <a:lstStyle/>
                  <a:p>
                    <a:r>
                      <a:rPr lang="en-US" dirty="0" smtClean="0">
                        <a:solidFill>
                          <a:schemeClr val="accent3"/>
                        </a:solidFill>
                      </a:rPr>
                      <a:t>40</a:t>
                    </a:r>
                    <a:endParaRPr lang="en-US" dirty="0">
                      <a:solidFill>
                        <a:schemeClr val="accent3"/>
                      </a:solidFill>
                    </a:endParaRPr>
                  </a:p>
                </c:rich>
              </c:tx>
              <c:dLblPos val="bestFit"/>
              <c:showVal val="1"/>
              <c:showCatName val="1"/>
            </c:dLbl>
            <c:dLbl>
              <c:idx val="2"/>
              <c:layout>
                <c:manualLayout>
                  <c:x val="0.11406528871391089"/>
                  <c:y val="8.9539588801399866E-2"/>
                </c:manualLayout>
              </c:layout>
              <c:tx>
                <c:rich>
                  <a:bodyPr/>
                  <a:lstStyle/>
                  <a:p>
                    <a:r>
                      <a:rPr lang="en-US" smtClean="0"/>
                      <a:t>24</a:t>
                    </a:r>
                    <a:endParaRPr lang="en-US" dirty="0"/>
                  </a:p>
                </c:rich>
              </c:tx>
              <c:dLblPos val="bestFit"/>
              <c:showVal val="1"/>
              <c:showCatName val="1"/>
            </c:dLbl>
            <c:dLbl>
              <c:idx val="3"/>
              <c:layout/>
              <c:tx>
                <c:rich>
                  <a:bodyPr/>
                  <a:lstStyle/>
                  <a:p>
                    <a:r>
                      <a:rPr lang="en-US" smtClean="0"/>
                      <a:t>3</a:t>
                    </a:r>
                    <a:endParaRPr lang="en-US" dirty="0"/>
                  </a:p>
                </c:rich>
              </c:tx>
              <c:dLblPos val="bestFit"/>
              <c:showVal val="1"/>
              <c:showCatName val="1"/>
            </c:dLbl>
            <c:dLblPos val="bestFit"/>
            <c:showVal val="1"/>
            <c:showCatName val="1"/>
            <c:showLeaderLines val="1"/>
          </c:dLbls>
          <c:cat>
            <c:strRef>
              <c:f>List1!$E$7:$E$10</c:f>
              <c:strCache>
                <c:ptCount val="4"/>
                <c:pt idx="0">
                  <c:v>Likvidace surového materiálu</c:v>
                </c:pt>
                <c:pt idx="1">
                  <c:v>Likvidace surového materiálu podle Stock Provision</c:v>
                </c:pt>
                <c:pt idx="2">
                  <c:v>Vývoz hotových výrobků Kone India </c:v>
                </c:pt>
                <c:pt idx="3">
                  <c:v>Přepracování výrobku E10 32/SB3 a jeho prodání</c:v>
                </c:pt>
              </c:strCache>
            </c:strRef>
          </c:cat>
          <c:val>
            <c:numRef>
              <c:f>List1!$F$7:$F$10</c:f>
              <c:numCache>
                <c:formatCode>General</c:formatCode>
                <c:ptCount val="4"/>
                <c:pt idx="0">
                  <c:v>20</c:v>
                </c:pt>
                <c:pt idx="1">
                  <c:v>40</c:v>
                </c:pt>
                <c:pt idx="2">
                  <c:v>24</c:v>
                </c:pt>
                <c:pt idx="3">
                  <c:v>3</c:v>
                </c:pt>
              </c:numCache>
            </c:numRef>
          </c:val>
        </c:ser>
        <c:dLbls>
          <c:showVal val="1"/>
          <c:showCatName val="1"/>
        </c:dLbls>
        <c:firstSliceAng val="0"/>
      </c:pieChart>
    </c:plotArea>
    <c:legend>
      <c:legendPos val="r"/>
      <c:layout/>
    </c:legend>
    <c:plotVisOnly val="1"/>
    <c:dispBlanksAs val="zero"/>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cs-CZ"/>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cs-CZ"/>
  <c:chart>
    <c:title>
      <c:tx>
        <c:rich>
          <a:bodyPr/>
          <a:lstStyle/>
          <a:p>
            <a:pPr>
              <a:defRPr/>
            </a:pPr>
            <a:r>
              <a:rPr lang="cs-CZ"/>
              <a:t>Časová náročnost jednotlivých činností hod / měsíc</a:t>
            </a:r>
          </a:p>
        </c:rich>
      </c:tx>
      <c:layout>
        <c:manualLayout>
          <c:xMode val="edge"/>
          <c:yMode val="edge"/>
          <c:x val="0.12806856663917987"/>
          <c:y val="1.2502950376331423E-2"/>
        </c:manualLayout>
      </c:layout>
    </c:title>
    <c:plotArea>
      <c:layout/>
      <c:barChart>
        <c:barDir val="col"/>
        <c:grouping val="clustered"/>
        <c:ser>
          <c:idx val="0"/>
          <c:order val="0"/>
          <c:tx>
            <c:strRef>
              <c:f>List1!$C$5</c:f>
              <c:strCache>
                <c:ptCount val="1"/>
                <c:pt idx="0">
                  <c:v>A - Přejezdy ex. sklad Mane</c:v>
                </c:pt>
              </c:strCache>
            </c:strRef>
          </c:tx>
          <c:cat>
            <c:numRef>
              <c:f>List1!$B$6:$B$11</c:f>
              <c:numCache>
                <c:formatCode>[$-405]mmmm\ yy;@</c:formatCode>
                <c:ptCount val="6"/>
                <c:pt idx="0">
                  <c:v>42309</c:v>
                </c:pt>
                <c:pt idx="1">
                  <c:v>42339</c:v>
                </c:pt>
                <c:pt idx="2">
                  <c:v>42370</c:v>
                </c:pt>
                <c:pt idx="3">
                  <c:v>42401</c:v>
                </c:pt>
                <c:pt idx="4">
                  <c:v>42430</c:v>
                </c:pt>
                <c:pt idx="5">
                  <c:v>42461</c:v>
                </c:pt>
              </c:numCache>
            </c:numRef>
          </c:cat>
          <c:val>
            <c:numRef>
              <c:f>List1!$C$6:$C$11</c:f>
              <c:numCache>
                <c:formatCode>0.00</c:formatCode>
                <c:ptCount val="6"/>
                <c:pt idx="0">
                  <c:v>10</c:v>
                </c:pt>
                <c:pt idx="1">
                  <c:v>10.75</c:v>
                </c:pt>
                <c:pt idx="2">
                  <c:v>18.329999999999988</c:v>
                </c:pt>
                <c:pt idx="3">
                  <c:v>15.25</c:v>
                </c:pt>
                <c:pt idx="4">
                  <c:v>16.25</c:v>
                </c:pt>
                <c:pt idx="5">
                  <c:v>15</c:v>
                </c:pt>
              </c:numCache>
            </c:numRef>
          </c:val>
        </c:ser>
        <c:ser>
          <c:idx val="1"/>
          <c:order val="1"/>
          <c:tx>
            <c:strRef>
              <c:f>List1!$D$5</c:f>
              <c:strCache>
                <c:ptCount val="1"/>
                <c:pt idx="0">
                  <c:v>B - Vyvážení a zavážení materiálu</c:v>
                </c:pt>
              </c:strCache>
            </c:strRef>
          </c:tx>
          <c:cat>
            <c:numRef>
              <c:f>List1!$B$6:$B$11</c:f>
              <c:numCache>
                <c:formatCode>[$-405]mmmm\ yy;@</c:formatCode>
                <c:ptCount val="6"/>
                <c:pt idx="0">
                  <c:v>42309</c:v>
                </c:pt>
                <c:pt idx="1">
                  <c:v>42339</c:v>
                </c:pt>
                <c:pt idx="2">
                  <c:v>42370</c:v>
                </c:pt>
                <c:pt idx="3">
                  <c:v>42401</c:v>
                </c:pt>
                <c:pt idx="4">
                  <c:v>42430</c:v>
                </c:pt>
                <c:pt idx="5">
                  <c:v>42461</c:v>
                </c:pt>
              </c:numCache>
            </c:numRef>
          </c:cat>
          <c:val>
            <c:numRef>
              <c:f>List1!$D$6:$D$11</c:f>
              <c:numCache>
                <c:formatCode>0.00</c:formatCode>
                <c:ptCount val="6"/>
                <c:pt idx="0">
                  <c:v>25</c:v>
                </c:pt>
                <c:pt idx="1">
                  <c:v>20.88</c:v>
                </c:pt>
                <c:pt idx="2">
                  <c:v>15.92</c:v>
                </c:pt>
                <c:pt idx="3">
                  <c:v>3.17</c:v>
                </c:pt>
                <c:pt idx="4">
                  <c:v>0</c:v>
                </c:pt>
                <c:pt idx="5">
                  <c:v>0</c:v>
                </c:pt>
              </c:numCache>
            </c:numRef>
          </c:val>
        </c:ser>
        <c:ser>
          <c:idx val="2"/>
          <c:order val="2"/>
          <c:tx>
            <c:strRef>
              <c:f>List1!$E$5</c:f>
              <c:strCache>
                <c:ptCount val="1"/>
                <c:pt idx="0">
                  <c:v>C - Práce s materiálem a zbožím na ex. sklad Geis</c:v>
                </c:pt>
              </c:strCache>
            </c:strRef>
          </c:tx>
          <c:cat>
            <c:numRef>
              <c:f>List1!$B$6:$B$11</c:f>
              <c:numCache>
                <c:formatCode>[$-405]mmmm\ yy;@</c:formatCode>
                <c:ptCount val="6"/>
                <c:pt idx="0">
                  <c:v>42309</c:v>
                </c:pt>
                <c:pt idx="1">
                  <c:v>42339</c:v>
                </c:pt>
                <c:pt idx="2">
                  <c:v>42370</c:v>
                </c:pt>
                <c:pt idx="3">
                  <c:v>42401</c:v>
                </c:pt>
                <c:pt idx="4">
                  <c:v>42430</c:v>
                </c:pt>
                <c:pt idx="5">
                  <c:v>42461</c:v>
                </c:pt>
              </c:numCache>
            </c:numRef>
          </c:cat>
          <c:val>
            <c:numRef>
              <c:f>List1!$E$6:$E$11</c:f>
              <c:numCache>
                <c:formatCode>0.00</c:formatCode>
                <c:ptCount val="6"/>
                <c:pt idx="0">
                  <c:v>3</c:v>
                </c:pt>
                <c:pt idx="1">
                  <c:v>1.6700000000000021</c:v>
                </c:pt>
                <c:pt idx="2">
                  <c:v>9.83</c:v>
                </c:pt>
                <c:pt idx="3">
                  <c:v>7.08</c:v>
                </c:pt>
                <c:pt idx="4">
                  <c:v>3.8299999999999987</c:v>
                </c:pt>
                <c:pt idx="5">
                  <c:v>3</c:v>
                </c:pt>
              </c:numCache>
            </c:numRef>
          </c:val>
        </c:ser>
        <c:ser>
          <c:idx val="3"/>
          <c:order val="3"/>
          <c:tx>
            <c:strRef>
              <c:f>List1!$F$5</c:f>
              <c:strCache>
                <c:ptCount val="1"/>
                <c:pt idx="0">
                  <c:v>D - Administrativa s ex. sklady</c:v>
                </c:pt>
              </c:strCache>
            </c:strRef>
          </c:tx>
          <c:cat>
            <c:numRef>
              <c:f>List1!$B$6:$B$11</c:f>
              <c:numCache>
                <c:formatCode>[$-405]mmmm\ yy;@</c:formatCode>
                <c:ptCount val="6"/>
                <c:pt idx="0">
                  <c:v>42309</c:v>
                </c:pt>
                <c:pt idx="1">
                  <c:v>42339</c:v>
                </c:pt>
                <c:pt idx="2">
                  <c:v>42370</c:v>
                </c:pt>
                <c:pt idx="3">
                  <c:v>42401</c:v>
                </c:pt>
                <c:pt idx="4">
                  <c:v>42430</c:v>
                </c:pt>
                <c:pt idx="5">
                  <c:v>42461</c:v>
                </c:pt>
              </c:numCache>
            </c:numRef>
          </c:cat>
          <c:val>
            <c:numRef>
              <c:f>List1!$F$6:$F$11</c:f>
              <c:numCache>
                <c:formatCode>0.00</c:formatCode>
                <c:ptCount val="6"/>
                <c:pt idx="0">
                  <c:v>3</c:v>
                </c:pt>
                <c:pt idx="1">
                  <c:v>2.67</c:v>
                </c:pt>
                <c:pt idx="2">
                  <c:v>10.17</c:v>
                </c:pt>
                <c:pt idx="3">
                  <c:v>6.5</c:v>
                </c:pt>
                <c:pt idx="4">
                  <c:v>2.67</c:v>
                </c:pt>
                <c:pt idx="5">
                  <c:v>2.68</c:v>
                </c:pt>
              </c:numCache>
            </c:numRef>
          </c:val>
        </c:ser>
        <c:axId val="98640256"/>
        <c:axId val="98642176"/>
      </c:barChart>
      <c:dateAx>
        <c:axId val="98640256"/>
        <c:scaling>
          <c:orientation val="minMax"/>
        </c:scaling>
        <c:axPos val="b"/>
        <c:title>
          <c:tx>
            <c:rich>
              <a:bodyPr/>
              <a:lstStyle/>
              <a:p>
                <a:pPr>
                  <a:defRPr/>
                </a:pPr>
                <a:r>
                  <a:rPr lang="cs-CZ"/>
                  <a:t>měsíc</a:t>
                </a:r>
              </a:p>
            </c:rich>
          </c:tx>
          <c:layout/>
        </c:title>
        <c:numFmt formatCode="[$-405]mmmm\ yy;@" sourceLinked="1"/>
        <c:majorTickMark val="none"/>
        <c:tickLblPos val="nextTo"/>
        <c:crossAx val="98642176"/>
        <c:crosses val="autoZero"/>
        <c:auto val="1"/>
        <c:lblOffset val="100"/>
        <c:baseTimeUnit val="months"/>
      </c:dateAx>
      <c:valAx>
        <c:axId val="98642176"/>
        <c:scaling>
          <c:orientation val="minMax"/>
        </c:scaling>
        <c:axPos val="l"/>
        <c:majorGridlines/>
        <c:title>
          <c:tx>
            <c:rich>
              <a:bodyPr rot="0" vert="wordArtVert"/>
              <a:lstStyle/>
              <a:p>
                <a:pPr>
                  <a:defRPr/>
                </a:pPr>
                <a:r>
                  <a:rPr lang="cs-CZ"/>
                  <a:t>Počet hodin</a:t>
                </a:r>
              </a:p>
            </c:rich>
          </c:tx>
          <c:layout/>
        </c:title>
        <c:numFmt formatCode="0.00" sourceLinked="1"/>
        <c:majorTickMark val="none"/>
        <c:tickLblPos val="nextTo"/>
        <c:crossAx val="98640256"/>
        <c:crosses val="autoZero"/>
        <c:crossBetween val="between"/>
      </c:valAx>
      <c:spPr>
        <a:ln w="6350" cmpd="sng">
          <a:solidFill>
            <a:schemeClr val="accent1"/>
          </a:solidFill>
        </a:ln>
      </c:spPr>
    </c:plotArea>
    <c:legend>
      <c:legendPos val="r"/>
      <c:layout/>
    </c:legend>
    <c:plotVisOnly val="1"/>
    <c:dispBlanksAs val="gap"/>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cs-CZ"/>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7DFA19-A8E3-44F9-8EBF-632314E79239}" type="datetimeFigureOut">
              <a:rPr lang="en-GB" smtClean="0"/>
              <a:pPr/>
              <a:t>08/06/2016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026A11-87B0-47F8-A934-6F70580CFBA2}" type="slidenum">
              <a:rPr lang="en-GB" smtClean="0"/>
              <a:pPr/>
              <a:t>‹#›</a:t>
            </a:fld>
            <a:endParaRPr lang="en-GB"/>
          </a:p>
        </p:txBody>
      </p:sp>
    </p:spTree>
    <p:extLst>
      <p:ext uri="{BB962C8B-B14F-4D97-AF65-F5344CB8AC3E}">
        <p14:creationId xmlns="" xmlns:p14="http://schemas.microsoft.com/office/powerpoint/2010/main" val="3190486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6026A11-87B0-47F8-A934-6F70580CFBA2}"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7DCA71E-C790-43EF-B4B6-F41735C8CEF5}" type="slidenum">
              <a:rPr lang="en-GB" smtClean="0"/>
              <a:pPr/>
              <a:t>3</a:t>
            </a:fld>
            <a:endParaRPr lang="en-GB" smtClean="0"/>
          </a:p>
        </p:txBody>
      </p:sp>
      <p:sp>
        <p:nvSpPr>
          <p:cNvPr id="2560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 xmlns:p14="http://schemas.microsoft.com/office/powerpoint/2010/main" val="2932424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232160" y="6750000"/>
            <a:ext cx="864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71115" y="2444249"/>
            <a:ext cx="7772400" cy="1470025"/>
          </a:xfrm>
        </p:spPr>
        <p:txBody>
          <a:bodyPr/>
          <a:lstStyle>
            <a:lvl1pPr algn="l">
              <a:defRPr sz="4000">
                <a:solidFill>
                  <a:srgbClr val="1AC0C4"/>
                </a:solidFill>
              </a:defRPr>
            </a:lvl1pPr>
          </a:lstStyle>
          <a:p>
            <a:r>
              <a:rPr lang="cs-CZ" smtClean="0"/>
              <a:t>Kliknutím lze upravit styl.</a:t>
            </a:r>
            <a:endParaRPr lang="en-GB" dirty="0"/>
          </a:p>
        </p:txBody>
      </p:sp>
      <p:sp>
        <p:nvSpPr>
          <p:cNvPr id="3" name="Subtitle 2"/>
          <p:cNvSpPr>
            <a:spLocks noGrp="1"/>
          </p:cNvSpPr>
          <p:nvPr>
            <p:ph type="subTitle" idx="1"/>
          </p:nvPr>
        </p:nvSpPr>
        <p:spPr>
          <a:xfrm>
            <a:off x="471115" y="4167620"/>
            <a:ext cx="6400800" cy="1608225"/>
          </a:xfrm>
        </p:spPr>
        <p:txBody>
          <a:bodyPr>
            <a:noAutofit/>
          </a:bodyPr>
          <a:lstStyle>
            <a:lvl1pPr marL="0" indent="0" algn="l">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dirty="0"/>
          </a:p>
        </p:txBody>
      </p:sp>
      <p:pic>
        <p:nvPicPr>
          <p:cNvPr id="8" name="Picture 7" descr="Avire-CMYK-POS-Logo-01.png"/>
          <p:cNvPicPr>
            <a:picLocks noChangeAspect="1"/>
          </p:cNvPicPr>
          <p:nvPr userDrawn="1"/>
        </p:nvPicPr>
        <p:blipFill>
          <a:blip r:embed="rId3" cstate="print"/>
          <a:stretch>
            <a:fillRect/>
          </a:stretch>
        </p:blipFill>
        <p:spPr>
          <a:xfrm>
            <a:off x="5942715" y="534008"/>
            <a:ext cx="2678261" cy="827863"/>
          </a:xfrm>
          <a:prstGeom prst="rect">
            <a:avLst/>
          </a:prstGeom>
        </p:spPr>
      </p:pic>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141670" y="577499"/>
            <a:ext cx="1502079" cy="389756"/>
          </a:xfrm>
          <a:prstGeom prst="rect">
            <a:avLst/>
          </a:prstGeom>
        </p:spPr>
      </p:pic>
      <p:sp>
        <p:nvSpPr>
          <p:cNvPr id="2" name="Title 1"/>
          <p:cNvSpPr>
            <a:spLocks noGrp="1"/>
          </p:cNvSpPr>
          <p:nvPr>
            <p:ph type="title"/>
          </p:nvPr>
        </p:nvSpPr>
        <p:spPr/>
        <p:txBody>
          <a:bodyPr/>
          <a:lstStyle/>
          <a:p>
            <a:r>
              <a:rPr lang="cs-CZ" smtClean="0"/>
              <a:t>Kliknutím lze upravit styl.</a:t>
            </a:r>
            <a:endParaRPr lang="en-GB"/>
          </a:p>
        </p:txBody>
      </p:sp>
      <p:pic>
        <p:nvPicPr>
          <p:cNvPr id="3" name="Picture 2" descr="Avire-Compliment slip blue strip.jpg"/>
          <p:cNvPicPr>
            <a:picLocks noChangeAspect="1"/>
          </p:cNvPicPr>
          <p:nvPr userDrawn="1"/>
        </p:nvPicPr>
        <p:blipFill>
          <a:blip r:embed="rId3" cstate="print"/>
          <a:stretch>
            <a:fillRect/>
          </a:stretch>
        </p:blipFill>
        <p:spPr>
          <a:xfrm>
            <a:off x="232160" y="6749943"/>
            <a:ext cx="8640000" cy="107785"/>
          </a:xfrm>
          <a:prstGeom prst="rect">
            <a:avLst/>
          </a:prstGeom>
        </p:spPr>
      </p:pic>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pic>
        <p:nvPicPr>
          <p:cNvPr id="3" name="Picture 2" descr="Avire-Compliment slip blue strip.jpg"/>
          <p:cNvPicPr>
            <a:picLocks noChangeAspect="1"/>
          </p:cNvPicPr>
          <p:nvPr userDrawn="1"/>
        </p:nvPicPr>
        <p:blipFill>
          <a:blip r:embed="rId2" cstate="print"/>
          <a:stretch>
            <a:fillRect/>
          </a:stretch>
        </p:blipFill>
        <p:spPr>
          <a:xfrm>
            <a:off x="232160" y="6749943"/>
            <a:ext cx="8640000" cy="107785"/>
          </a:xfrm>
          <a:prstGeom prst="rect">
            <a:avLst/>
          </a:prstGeom>
        </p:spPr>
      </p:pic>
    </p:spTree>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2"/>
          <p:cNvSpPr>
            <a:spLocks noGrp="1"/>
          </p:cNvSpPr>
          <p:nvPr>
            <p:ph idx="1"/>
          </p:nvPr>
        </p:nvSpPr>
        <p:spPr>
          <a:xfrm>
            <a:off x="457200" y="1360627"/>
            <a:ext cx="6524625" cy="47655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2442862360"/>
      </p:ext>
    </p:extLst>
  </p:cSld>
  <p:clrMapOvr>
    <a:masterClrMapping/>
  </p:clrMapOvr>
  <p:transition>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val="3885550841"/>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2"/>
          <p:cNvSpPr>
            <a:spLocks noGrp="1"/>
          </p:cNvSpPr>
          <p:nvPr>
            <p:ph idx="1"/>
          </p:nvPr>
        </p:nvSpPr>
        <p:spPr>
          <a:xfrm>
            <a:off x="457200" y="1360627"/>
            <a:ext cx="6524625" cy="47655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1716316932"/>
      </p:ext>
    </p:extLst>
  </p:cSld>
  <p:clrMapOvr>
    <a:masterClrMapping/>
  </p:clrMapOvr>
  <p:transition>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val="1065337688"/>
      </p:ext>
    </p:extLst>
  </p:cSld>
  <p:clrMapOvr>
    <a:masterClrMapping/>
  </p:clrMapOvr>
  <p:transition>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2"/>
          <p:cNvSpPr>
            <a:spLocks noGrp="1"/>
          </p:cNvSpPr>
          <p:nvPr>
            <p:ph idx="1"/>
          </p:nvPr>
        </p:nvSpPr>
        <p:spPr>
          <a:xfrm>
            <a:off x="457200" y="1360627"/>
            <a:ext cx="6524625" cy="47655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3372523093"/>
      </p:ext>
    </p:extLst>
  </p:cSld>
  <p:clrMapOvr>
    <a:masterClrMapping/>
  </p:clrMapOvr>
  <p:transition>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val="2895388828"/>
      </p:ext>
    </p:extLst>
  </p:cSld>
  <p:clrMapOvr>
    <a:masterClrMapping/>
  </p:clrMapOvr>
  <p:transition>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2"/>
          <p:cNvSpPr>
            <a:spLocks noGrp="1"/>
          </p:cNvSpPr>
          <p:nvPr>
            <p:ph idx="1"/>
          </p:nvPr>
        </p:nvSpPr>
        <p:spPr>
          <a:xfrm>
            <a:off x="457200" y="1360627"/>
            <a:ext cx="6524625" cy="47655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3028771582"/>
      </p:ext>
    </p:extLst>
  </p:cSld>
  <p:clrMapOvr>
    <a:masterClrMapping/>
  </p:clrMapOvr>
  <p:transition>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val="1742983497"/>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1115" y="1792496"/>
            <a:ext cx="7772400" cy="1470025"/>
          </a:xfrm>
        </p:spPr>
        <p:txBody>
          <a:bodyPr/>
          <a:lstStyle>
            <a:lvl1pPr algn="l">
              <a:defRPr sz="4000">
                <a:solidFill>
                  <a:schemeClr val="tx2"/>
                </a:solidFill>
              </a:defRPr>
            </a:lvl1pPr>
          </a:lstStyle>
          <a:p>
            <a:r>
              <a:rPr lang="cs-CZ" smtClean="0"/>
              <a:t>Kliknutím lze upravit styl.</a:t>
            </a:r>
            <a:endParaRPr lang="en-GB" dirty="0"/>
          </a:p>
        </p:txBody>
      </p:sp>
      <p:sp>
        <p:nvSpPr>
          <p:cNvPr id="3" name="Subtitle 2"/>
          <p:cNvSpPr>
            <a:spLocks noGrp="1"/>
          </p:cNvSpPr>
          <p:nvPr>
            <p:ph type="subTitle" idx="1"/>
          </p:nvPr>
        </p:nvSpPr>
        <p:spPr>
          <a:xfrm>
            <a:off x="471115" y="3420974"/>
            <a:ext cx="6400800" cy="1096616"/>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dirty="0"/>
          </a:p>
        </p:txBody>
      </p:sp>
      <p:pic>
        <p:nvPicPr>
          <p:cNvPr id="8" name="Picture 7" descr="Avire-CMYK-POS-Logo-01.png"/>
          <p:cNvPicPr>
            <a:picLocks noChangeAspect="1"/>
          </p:cNvPicPr>
          <p:nvPr userDrawn="1"/>
        </p:nvPicPr>
        <p:blipFill>
          <a:blip r:embed="rId3" cstate="print"/>
          <a:stretch>
            <a:fillRect/>
          </a:stretch>
        </p:blipFill>
        <p:spPr>
          <a:xfrm>
            <a:off x="7035371" y="534009"/>
            <a:ext cx="1585605" cy="490118"/>
          </a:xfrm>
          <a:prstGeom prst="rect">
            <a:avLst/>
          </a:prstGeom>
        </p:spPr>
      </p:pic>
      <p:sp>
        <p:nvSpPr>
          <p:cNvPr id="5" name="Rectangle 4"/>
          <p:cNvSpPr/>
          <p:nvPr userDrawn="1"/>
        </p:nvSpPr>
        <p:spPr>
          <a:xfrm>
            <a:off x="232160" y="6750000"/>
            <a:ext cx="864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9573" y="1688982"/>
            <a:ext cx="7772400" cy="2977906"/>
          </a:xfrm>
        </p:spPr>
        <p:txBody>
          <a:bodyPr anchor="t"/>
          <a:lstStyle>
            <a:lvl1pPr algn="l">
              <a:lnSpc>
                <a:spcPct val="100000"/>
              </a:lnSpc>
              <a:defRPr sz="6000">
                <a:solidFill>
                  <a:schemeClr val="bg1"/>
                </a:solidFill>
              </a:defRPr>
            </a:lvl1pPr>
          </a:lstStyle>
          <a:p>
            <a:r>
              <a:rPr lang="cs-CZ" smtClean="0"/>
              <a:t>Kliknutím lze upravit styl.</a:t>
            </a:r>
            <a:endParaRPr lang="en-GB" dirty="0"/>
          </a:p>
        </p:txBody>
      </p:sp>
      <p:sp>
        <p:nvSpPr>
          <p:cNvPr id="3" name="Subtitle 2"/>
          <p:cNvSpPr>
            <a:spLocks noGrp="1"/>
          </p:cNvSpPr>
          <p:nvPr>
            <p:ph type="subTitle" idx="1"/>
          </p:nvPr>
        </p:nvSpPr>
        <p:spPr>
          <a:xfrm>
            <a:off x="246821" y="5284252"/>
            <a:ext cx="6400800" cy="1096616"/>
          </a:xfrm>
        </p:spPr>
        <p:txBody>
          <a:bodyPr>
            <a:noAutofit/>
          </a:bodyPr>
          <a:lstStyle>
            <a:lvl1pPr marL="0" indent="0" algn="l">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dirty="0"/>
          </a:p>
        </p:txBody>
      </p:sp>
      <p:pic>
        <p:nvPicPr>
          <p:cNvPr id="8" name="Picture 7" descr="Avire-CMYK-POS-Logo-01.png"/>
          <p:cNvPicPr>
            <a:picLocks noChangeAspect="1"/>
          </p:cNvPicPr>
          <p:nvPr userDrawn="1"/>
        </p:nvPicPr>
        <p:blipFill>
          <a:blip r:embed="rId3" cstate="print"/>
          <a:stretch>
            <a:fillRect/>
          </a:stretch>
        </p:blipFill>
        <p:spPr>
          <a:xfrm>
            <a:off x="7035371" y="534009"/>
            <a:ext cx="1585605" cy="490118"/>
          </a:xfrm>
          <a:prstGeom prst="rect">
            <a:avLst/>
          </a:prstGeom>
        </p:spPr>
      </p:pic>
      <p:sp>
        <p:nvSpPr>
          <p:cNvPr id="5" name="Rectangle 4"/>
          <p:cNvSpPr/>
          <p:nvPr userDrawn="1"/>
        </p:nvSpPr>
        <p:spPr>
          <a:xfrm>
            <a:off x="232160" y="6750000"/>
            <a:ext cx="864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bg1"/>
        </a:solidFill>
        <a:effectLst/>
      </p:bgPr>
    </p:bg>
    <p:spTree>
      <p:nvGrpSpPr>
        <p:cNvPr id="1" name=""/>
        <p:cNvGrpSpPr/>
        <p:nvPr/>
      </p:nvGrpSpPr>
      <p:grpSpPr>
        <a:xfrm>
          <a:off x="0" y="0"/>
          <a:ext cx="0" cy="0"/>
          <a:chOff x="0" y="0"/>
          <a:chExt cx="0" cy="0"/>
        </a:xfrm>
      </p:grpSpPr>
      <p:pic>
        <p:nvPicPr>
          <p:cNvPr id="7" name="Picture 6" descr="Avire-CMYK-POS-Logo-01.png"/>
          <p:cNvPicPr>
            <a:picLocks noChangeAspect="1"/>
          </p:cNvPicPr>
          <p:nvPr userDrawn="1"/>
        </p:nvPicPr>
        <p:blipFill>
          <a:blip r:embed="rId2" cstate="print"/>
          <a:stretch>
            <a:fillRect/>
          </a:stretch>
        </p:blipFill>
        <p:spPr>
          <a:xfrm>
            <a:off x="6062400" y="576000"/>
            <a:ext cx="2678696" cy="828000"/>
          </a:xfrm>
          <a:prstGeom prst="rect">
            <a:avLst/>
          </a:prstGeom>
        </p:spPr>
      </p:pic>
      <p:sp>
        <p:nvSpPr>
          <p:cNvPr id="2" name="Title 1"/>
          <p:cNvSpPr>
            <a:spLocks noGrp="1"/>
          </p:cNvSpPr>
          <p:nvPr>
            <p:ph type="ctrTitle"/>
          </p:nvPr>
        </p:nvSpPr>
        <p:spPr>
          <a:xfrm>
            <a:off x="471115" y="2444249"/>
            <a:ext cx="7772400" cy="1470025"/>
          </a:xfrm>
        </p:spPr>
        <p:txBody>
          <a:bodyPr/>
          <a:lstStyle>
            <a:lvl1pPr algn="l">
              <a:defRPr sz="4000">
                <a:solidFill>
                  <a:srgbClr val="1AC0C4"/>
                </a:solidFill>
              </a:defRPr>
            </a:lvl1pPr>
          </a:lstStyle>
          <a:p>
            <a:r>
              <a:rPr lang="cs-CZ" smtClean="0"/>
              <a:t>Kliknutím lze upravit styl.</a:t>
            </a:r>
            <a:endParaRPr lang="en-GB" dirty="0"/>
          </a:p>
        </p:txBody>
      </p:sp>
      <p:sp>
        <p:nvSpPr>
          <p:cNvPr id="3" name="Subtitle 2"/>
          <p:cNvSpPr>
            <a:spLocks noGrp="1"/>
          </p:cNvSpPr>
          <p:nvPr>
            <p:ph type="subTitle" idx="1"/>
          </p:nvPr>
        </p:nvSpPr>
        <p:spPr>
          <a:xfrm>
            <a:off x="471115" y="4167620"/>
            <a:ext cx="6400800" cy="1608225"/>
          </a:xfrm>
        </p:spPr>
        <p:txBody>
          <a:bodyPr>
            <a:noAutofit/>
          </a:bodyPr>
          <a:lstStyle>
            <a:lvl1pPr marL="0" indent="0" algn="l">
              <a:buNone/>
              <a:defRPr sz="16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dirty="0"/>
          </a:p>
        </p:txBody>
      </p:sp>
      <p:pic>
        <p:nvPicPr>
          <p:cNvPr id="6" name="Picture 5" descr="Avire-Compliment slip blue strip.jpg"/>
          <p:cNvPicPr>
            <a:picLocks noChangeAspect="1"/>
          </p:cNvPicPr>
          <p:nvPr userDrawn="1"/>
        </p:nvPicPr>
        <p:blipFill>
          <a:blip r:embed="rId3" cstate="print"/>
          <a:stretch>
            <a:fillRect/>
          </a:stretch>
        </p:blipFill>
        <p:spPr>
          <a:xfrm>
            <a:off x="232160" y="6759991"/>
            <a:ext cx="8640000" cy="107785"/>
          </a:xfrm>
          <a:prstGeom prst="rect">
            <a:avLst/>
          </a:prstGeom>
        </p:spPr>
      </p:pic>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1115" y="1792496"/>
            <a:ext cx="7772400" cy="1470025"/>
          </a:xfrm>
        </p:spPr>
        <p:txBody>
          <a:bodyPr/>
          <a:lstStyle>
            <a:lvl1pPr algn="l">
              <a:defRPr sz="4000">
                <a:solidFill>
                  <a:schemeClr val="tx2"/>
                </a:solidFill>
              </a:defRPr>
            </a:lvl1pPr>
          </a:lstStyle>
          <a:p>
            <a:r>
              <a:rPr lang="cs-CZ" smtClean="0"/>
              <a:t>Kliknutím lze upravit styl.</a:t>
            </a:r>
            <a:endParaRPr lang="en-GB" dirty="0"/>
          </a:p>
        </p:txBody>
      </p:sp>
      <p:sp>
        <p:nvSpPr>
          <p:cNvPr id="3" name="Subtitle 2"/>
          <p:cNvSpPr>
            <a:spLocks noGrp="1"/>
          </p:cNvSpPr>
          <p:nvPr>
            <p:ph type="subTitle" idx="1"/>
          </p:nvPr>
        </p:nvSpPr>
        <p:spPr>
          <a:xfrm>
            <a:off x="471115" y="3420974"/>
            <a:ext cx="6400800" cy="1096616"/>
          </a:xfrm>
        </p:spPr>
        <p:txBody>
          <a:bodyPr>
            <a:noAutofit/>
          </a:bodyPr>
          <a:lstStyle>
            <a:lvl1pPr marL="0" indent="0" algn="l">
              <a:buNone/>
              <a:defRPr sz="16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dirty="0"/>
          </a:p>
        </p:txBody>
      </p:sp>
      <p:pic>
        <p:nvPicPr>
          <p:cNvPr id="6" name="Picture 5" descr="Avire-Compliment slip blue strip.jpg"/>
          <p:cNvPicPr>
            <a:picLocks noChangeAspect="1"/>
          </p:cNvPicPr>
          <p:nvPr userDrawn="1"/>
        </p:nvPicPr>
        <p:blipFill>
          <a:blip r:embed="rId2" cstate="print"/>
          <a:stretch>
            <a:fillRect/>
          </a:stretch>
        </p:blipFill>
        <p:spPr>
          <a:xfrm>
            <a:off x="232160" y="6759991"/>
            <a:ext cx="8640000" cy="107785"/>
          </a:xfrm>
          <a:prstGeom prst="rect">
            <a:avLst/>
          </a:prstGeom>
        </p:spPr>
      </p:pic>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141670" y="577499"/>
            <a:ext cx="1502079" cy="389756"/>
          </a:xfrm>
          <a:prstGeom prst="rect">
            <a:avLst/>
          </a:prstGeom>
        </p:spPr>
      </p:pic>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9573" y="1688982"/>
            <a:ext cx="7772400" cy="2977906"/>
          </a:xfrm>
        </p:spPr>
        <p:txBody>
          <a:bodyPr anchor="t"/>
          <a:lstStyle>
            <a:lvl1pPr algn="l">
              <a:lnSpc>
                <a:spcPct val="100000"/>
              </a:lnSpc>
              <a:defRPr sz="6000">
                <a:solidFill>
                  <a:schemeClr val="bg1"/>
                </a:solidFill>
              </a:defRPr>
            </a:lvl1pPr>
          </a:lstStyle>
          <a:p>
            <a:r>
              <a:rPr lang="cs-CZ" smtClean="0"/>
              <a:t>Kliknutím lze upravit styl.</a:t>
            </a:r>
            <a:endParaRPr lang="en-GB" dirty="0"/>
          </a:p>
        </p:txBody>
      </p:sp>
      <p:sp>
        <p:nvSpPr>
          <p:cNvPr id="3" name="Subtitle 2"/>
          <p:cNvSpPr>
            <a:spLocks noGrp="1"/>
          </p:cNvSpPr>
          <p:nvPr>
            <p:ph type="subTitle" idx="1"/>
          </p:nvPr>
        </p:nvSpPr>
        <p:spPr>
          <a:xfrm>
            <a:off x="246821" y="5284252"/>
            <a:ext cx="6400800" cy="1096616"/>
          </a:xfrm>
        </p:spPr>
        <p:txBody>
          <a:bodyPr>
            <a:noAutofit/>
          </a:bodyPr>
          <a:lstStyle>
            <a:lvl1pPr marL="0" indent="0" algn="l">
              <a:buNone/>
              <a:defRPr sz="16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dirty="0"/>
          </a:p>
        </p:txBody>
      </p:sp>
      <p:pic>
        <p:nvPicPr>
          <p:cNvPr id="6" name="Picture 5" descr="Avire-Compliment slip blue strip.jpg"/>
          <p:cNvPicPr>
            <a:picLocks noChangeAspect="1"/>
          </p:cNvPicPr>
          <p:nvPr userDrawn="1"/>
        </p:nvPicPr>
        <p:blipFill>
          <a:blip r:embed="rId2" cstate="print"/>
          <a:stretch>
            <a:fillRect/>
          </a:stretch>
        </p:blipFill>
        <p:spPr>
          <a:xfrm>
            <a:off x="232160" y="6759991"/>
            <a:ext cx="8640000" cy="107785"/>
          </a:xfrm>
          <a:prstGeom prst="rect">
            <a:avLst/>
          </a:prstGeom>
        </p:spPr>
      </p:pic>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141670" y="577499"/>
            <a:ext cx="1502079" cy="389756"/>
          </a:xfrm>
          <a:prstGeom prst="rect">
            <a:avLst/>
          </a:prstGeom>
        </p:spPr>
      </p:pic>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GB"/>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GB"/>
          </a:p>
        </p:txBody>
      </p:sp>
      <p:sp>
        <p:nvSpPr>
          <p:cNvPr id="3" name="Content Placeholder 2"/>
          <p:cNvSpPr>
            <a:spLocks noGrp="1"/>
          </p:cNvSpPr>
          <p:nvPr>
            <p:ph sz="half" idx="1"/>
          </p:nvPr>
        </p:nvSpPr>
        <p:spPr>
          <a:xfrm>
            <a:off x="457200" y="1352145"/>
            <a:ext cx="4038600" cy="4774019"/>
          </a:xfrm>
        </p:spPr>
        <p:txBody>
          <a:bodyPr>
            <a:no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 name="Content Placeholder 3"/>
          <p:cNvSpPr>
            <a:spLocks noGrp="1"/>
          </p:cNvSpPr>
          <p:nvPr>
            <p:ph sz="half" idx="2"/>
          </p:nvPr>
        </p:nvSpPr>
        <p:spPr>
          <a:xfrm>
            <a:off x="4648200" y="1352145"/>
            <a:ext cx="4038600" cy="4774019"/>
          </a:xfrm>
        </p:spPr>
        <p:txBody>
          <a:bodyPr>
            <a:no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GB"/>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7141670" y="577499"/>
            <a:ext cx="1502079" cy="389756"/>
          </a:xfrm>
          <a:prstGeom prst="rect">
            <a:avLst/>
          </a:prstGeom>
        </p:spPr>
      </p:pic>
      <p:sp>
        <p:nvSpPr>
          <p:cNvPr id="2" name="Title Placeholder 1"/>
          <p:cNvSpPr>
            <a:spLocks noGrp="1"/>
          </p:cNvSpPr>
          <p:nvPr>
            <p:ph type="title"/>
          </p:nvPr>
        </p:nvSpPr>
        <p:spPr>
          <a:xfrm>
            <a:off x="457200" y="162683"/>
            <a:ext cx="6397142" cy="919967"/>
          </a:xfrm>
          <a:prstGeom prst="rect">
            <a:avLst/>
          </a:prstGeom>
        </p:spPr>
        <p:txBody>
          <a:bodyPr vert="horz" lIns="91440" tIns="45720" rIns="91440" bIns="45720" rtlCol="0" anchor="b" anchorCtr="0">
            <a:noAutofit/>
          </a:bodyPr>
          <a:lstStyle/>
          <a:p>
            <a:r>
              <a:rPr lang="cs-CZ" smtClean="0"/>
              <a:t>Kliknutím lze upravit styl.</a:t>
            </a:r>
            <a:endParaRPr lang="en-GB" dirty="0"/>
          </a:p>
        </p:txBody>
      </p:sp>
      <p:sp>
        <p:nvSpPr>
          <p:cNvPr id="3" name="Text Placeholder 2"/>
          <p:cNvSpPr>
            <a:spLocks noGrp="1"/>
          </p:cNvSpPr>
          <p:nvPr>
            <p:ph type="body" idx="1"/>
          </p:nvPr>
        </p:nvSpPr>
        <p:spPr>
          <a:xfrm>
            <a:off x="457200" y="1360627"/>
            <a:ext cx="6397142" cy="4765537"/>
          </a:xfrm>
          <a:prstGeom prst="rect">
            <a:avLst/>
          </a:prstGeom>
        </p:spPr>
        <p:txBody>
          <a:bodyPr vert="horz" lIns="91440" tIns="45720" rIns="91440" bIns="45720" rtlCol="0">
            <a:no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15" name="Picture 14" descr="Avire-Compliment slip blue strip.jpg"/>
          <p:cNvPicPr>
            <a:picLocks noChangeAspect="1"/>
          </p:cNvPicPr>
          <p:nvPr/>
        </p:nvPicPr>
        <p:blipFill>
          <a:blip r:embed="rId14" cstate="print"/>
          <a:stretch>
            <a:fillRect/>
          </a:stretch>
        </p:blipFill>
        <p:spPr>
          <a:xfrm>
            <a:off x="232160" y="6759991"/>
            <a:ext cx="8640000" cy="107785"/>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70" r:id="rId2"/>
    <p:sldLayoutId id="2147483671" r:id="rId3"/>
    <p:sldLayoutId id="2147483687" r:id="rId4"/>
    <p:sldLayoutId id="2147483688" r:id="rId5"/>
    <p:sldLayoutId id="2147483689" r:id="rId6"/>
    <p:sldLayoutId id="2147483664" r:id="rId7"/>
    <p:sldLayoutId id="2147483666" r:id="rId8"/>
    <p:sldLayoutId id="2147483668" r:id="rId9"/>
    <p:sldLayoutId id="2147483672" r:id="rId10"/>
    <p:sldLayoutId id="2147483669" r:id="rId11"/>
  </p:sldLayoutIdLst>
  <p:transition>
    <p:wipe dir="d"/>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800" b="1" kern="1200" cap="all" baseline="0">
          <a:solidFill>
            <a:srgbClr val="1AC0C4"/>
          </a:solidFill>
          <a:effectLst/>
          <a:latin typeface="Arial" pitchFamily="34" charset="0"/>
          <a:ea typeface="+mj-ea"/>
          <a:cs typeface="Arial" pitchFamily="34" charset="0"/>
        </a:defRPr>
      </a:lvl1pPr>
    </p:titleStyle>
    <p:bodyStyle>
      <a:lvl1pPr marL="266700" indent="-266700" algn="l" defTabSz="914400" rtl="0" eaLnBrk="1" latinLnBrk="0" hangingPunct="1">
        <a:lnSpc>
          <a:spcPct val="95000"/>
        </a:lnSpc>
        <a:spcBef>
          <a:spcPts val="1500"/>
        </a:spcBef>
        <a:buClr>
          <a:srgbClr val="1AC0C4"/>
        </a:buClr>
        <a:buFont typeface="Arial" pitchFamily="34" charset="0"/>
        <a:buChar char="•"/>
        <a:defRPr sz="2200" b="1" kern="1200">
          <a:solidFill>
            <a:schemeClr val="tx2"/>
          </a:solidFill>
          <a:effectLst/>
          <a:latin typeface="Arial" pitchFamily="34" charset="0"/>
          <a:ea typeface="+mn-ea"/>
          <a:cs typeface="Arial" pitchFamily="34" charset="0"/>
        </a:defRPr>
      </a:lvl1pPr>
      <a:lvl2pPr marL="630238" indent="-268288" algn="l" defTabSz="914400" rtl="0" eaLnBrk="1" latinLnBrk="0" hangingPunct="1">
        <a:lnSpc>
          <a:spcPct val="95000"/>
        </a:lnSpc>
        <a:spcBef>
          <a:spcPts val="600"/>
        </a:spcBef>
        <a:buFont typeface="Arial" pitchFamily="34" charset="0"/>
        <a:buChar char="–"/>
        <a:defRPr sz="2000" b="1" kern="1200">
          <a:solidFill>
            <a:schemeClr val="tx2"/>
          </a:solidFill>
          <a:effectLst/>
          <a:latin typeface="Arial" pitchFamily="34" charset="0"/>
          <a:ea typeface="+mn-ea"/>
          <a:cs typeface="Arial" pitchFamily="34" charset="0"/>
        </a:defRPr>
      </a:lvl2pPr>
      <a:lvl3pPr marL="896938" indent="-266700" algn="l" defTabSz="914400" rtl="0" eaLnBrk="1" latinLnBrk="0" hangingPunct="1">
        <a:lnSpc>
          <a:spcPct val="95000"/>
        </a:lnSpc>
        <a:spcBef>
          <a:spcPts val="900"/>
        </a:spcBef>
        <a:buFont typeface="Arial" pitchFamily="34" charset="0"/>
        <a:buChar char="•"/>
        <a:defRPr sz="1800" b="1" kern="1200">
          <a:solidFill>
            <a:schemeClr val="tx2"/>
          </a:solidFill>
          <a:effectLst/>
          <a:latin typeface="Arial" pitchFamily="34" charset="0"/>
          <a:ea typeface="+mn-ea"/>
          <a:cs typeface="Arial" pitchFamily="34" charset="0"/>
        </a:defRPr>
      </a:lvl3pPr>
      <a:lvl4pPr marL="1165225" indent="-268288" algn="l" defTabSz="914400" rtl="0" eaLnBrk="1" latinLnBrk="0" hangingPunct="1">
        <a:lnSpc>
          <a:spcPct val="95000"/>
        </a:lnSpc>
        <a:spcBef>
          <a:spcPts val="900"/>
        </a:spcBef>
        <a:buFont typeface="Arial" pitchFamily="34" charset="0"/>
        <a:buChar char="–"/>
        <a:defRPr sz="1600" b="1" kern="1200">
          <a:solidFill>
            <a:schemeClr val="tx2"/>
          </a:solidFill>
          <a:effectLst/>
          <a:latin typeface="Arial" pitchFamily="34" charset="0"/>
          <a:ea typeface="+mn-ea"/>
          <a:cs typeface="Arial" pitchFamily="34" charset="0"/>
        </a:defRPr>
      </a:lvl4pPr>
      <a:lvl5pPr marL="2057400" indent="-228600" algn="l" defTabSz="914400" rtl="0" eaLnBrk="1" latinLnBrk="0" hangingPunct="1">
        <a:lnSpc>
          <a:spcPct val="95000"/>
        </a:lnSpc>
        <a:spcBef>
          <a:spcPts val="900"/>
        </a:spcBef>
        <a:buFont typeface="Arial" pitchFamily="34" charset="0"/>
        <a:buChar char="»"/>
        <a:defRPr sz="1600" b="1" kern="1200">
          <a:solidFill>
            <a:schemeClr val="tx2"/>
          </a:solidFill>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2683"/>
            <a:ext cx="6397142" cy="919967"/>
          </a:xfrm>
          <a:prstGeom prst="rect">
            <a:avLst/>
          </a:prstGeom>
        </p:spPr>
        <p:txBody>
          <a:bodyPr vert="horz" lIns="91440" tIns="45720" rIns="91440" bIns="45720" rtlCol="0" anchor="b" anchorCtr="0">
            <a:noAutofit/>
          </a:bodyPr>
          <a:lstStyle/>
          <a:p>
            <a:r>
              <a:rPr lang="en-US" dirty="0" smtClean="0"/>
              <a:t>Click to edit Master title style</a:t>
            </a:r>
            <a:endParaRPr lang="en-GB" dirty="0"/>
          </a:p>
        </p:txBody>
      </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41670" y="577499"/>
            <a:ext cx="1502079" cy="389756"/>
          </a:xfrm>
          <a:prstGeom prst="rect">
            <a:avLst/>
          </a:prstGeom>
        </p:spPr>
      </p:pic>
      <p:pic>
        <p:nvPicPr>
          <p:cNvPr id="7" name="Picture 6" descr="E-Motive-CMYK-POS-Logo.png"/>
          <p:cNvPicPr>
            <a:picLocks noChangeAspect="1"/>
          </p:cNvPicPr>
          <p:nvPr/>
        </p:nvPicPr>
        <p:blipFill rotWithShape="1">
          <a:blip r:embed="rId5" cstate="print">
            <a:extLst>
              <a:ext uri="{28A0092B-C50C-407E-A947-70E740481C1C}">
                <a14:useLocalDpi xmlns="" xmlns:a14="http://schemas.microsoft.com/office/drawing/2010/main" val="0"/>
              </a:ext>
            </a:extLst>
          </a:blip>
          <a:srcRect l="38874" b="12261"/>
          <a:stretch/>
        </p:blipFill>
        <p:spPr>
          <a:xfrm>
            <a:off x="478482" y="6268901"/>
            <a:ext cx="1176484" cy="616958"/>
          </a:xfrm>
          <a:prstGeom prst="rect">
            <a:avLst/>
          </a:prstGeom>
        </p:spPr>
      </p:pic>
      <p:pic>
        <p:nvPicPr>
          <p:cNvPr id="5" name="Picture 4" descr="E-Motive-CMYK-POS-Logo.png"/>
          <p:cNvPicPr>
            <a:picLocks noChangeAspect="1"/>
          </p:cNvPicPr>
          <p:nvPr/>
        </p:nvPicPr>
        <p:blipFill rotWithShape="1">
          <a:blip r:embed="rId6" cstate="print">
            <a:extLst>
              <a:ext uri="{28A0092B-C50C-407E-A947-70E740481C1C}">
                <a14:useLocalDpi xmlns="" xmlns:a14="http://schemas.microsoft.com/office/drawing/2010/main" val="0"/>
              </a:ext>
            </a:extLst>
          </a:blip>
          <a:srcRect l="7216" r="61224" b="12261"/>
          <a:stretch/>
        </p:blipFill>
        <p:spPr>
          <a:xfrm>
            <a:off x="1" y="6401014"/>
            <a:ext cx="462612" cy="469869"/>
          </a:xfrm>
          <a:prstGeom prst="rect">
            <a:avLst/>
          </a:prstGeom>
        </p:spPr>
      </p:pic>
      <p:pic>
        <p:nvPicPr>
          <p:cNvPr id="15" name="Picture 14" descr="Avire-Compliment slip blue strip.jpg"/>
          <p:cNvPicPr>
            <a:picLocks noChangeAspect="1"/>
          </p:cNvPicPr>
          <p:nvPr/>
        </p:nvPicPr>
        <p:blipFill>
          <a:blip r:embed="rId7" cstate="print"/>
          <a:stretch>
            <a:fillRect/>
          </a:stretch>
        </p:blipFill>
        <p:spPr>
          <a:xfrm>
            <a:off x="232160" y="6774102"/>
            <a:ext cx="8640000" cy="107785"/>
          </a:xfrm>
          <a:prstGeom prst="rect">
            <a:avLst/>
          </a:prstGeom>
        </p:spPr>
      </p:pic>
      <p:sp>
        <p:nvSpPr>
          <p:cNvPr id="8" name="Text Placeholder 2"/>
          <p:cNvSpPr>
            <a:spLocks noGrp="1"/>
          </p:cNvSpPr>
          <p:nvPr>
            <p:ph type="body" idx="1"/>
          </p:nvPr>
        </p:nvSpPr>
        <p:spPr>
          <a:xfrm>
            <a:off x="457200" y="1360627"/>
            <a:ext cx="6524625" cy="47655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1292930804"/>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p:wipe dir="d"/>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800" b="1" kern="1200" cap="all" baseline="0">
          <a:solidFill>
            <a:srgbClr val="1AC0C4"/>
          </a:solidFill>
          <a:effectLst/>
          <a:latin typeface="Arial" pitchFamily="34" charset="0"/>
          <a:ea typeface="+mj-ea"/>
          <a:cs typeface="Arial" pitchFamily="34" charset="0"/>
        </a:defRPr>
      </a:lvl1pPr>
    </p:titleStyle>
    <p:bodyStyle>
      <a:lvl1pPr marL="266700" indent="-266700" algn="l" defTabSz="914400" rtl="0" eaLnBrk="1" latinLnBrk="0" hangingPunct="1">
        <a:lnSpc>
          <a:spcPct val="90000"/>
        </a:lnSpc>
        <a:spcBef>
          <a:spcPts val="1200"/>
        </a:spcBef>
        <a:buClr>
          <a:srgbClr val="1AC0C4"/>
        </a:buClr>
        <a:buFont typeface="Arial" pitchFamily="34" charset="0"/>
        <a:buChar char="•"/>
        <a:defRPr sz="2200" b="1" kern="1200">
          <a:solidFill>
            <a:schemeClr val="tx2"/>
          </a:solidFill>
          <a:effectLst/>
          <a:latin typeface="Arial" pitchFamily="34" charset="0"/>
          <a:ea typeface="+mn-ea"/>
          <a:cs typeface="Arial" pitchFamily="34" charset="0"/>
        </a:defRPr>
      </a:lvl1pPr>
      <a:lvl2pPr marL="630238" indent="-268288" algn="l" defTabSz="914400" rtl="0" eaLnBrk="1" latinLnBrk="0" hangingPunct="1">
        <a:lnSpc>
          <a:spcPct val="90000"/>
        </a:lnSpc>
        <a:spcBef>
          <a:spcPts val="900"/>
        </a:spcBef>
        <a:buFont typeface="Arial" pitchFamily="34" charset="0"/>
        <a:buChar char="–"/>
        <a:defRPr sz="2000" b="1" kern="1200">
          <a:solidFill>
            <a:schemeClr val="tx2"/>
          </a:solidFill>
          <a:effectLst/>
          <a:latin typeface="Arial" pitchFamily="34" charset="0"/>
          <a:ea typeface="+mn-ea"/>
          <a:cs typeface="Arial" pitchFamily="34" charset="0"/>
        </a:defRPr>
      </a:lvl2pPr>
      <a:lvl3pPr marL="896938" indent="-266700" algn="l" defTabSz="914400" rtl="0" eaLnBrk="1" latinLnBrk="0" hangingPunct="1">
        <a:lnSpc>
          <a:spcPct val="90000"/>
        </a:lnSpc>
        <a:spcBef>
          <a:spcPts val="900"/>
        </a:spcBef>
        <a:buFont typeface="Arial" pitchFamily="34" charset="0"/>
        <a:buChar char="•"/>
        <a:defRPr sz="1800" b="1" kern="1200">
          <a:solidFill>
            <a:schemeClr val="tx2"/>
          </a:solidFill>
          <a:effectLst/>
          <a:latin typeface="Arial" pitchFamily="34" charset="0"/>
          <a:ea typeface="+mn-ea"/>
          <a:cs typeface="Arial" pitchFamily="34" charset="0"/>
        </a:defRPr>
      </a:lvl3pPr>
      <a:lvl4pPr marL="1165225" indent="-268288" algn="l" defTabSz="914400" rtl="0" eaLnBrk="1" latinLnBrk="0" hangingPunct="1">
        <a:lnSpc>
          <a:spcPct val="90000"/>
        </a:lnSpc>
        <a:spcBef>
          <a:spcPts val="900"/>
        </a:spcBef>
        <a:buFont typeface="Arial" pitchFamily="34" charset="0"/>
        <a:buChar char="–"/>
        <a:defRPr sz="1600" b="1" kern="1200">
          <a:solidFill>
            <a:schemeClr val="tx2"/>
          </a:solidFill>
          <a:effectLst/>
          <a:latin typeface="Arial" pitchFamily="34" charset="0"/>
          <a:ea typeface="+mn-ea"/>
          <a:cs typeface="Arial" pitchFamily="34" charset="0"/>
        </a:defRPr>
      </a:lvl4pPr>
      <a:lvl5pPr marL="2057400" indent="-228600" algn="l" defTabSz="914400" rtl="0" eaLnBrk="1" latinLnBrk="0" hangingPunct="1">
        <a:lnSpc>
          <a:spcPct val="90000"/>
        </a:lnSpc>
        <a:spcBef>
          <a:spcPts val="900"/>
        </a:spcBef>
        <a:buFont typeface="Arial" pitchFamily="34" charset="0"/>
        <a:buChar char="»"/>
        <a:defRPr sz="1600" b="1" kern="1200">
          <a:solidFill>
            <a:schemeClr val="tx2"/>
          </a:solidFill>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2683"/>
            <a:ext cx="6397142" cy="919967"/>
          </a:xfrm>
          <a:prstGeom prst="rect">
            <a:avLst/>
          </a:prstGeom>
        </p:spPr>
        <p:txBody>
          <a:bodyPr vert="horz" lIns="91440" tIns="45720" rIns="91440" bIns="45720" rtlCol="0" anchor="b" anchorCtr="0">
            <a:noAutofit/>
          </a:bodyPr>
          <a:lstStyle/>
          <a:p>
            <a:r>
              <a:rPr lang="en-US" dirty="0" smtClean="0"/>
              <a:t>Click to edit Master title style</a:t>
            </a:r>
            <a:endParaRPr lang="en-GB" dirty="0"/>
          </a:p>
        </p:txBody>
      </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41670" y="577499"/>
            <a:ext cx="1502079" cy="389756"/>
          </a:xfrm>
          <a:prstGeom prst="rect">
            <a:avLst/>
          </a:prstGeom>
        </p:spPr>
      </p:pic>
      <p:pic>
        <p:nvPicPr>
          <p:cNvPr id="4" name="Picture 3" descr="Memco-CMYK-POS-Logo.png"/>
          <p:cNvPicPr>
            <a:picLocks noChangeAspect="1"/>
          </p:cNvPicPr>
          <p:nvPr/>
        </p:nvPicPr>
        <p:blipFill rotWithShape="1">
          <a:blip r:embed="rId5" cstate="print">
            <a:extLst>
              <a:ext uri="{28A0092B-C50C-407E-A947-70E740481C1C}">
                <a14:useLocalDpi xmlns="" xmlns:a14="http://schemas.microsoft.com/office/drawing/2010/main" val="0"/>
              </a:ext>
            </a:extLst>
          </a:blip>
          <a:srcRect l="7851" r="56133" b="16753"/>
          <a:stretch/>
        </p:blipFill>
        <p:spPr>
          <a:xfrm>
            <a:off x="-1" y="6392133"/>
            <a:ext cx="487113" cy="467999"/>
          </a:xfrm>
          <a:prstGeom prst="rect">
            <a:avLst/>
          </a:prstGeom>
        </p:spPr>
      </p:pic>
      <p:pic>
        <p:nvPicPr>
          <p:cNvPr id="7" name="Picture 6" descr="Memco-CMYK-POS-Logo.png"/>
          <p:cNvPicPr>
            <a:picLocks noChangeAspect="1"/>
          </p:cNvPicPr>
          <p:nvPr/>
        </p:nvPicPr>
        <p:blipFill rotWithShape="1">
          <a:blip r:embed="rId6" cstate="print">
            <a:extLst>
              <a:ext uri="{28A0092B-C50C-407E-A947-70E740481C1C}">
                <a14:useLocalDpi xmlns="" xmlns:a14="http://schemas.microsoft.com/office/drawing/2010/main" val="0"/>
              </a:ext>
            </a:extLst>
          </a:blip>
          <a:srcRect l="44494" b="19341"/>
          <a:stretch/>
        </p:blipFill>
        <p:spPr>
          <a:xfrm>
            <a:off x="517165" y="6290499"/>
            <a:ext cx="912997" cy="551473"/>
          </a:xfrm>
          <a:prstGeom prst="rect">
            <a:avLst/>
          </a:prstGeom>
        </p:spPr>
      </p:pic>
      <p:pic>
        <p:nvPicPr>
          <p:cNvPr id="15" name="Picture 14" descr="Avire-Compliment slip blue strip.jpg"/>
          <p:cNvPicPr>
            <a:picLocks noChangeAspect="1"/>
          </p:cNvPicPr>
          <p:nvPr/>
        </p:nvPicPr>
        <p:blipFill>
          <a:blip r:embed="rId7" cstate="print"/>
          <a:stretch>
            <a:fillRect/>
          </a:stretch>
        </p:blipFill>
        <p:spPr>
          <a:xfrm>
            <a:off x="232160" y="6774102"/>
            <a:ext cx="8640000" cy="107785"/>
          </a:xfrm>
          <a:prstGeom prst="rect">
            <a:avLst/>
          </a:prstGeom>
        </p:spPr>
      </p:pic>
      <p:sp>
        <p:nvSpPr>
          <p:cNvPr id="8" name="Text Placeholder 2"/>
          <p:cNvSpPr>
            <a:spLocks noGrp="1"/>
          </p:cNvSpPr>
          <p:nvPr>
            <p:ph type="body" idx="1"/>
          </p:nvPr>
        </p:nvSpPr>
        <p:spPr>
          <a:xfrm>
            <a:off x="457200" y="1360627"/>
            <a:ext cx="6524625" cy="47655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3703305858"/>
      </p:ext>
    </p:extLst>
  </p:cSld>
  <p:clrMap bg1="lt1" tx1="dk1" bg2="lt2" tx2="dk2" accent1="accent1" accent2="accent2" accent3="accent3" accent4="accent4" accent5="accent5" accent6="accent6" hlink="hlink" folHlink="folHlink"/>
  <p:sldLayoutIdLst>
    <p:sldLayoutId id="2147483694" r:id="rId1"/>
    <p:sldLayoutId id="2147483695" r:id="rId2"/>
  </p:sldLayoutIdLst>
  <p:transition>
    <p:wipe dir="d"/>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800" b="1" kern="1200" cap="all" baseline="0">
          <a:solidFill>
            <a:srgbClr val="1AC0C4"/>
          </a:solidFill>
          <a:effectLst/>
          <a:latin typeface="Arial" pitchFamily="34" charset="0"/>
          <a:ea typeface="+mj-ea"/>
          <a:cs typeface="Arial" pitchFamily="34" charset="0"/>
        </a:defRPr>
      </a:lvl1pPr>
    </p:titleStyle>
    <p:bodyStyle>
      <a:lvl1pPr marL="266700" indent="-266700" algn="l" defTabSz="914400" rtl="0" eaLnBrk="1" latinLnBrk="0" hangingPunct="1">
        <a:lnSpc>
          <a:spcPct val="90000"/>
        </a:lnSpc>
        <a:spcBef>
          <a:spcPts val="1200"/>
        </a:spcBef>
        <a:buClr>
          <a:srgbClr val="1AC0C4"/>
        </a:buClr>
        <a:buFont typeface="Arial" pitchFamily="34" charset="0"/>
        <a:buChar char="•"/>
        <a:defRPr sz="2200" b="1" kern="1200">
          <a:solidFill>
            <a:schemeClr val="tx2"/>
          </a:solidFill>
          <a:effectLst/>
          <a:latin typeface="Arial" pitchFamily="34" charset="0"/>
          <a:ea typeface="+mn-ea"/>
          <a:cs typeface="Arial" pitchFamily="34" charset="0"/>
        </a:defRPr>
      </a:lvl1pPr>
      <a:lvl2pPr marL="630238" indent="-268288" algn="l" defTabSz="914400" rtl="0" eaLnBrk="1" latinLnBrk="0" hangingPunct="1">
        <a:lnSpc>
          <a:spcPct val="90000"/>
        </a:lnSpc>
        <a:spcBef>
          <a:spcPts val="900"/>
        </a:spcBef>
        <a:buFont typeface="Arial" pitchFamily="34" charset="0"/>
        <a:buChar char="–"/>
        <a:defRPr sz="2000" b="1" kern="1200">
          <a:solidFill>
            <a:schemeClr val="tx2"/>
          </a:solidFill>
          <a:effectLst/>
          <a:latin typeface="Arial" pitchFamily="34" charset="0"/>
          <a:ea typeface="+mn-ea"/>
          <a:cs typeface="Arial" pitchFamily="34" charset="0"/>
        </a:defRPr>
      </a:lvl2pPr>
      <a:lvl3pPr marL="896938" indent="-266700" algn="l" defTabSz="914400" rtl="0" eaLnBrk="1" latinLnBrk="0" hangingPunct="1">
        <a:lnSpc>
          <a:spcPct val="90000"/>
        </a:lnSpc>
        <a:spcBef>
          <a:spcPts val="900"/>
        </a:spcBef>
        <a:buFont typeface="Arial" pitchFamily="34" charset="0"/>
        <a:buChar char="•"/>
        <a:defRPr sz="1800" b="1" kern="1200">
          <a:solidFill>
            <a:schemeClr val="tx2"/>
          </a:solidFill>
          <a:effectLst/>
          <a:latin typeface="Arial" pitchFamily="34" charset="0"/>
          <a:ea typeface="+mn-ea"/>
          <a:cs typeface="Arial" pitchFamily="34" charset="0"/>
        </a:defRPr>
      </a:lvl3pPr>
      <a:lvl4pPr marL="1165225" indent="-268288" algn="l" defTabSz="914400" rtl="0" eaLnBrk="1" latinLnBrk="0" hangingPunct="1">
        <a:lnSpc>
          <a:spcPct val="90000"/>
        </a:lnSpc>
        <a:spcBef>
          <a:spcPts val="900"/>
        </a:spcBef>
        <a:buFont typeface="Arial" pitchFamily="34" charset="0"/>
        <a:buChar char="–"/>
        <a:defRPr sz="1600" b="1" kern="1200">
          <a:solidFill>
            <a:schemeClr val="tx2"/>
          </a:solidFill>
          <a:effectLst/>
          <a:latin typeface="Arial" pitchFamily="34" charset="0"/>
          <a:ea typeface="+mn-ea"/>
          <a:cs typeface="Arial" pitchFamily="34" charset="0"/>
        </a:defRPr>
      </a:lvl4pPr>
      <a:lvl5pPr marL="2057400" indent="-228600" algn="l" defTabSz="914400" rtl="0" eaLnBrk="1" latinLnBrk="0" hangingPunct="1">
        <a:lnSpc>
          <a:spcPct val="90000"/>
        </a:lnSpc>
        <a:spcBef>
          <a:spcPts val="900"/>
        </a:spcBef>
        <a:buFont typeface="Arial" pitchFamily="34" charset="0"/>
        <a:buChar char="»"/>
        <a:defRPr sz="1600" b="1" kern="1200">
          <a:solidFill>
            <a:schemeClr val="tx2"/>
          </a:solidFill>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2683"/>
            <a:ext cx="6397142" cy="919967"/>
          </a:xfrm>
          <a:prstGeom prst="rect">
            <a:avLst/>
          </a:prstGeom>
        </p:spPr>
        <p:txBody>
          <a:bodyPr vert="horz" lIns="91440" tIns="45720" rIns="91440" bIns="45720" rtlCol="0" anchor="b" anchorCtr="0">
            <a:noAutofit/>
          </a:bodyPr>
          <a:lstStyle/>
          <a:p>
            <a:r>
              <a:rPr lang="en-US" dirty="0" smtClean="0"/>
              <a:t>Click to edit Master title style</a:t>
            </a:r>
            <a:endParaRPr lang="en-GB" dirty="0"/>
          </a:p>
        </p:txBody>
      </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41670" y="577499"/>
            <a:ext cx="1502079" cy="389756"/>
          </a:xfrm>
          <a:prstGeom prst="rect">
            <a:avLst/>
          </a:prstGeom>
        </p:spPr>
      </p:pic>
      <p:pic>
        <p:nvPicPr>
          <p:cNvPr id="5" name="Picture 4" descr="Janus_logo_pos_cmyk.png"/>
          <p:cNvPicPr>
            <a:picLocks noChangeAspect="1"/>
          </p:cNvPicPr>
          <p:nvPr/>
        </p:nvPicPr>
        <p:blipFill rotWithShape="1">
          <a:blip r:embed="rId5" cstate="print">
            <a:extLst>
              <a:ext uri="{28A0092B-C50C-407E-A947-70E740481C1C}">
                <a14:useLocalDpi xmlns="" xmlns:a14="http://schemas.microsoft.com/office/drawing/2010/main" val="0"/>
              </a:ext>
            </a:extLst>
          </a:blip>
          <a:srcRect l="5455" t="1" r="54590" b="11186"/>
          <a:stretch/>
        </p:blipFill>
        <p:spPr>
          <a:xfrm>
            <a:off x="0" y="6384237"/>
            <a:ext cx="501771" cy="482644"/>
          </a:xfrm>
          <a:prstGeom prst="rect">
            <a:avLst/>
          </a:prstGeom>
        </p:spPr>
      </p:pic>
      <p:pic>
        <p:nvPicPr>
          <p:cNvPr id="7" name="Picture 6" descr="Janus_logo_pos_cmyk.png"/>
          <p:cNvPicPr>
            <a:picLocks noChangeAspect="1"/>
          </p:cNvPicPr>
          <p:nvPr/>
        </p:nvPicPr>
        <p:blipFill rotWithShape="1">
          <a:blip r:embed="rId6" cstate="print">
            <a:extLst>
              <a:ext uri="{28A0092B-C50C-407E-A947-70E740481C1C}">
                <a14:useLocalDpi xmlns="" xmlns:a14="http://schemas.microsoft.com/office/drawing/2010/main" val="0"/>
              </a:ext>
            </a:extLst>
          </a:blip>
          <a:srcRect l="46067" b="16996"/>
          <a:stretch/>
        </p:blipFill>
        <p:spPr>
          <a:xfrm>
            <a:off x="524662" y="6313795"/>
            <a:ext cx="809578" cy="539156"/>
          </a:xfrm>
          <a:prstGeom prst="rect">
            <a:avLst/>
          </a:prstGeom>
        </p:spPr>
      </p:pic>
      <p:pic>
        <p:nvPicPr>
          <p:cNvPr id="15" name="Picture 14" descr="Avire-Compliment slip blue strip.jpg"/>
          <p:cNvPicPr>
            <a:picLocks noChangeAspect="1"/>
          </p:cNvPicPr>
          <p:nvPr/>
        </p:nvPicPr>
        <p:blipFill>
          <a:blip r:embed="rId7" cstate="print"/>
          <a:stretch>
            <a:fillRect/>
          </a:stretch>
        </p:blipFill>
        <p:spPr>
          <a:xfrm>
            <a:off x="232160" y="6774102"/>
            <a:ext cx="8640000" cy="107785"/>
          </a:xfrm>
          <a:prstGeom prst="rect">
            <a:avLst/>
          </a:prstGeom>
        </p:spPr>
      </p:pic>
      <p:sp>
        <p:nvSpPr>
          <p:cNvPr id="8" name="Text Placeholder 2"/>
          <p:cNvSpPr>
            <a:spLocks noGrp="1"/>
          </p:cNvSpPr>
          <p:nvPr>
            <p:ph type="body" idx="1"/>
          </p:nvPr>
        </p:nvSpPr>
        <p:spPr>
          <a:xfrm>
            <a:off x="457200" y="1360627"/>
            <a:ext cx="6524625" cy="47655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2469263580"/>
      </p:ext>
    </p:extLst>
  </p:cSld>
  <p:clrMap bg1="lt1" tx1="dk1" bg2="lt2" tx2="dk2" accent1="accent1" accent2="accent2" accent3="accent3" accent4="accent4" accent5="accent5" accent6="accent6" hlink="hlink" folHlink="folHlink"/>
  <p:sldLayoutIdLst>
    <p:sldLayoutId id="2147483697" r:id="rId1"/>
    <p:sldLayoutId id="2147483698" r:id="rId2"/>
  </p:sldLayoutIdLst>
  <p:transition>
    <p:wipe dir="d"/>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800" b="1" kern="1200" cap="all" baseline="0">
          <a:solidFill>
            <a:srgbClr val="1AC0C4"/>
          </a:solidFill>
          <a:effectLst/>
          <a:latin typeface="Arial" pitchFamily="34" charset="0"/>
          <a:ea typeface="+mj-ea"/>
          <a:cs typeface="Arial" pitchFamily="34" charset="0"/>
        </a:defRPr>
      </a:lvl1pPr>
    </p:titleStyle>
    <p:bodyStyle>
      <a:lvl1pPr marL="266700" indent="-266700" algn="l" defTabSz="914400" rtl="0" eaLnBrk="1" latinLnBrk="0" hangingPunct="1">
        <a:lnSpc>
          <a:spcPct val="90000"/>
        </a:lnSpc>
        <a:spcBef>
          <a:spcPts val="1200"/>
        </a:spcBef>
        <a:buClr>
          <a:srgbClr val="1AC0C4"/>
        </a:buClr>
        <a:buFont typeface="Arial" pitchFamily="34" charset="0"/>
        <a:buChar char="•"/>
        <a:defRPr sz="2200" b="1" kern="1200">
          <a:solidFill>
            <a:schemeClr val="tx2"/>
          </a:solidFill>
          <a:effectLst/>
          <a:latin typeface="Arial" pitchFamily="34" charset="0"/>
          <a:ea typeface="+mn-ea"/>
          <a:cs typeface="Arial" pitchFamily="34" charset="0"/>
        </a:defRPr>
      </a:lvl1pPr>
      <a:lvl2pPr marL="630238" indent="-268288" algn="l" defTabSz="914400" rtl="0" eaLnBrk="1" latinLnBrk="0" hangingPunct="1">
        <a:lnSpc>
          <a:spcPct val="90000"/>
        </a:lnSpc>
        <a:spcBef>
          <a:spcPts val="900"/>
        </a:spcBef>
        <a:buFont typeface="Arial" pitchFamily="34" charset="0"/>
        <a:buChar char="–"/>
        <a:defRPr sz="2000" b="1" kern="1200">
          <a:solidFill>
            <a:schemeClr val="tx2"/>
          </a:solidFill>
          <a:effectLst/>
          <a:latin typeface="Arial" pitchFamily="34" charset="0"/>
          <a:ea typeface="+mn-ea"/>
          <a:cs typeface="Arial" pitchFamily="34" charset="0"/>
        </a:defRPr>
      </a:lvl2pPr>
      <a:lvl3pPr marL="896938" indent="-266700" algn="l" defTabSz="914400" rtl="0" eaLnBrk="1" latinLnBrk="0" hangingPunct="1">
        <a:lnSpc>
          <a:spcPct val="90000"/>
        </a:lnSpc>
        <a:spcBef>
          <a:spcPts val="900"/>
        </a:spcBef>
        <a:buFont typeface="Arial" pitchFamily="34" charset="0"/>
        <a:buChar char="•"/>
        <a:defRPr sz="1800" b="1" kern="1200">
          <a:solidFill>
            <a:schemeClr val="tx2"/>
          </a:solidFill>
          <a:effectLst/>
          <a:latin typeface="Arial" pitchFamily="34" charset="0"/>
          <a:ea typeface="+mn-ea"/>
          <a:cs typeface="Arial" pitchFamily="34" charset="0"/>
        </a:defRPr>
      </a:lvl3pPr>
      <a:lvl4pPr marL="1165225" indent="-268288" algn="l" defTabSz="914400" rtl="0" eaLnBrk="1" latinLnBrk="0" hangingPunct="1">
        <a:lnSpc>
          <a:spcPct val="90000"/>
        </a:lnSpc>
        <a:spcBef>
          <a:spcPts val="900"/>
        </a:spcBef>
        <a:buFont typeface="Arial" pitchFamily="34" charset="0"/>
        <a:buChar char="–"/>
        <a:defRPr sz="1600" b="1" kern="1200">
          <a:solidFill>
            <a:schemeClr val="tx2"/>
          </a:solidFill>
          <a:effectLst/>
          <a:latin typeface="Arial" pitchFamily="34" charset="0"/>
          <a:ea typeface="+mn-ea"/>
          <a:cs typeface="Arial" pitchFamily="34" charset="0"/>
        </a:defRPr>
      </a:lvl4pPr>
      <a:lvl5pPr marL="2057400" indent="-228600" algn="l" defTabSz="914400" rtl="0" eaLnBrk="1" latinLnBrk="0" hangingPunct="1">
        <a:lnSpc>
          <a:spcPct val="90000"/>
        </a:lnSpc>
        <a:spcBef>
          <a:spcPts val="900"/>
        </a:spcBef>
        <a:buFont typeface="Arial" pitchFamily="34" charset="0"/>
        <a:buChar char="»"/>
        <a:defRPr sz="1600" b="1" kern="1200">
          <a:solidFill>
            <a:schemeClr val="tx2"/>
          </a:solidFill>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2683"/>
            <a:ext cx="6397142" cy="919967"/>
          </a:xfrm>
          <a:prstGeom prst="rect">
            <a:avLst/>
          </a:prstGeom>
        </p:spPr>
        <p:txBody>
          <a:bodyPr vert="horz" lIns="91440" tIns="45720" rIns="91440" bIns="45720" rtlCol="0" anchor="b" anchorCtr="0">
            <a:noAutofit/>
          </a:bodyPr>
          <a:lstStyle/>
          <a:p>
            <a:r>
              <a:rPr lang="en-US" dirty="0" smtClean="0"/>
              <a:t>Click to edit Master title style</a:t>
            </a:r>
            <a:endParaRPr lang="en-GB" dirty="0"/>
          </a:p>
        </p:txBody>
      </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41670" y="577499"/>
            <a:ext cx="1502079" cy="389756"/>
          </a:xfrm>
          <a:prstGeom prst="rect">
            <a:avLst/>
          </a:prstGeom>
        </p:spPr>
      </p:pic>
      <p:pic>
        <p:nvPicPr>
          <p:cNvPr id="4" name="Picture 3" descr="TL Jones-CMYK-POS-Logo.png"/>
          <p:cNvPicPr>
            <a:picLocks noChangeAspect="1"/>
          </p:cNvPicPr>
          <p:nvPr/>
        </p:nvPicPr>
        <p:blipFill rotWithShape="1">
          <a:blip r:embed="rId5" cstate="print">
            <a:extLst>
              <a:ext uri="{28A0092B-C50C-407E-A947-70E740481C1C}">
                <a14:useLocalDpi xmlns="" xmlns:a14="http://schemas.microsoft.com/office/drawing/2010/main" val="0"/>
              </a:ext>
            </a:extLst>
          </a:blip>
          <a:srcRect l="6885" r="61944" b="16710"/>
          <a:stretch/>
        </p:blipFill>
        <p:spPr>
          <a:xfrm>
            <a:off x="1" y="6387987"/>
            <a:ext cx="500337" cy="485508"/>
          </a:xfrm>
          <a:prstGeom prst="rect">
            <a:avLst/>
          </a:prstGeom>
        </p:spPr>
      </p:pic>
      <p:pic>
        <p:nvPicPr>
          <p:cNvPr id="7" name="Picture 6" descr="TL Jones-CMYK-POS-Logo.png"/>
          <p:cNvPicPr>
            <a:picLocks noChangeAspect="1"/>
          </p:cNvPicPr>
          <p:nvPr/>
        </p:nvPicPr>
        <p:blipFill rotWithShape="1">
          <a:blip r:embed="rId6" cstate="print">
            <a:extLst>
              <a:ext uri="{28A0092B-C50C-407E-A947-70E740481C1C}">
                <a14:useLocalDpi xmlns="" xmlns:a14="http://schemas.microsoft.com/office/drawing/2010/main" val="0"/>
              </a:ext>
            </a:extLst>
          </a:blip>
          <a:srcRect l="39036" b="16710"/>
          <a:stretch/>
        </p:blipFill>
        <p:spPr>
          <a:xfrm>
            <a:off x="532364" y="6314488"/>
            <a:ext cx="1058456" cy="525154"/>
          </a:xfrm>
          <a:prstGeom prst="rect">
            <a:avLst/>
          </a:prstGeom>
        </p:spPr>
      </p:pic>
      <p:pic>
        <p:nvPicPr>
          <p:cNvPr id="15" name="Picture 14" descr="Avire-Compliment slip blue strip.jpg"/>
          <p:cNvPicPr>
            <a:picLocks noChangeAspect="1"/>
          </p:cNvPicPr>
          <p:nvPr/>
        </p:nvPicPr>
        <p:blipFill>
          <a:blip r:embed="rId7" cstate="print"/>
          <a:stretch>
            <a:fillRect/>
          </a:stretch>
        </p:blipFill>
        <p:spPr>
          <a:xfrm>
            <a:off x="232160" y="6774102"/>
            <a:ext cx="8640000" cy="107785"/>
          </a:xfrm>
          <a:prstGeom prst="rect">
            <a:avLst/>
          </a:prstGeom>
        </p:spPr>
      </p:pic>
      <p:sp>
        <p:nvSpPr>
          <p:cNvPr id="8" name="Text Placeholder 2"/>
          <p:cNvSpPr>
            <a:spLocks noGrp="1"/>
          </p:cNvSpPr>
          <p:nvPr>
            <p:ph type="body" idx="1"/>
          </p:nvPr>
        </p:nvSpPr>
        <p:spPr>
          <a:xfrm>
            <a:off x="457200" y="1360627"/>
            <a:ext cx="6524625" cy="47655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570065291"/>
      </p:ext>
    </p:extLst>
  </p:cSld>
  <p:clrMap bg1="lt1" tx1="dk1" bg2="lt2" tx2="dk2" accent1="accent1" accent2="accent2" accent3="accent3" accent4="accent4" accent5="accent5" accent6="accent6" hlink="hlink" folHlink="folHlink"/>
  <p:sldLayoutIdLst>
    <p:sldLayoutId id="2147483700" r:id="rId1"/>
    <p:sldLayoutId id="2147483701" r:id="rId2"/>
  </p:sldLayoutIdLst>
  <p:transition>
    <p:wipe dir="d"/>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800" b="1" kern="1200" cap="all" baseline="0">
          <a:solidFill>
            <a:srgbClr val="1AC0C4"/>
          </a:solidFill>
          <a:effectLst/>
          <a:latin typeface="Arial" pitchFamily="34" charset="0"/>
          <a:ea typeface="+mj-ea"/>
          <a:cs typeface="Arial" pitchFamily="34" charset="0"/>
        </a:defRPr>
      </a:lvl1pPr>
    </p:titleStyle>
    <p:bodyStyle>
      <a:lvl1pPr marL="266700" indent="-266700" algn="l" defTabSz="914400" rtl="0" eaLnBrk="1" latinLnBrk="0" hangingPunct="1">
        <a:lnSpc>
          <a:spcPct val="90000"/>
        </a:lnSpc>
        <a:spcBef>
          <a:spcPts val="1200"/>
        </a:spcBef>
        <a:buClr>
          <a:srgbClr val="1AC0C4"/>
        </a:buClr>
        <a:buFont typeface="Arial" pitchFamily="34" charset="0"/>
        <a:buChar char="•"/>
        <a:defRPr sz="2200" b="1" kern="1200">
          <a:solidFill>
            <a:schemeClr val="tx2"/>
          </a:solidFill>
          <a:effectLst/>
          <a:latin typeface="Arial" pitchFamily="34" charset="0"/>
          <a:ea typeface="+mn-ea"/>
          <a:cs typeface="Arial" pitchFamily="34" charset="0"/>
        </a:defRPr>
      </a:lvl1pPr>
      <a:lvl2pPr marL="630238" indent="-268288" algn="l" defTabSz="914400" rtl="0" eaLnBrk="1" latinLnBrk="0" hangingPunct="1">
        <a:lnSpc>
          <a:spcPct val="90000"/>
        </a:lnSpc>
        <a:spcBef>
          <a:spcPts val="900"/>
        </a:spcBef>
        <a:buFont typeface="Arial" pitchFamily="34" charset="0"/>
        <a:buChar char="–"/>
        <a:defRPr sz="2000" b="1" kern="1200">
          <a:solidFill>
            <a:schemeClr val="tx2"/>
          </a:solidFill>
          <a:effectLst/>
          <a:latin typeface="Arial" pitchFamily="34" charset="0"/>
          <a:ea typeface="+mn-ea"/>
          <a:cs typeface="Arial" pitchFamily="34" charset="0"/>
        </a:defRPr>
      </a:lvl2pPr>
      <a:lvl3pPr marL="896938" indent="-266700" algn="l" defTabSz="914400" rtl="0" eaLnBrk="1" latinLnBrk="0" hangingPunct="1">
        <a:lnSpc>
          <a:spcPct val="90000"/>
        </a:lnSpc>
        <a:spcBef>
          <a:spcPts val="900"/>
        </a:spcBef>
        <a:buFont typeface="Arial" pitchFamily="34" charset="0"/>
        <a:buChar char="•"/>
        <a:defRPr sz="1800" b="1" kern="1200">
          <a:solidFill>
            <a:schemeClr val="tx2"/>
          </a:solidFill>
          <a:effectLst/>
          <a:latin typeface="Arial" pitchFamily="34" charset="0"/>
          <a:ea typeface="+mn-ea"/>
          <a:cs typeface="Arial" pitchFamily="34" charset="0"/>
        </a:defRPr>
      </a:lvl3pPr>
      <a:lvl4pPr marL="1165225" indent="-268288" algn="l" defTabSz="914400" rtl="0" eaLnBrk="1" latinLnBrk="0" hangingPunct="1">
        <a:lnSpc>
          <a:spcPct val="90000"/>
        </a:lnSpc>
        <a:spcBef>
          <a:spcPts val="900"/>
        </a:spcBef>
        <a:buFont typeface="Arial" pitchFamily="34" charset="0"/>
        <a:buChar char="–"/>
        <a:defRPr sz="1600" b="1" kern="1200">
          <a:solidFill>
            <a:schemeClr val="tx2"/>
          </a:solidFill>
          <a:effectLst/>
          <a:latin typeface="Arial" pitchFamily="34" charset="0"/>
          <a:ea typeface="+mn-ea"/>
          <a:cs typeface="Arial" pitchFamily="34" charset="0"/>
        </a:defRPr>
      </a:lvl4pPr>
      <a:lvl5pPr marL="2057400" indent="-228600" algn="l" defTabSz="914400" rtl="0" eaLnBrk="1" latinLnBrk="0" hangingPunct="1">
        <a:lnSpc>
          <a:spcPct val="90000"/>
        </a:lnSpc>
        <a:spcBef>
          <a:spcPts val="900"/>
        </a:spcBef>
        <a:buFont typeface="Arial" pitchFamily="34" charset="0"/>
        <a:buChar char="»"/>
        <a:defRPr sz="1600" b="1" kern="1200">
          <a:solidFill>
            <a:schemeClr val="tx2"/>
          </a:solidFill>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cs-CZ" dirty="0" smtClean="0"/>
              <a:t>Finanční dopad optimalizace logistických procesů ve společnosti </a:t>
            </a:r>
            <a:r>
              <a:rPr lang="cs-CZ" noProof="1" smtClean="0"/>
              <a:t>Avire</a:t>
            </a:r>
            <a:r>
              <a:rPr lang="cs-CZ" dirty="0" smtClean="0"/>
              <a:t> s.r.o.</a:t>
            </a:r>
          </a:p>
        </p:txBody>
      </p:sp>
      <p:sp>
        <p:nvSpPr>
          <p:cNvPr id="2" name="Subtitle 1"/>
          <p:cNvSpPr>
            <a:spLocks noGrp="1"/>
          </p:cNvSpPr>
          <p:nvPr>
            <p:ph type="subTitle" idx="1"/>
          </p:nvPr>
        </p:nvSpPr>
        <p:spPr>
          <a:xfrm>
            <a:off x="471114" y="4167620"/>
            <a:ext cx="7361321" cy="1608225"/>
          </a:xfrm>
        </p:spPr>
        <p:txBody>
          <a:bodyPr/>
          <a:lstStyle/>
          <a:p>
            <a:r>
              <a:rPr lang="cs-CZ" noProof="1" smtClean="0"/>
              <a:t>Autor diplomové práce:	Bc. Monika Budovičová</a:t>
            </a:r>
          </a:p>
          <a:p>
            <a:r>
              <a:rPr lang="cs-CZ" noProof="1" smtClean="0"/>
              <a:t>Vedoucí diplomové práce:	doc. Ing. Marek Vochozka, MBA, Ph.D.</a:t>
            </a:r>
          </a:p>
          <a:p>
            <a:r>
              <a:rPr lang="cs-CZ" noProof="1" smtClean="0"/>
              <a:t>České Budějovice, červen 2016</a:t>
            </a:r>
          </a:p>
          <a:p>
            <a:endParaRPr lang="en-GB" dirty="0"/>
          </a:p>
        </p:txBody>
      </p:sp>
      <p:sp>
        <p:nvSpPr>
          <p:cNvPr id="6" name="TextovéPole 5"/>
          <p:cNvSpPr txBox="1"/>
          <p:nvPr/>
        </p:nvSpPr>
        <p:spPr>
          <a:xfrm>
            <a:off x="457200" y="500332"/>
            <a:ext cx="4045789" cy="646331"/>
          </a:xfrm>
          <a:prstGeom prst="rect">
            <a:avLst/>
          </a:prstGeom>
          <a:noFill/>
        </p:spPr>
        <p:txBody>
          <a:bodyPr wrap="square" rtlCol="0">
            <a:spAutoFit/>
          </a:bodyPr>
          <a:lstStyle/>
          <a:p>
            <a:r>
              <a:rPr lang="cs-CZ" dirty="0" smtClean="0">
                <a:solidFill>
                  <a:schemeClr val="bg1"/>
                </a:solidFill>
                <a:latin typeface="+mj-lt"/>
              </a:rPr>
              <a:t>Vysoká škola technická a ekonomická  v Českých Budějovicích</a:t>
            </a:r>
            <a:endParaRPr lang="cs-CZ" dirty="0">
              <a:solidFill>
                <a:schemeClr val="bg1"/>
              </a:solidFill>
              <a:latin typeface="+mj-l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10" descr="20160411_110111.jpg"/>
          <p:cNvPicPr/>
          <p:nvPr/>
        </p:nvPicPr>
        <p:blipFill>
          <a:blip r:embed="rId2" cstate="print"/>
          <a:stretch>
            <a:fillRect/>
          </a:stretch>
        </p:blipFill>
        <p:spPr>
          <a:xfrm>
            <a:off x="4770120" y="4145280"/>
            <a:ext cx="4130040" cy="2511149"/>
          </a:xfrm>
          <a:prstGeom prst="rect">
            <a:avLst/>
          </a:prstGeom>
        </p:spPr>
      </p:pic>
      <p:sp>
        <p:nvSpPr>
          <p:cNvPr id="2" name="Nadpis 1"/>
          <p:cNvSpPr>
            <a:spLocks noGrp="1"/>
          </p:cNvSpPr>
          <p:nvPr>
            <p:ph type="title"/>
          </p:nvPr>
        </p:nvSpPr>
        <p:spPr/>
        <p:txBody>
          <a:bodyPr/>
          <a:lstStyle/>
          <a:p>
            <a:r>
              <a:rPr lang="cs-CZ" dirty="0"/>
              <a:t>Výstupy z projektu</a:t>
            </a:r>
          </a:p>
        </p:txBody>
      </p:sp>
      <p:sp>
        <p:nvSpPr>
          <p:cNvPr id="3" name="Zástupný symbol pro obsah 2"/>
          <p:cNvSpPr>
            <a:spLocks noGrp="1"/>
          </p:cNvSpPr>
          <p:nvPr>
            <p:ph idx="1"/>
          </p:nvPr>
        </p:nvSpPr>
        <p:spPr/>
        <p:txBody>
          <a:bodyPr/>
          <a:lstStyle/>
          <a:p>
            <a:pPr lvl="0"/>
            <a:r>
              <a:rPr lang="cs-CZ" dirty="0" smtClean="0"/>
              <a:t>Uvolněn </a:t>
            </a:r>
            <a:r>
              <a:rPr lang="cs-CZ" dirty="0"/>
              <a:t>sklad materiálu a expediční </a:t>
            </a:r>
            <a:r>
              <a:rPr lang="cs-CZ" dirty="0" smtClean="0"/>
              <a:t>zóna </a:t>
            </a:r>
            <a:r>
              <a:rPr lang="cs-CZ" dirty="0"/>
              <a:t>tak, aby skladové činnosti byly plynulé a efektivní a tak, aby vznikla flexibilní paletová místa pro příjem nárazových velkoobjemových dodávek materiálů. </a:t>
            </a:r>
          </a:p>
          <a:p>
            <a:pPr lvl="0"/>
            <a:r>
              <a:rPr lang="cs-CZ" dirty="0" smtClean="0"/>
              <a:t>Vytvořen </a:t>
            </a:r>
            <a:r>
              <a:rPr lang="cs-CZ" dirty="0"/>
              <a:t>vhodné prostředí pro expedici a pro efektivní uskladnění hotových výrobků v expediční zóně (expediční sklad). </a:t>
            </a:r>
          </a:p>
          <a:p>
            <a:endParaRPr lang="cs-CZ"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72202" y="1325880"/>
            <a:ext cx="1096501" cy="9601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72202" y="2682240"/>
            <a:ext cx="1096501" cy="9601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ovéPole 7"/>
          <p:cNvSpPr txBox="1"/>
          <p:nvPr/>
        </p:nvSpPr>
        <p:spPr>
          <a:xfrm>
            <a:off x="257175" y="6307693"/>
            <a:ext cx="295275" cy="369332"/>
          </a:xfrm>
          <a:prstGeom prst="rect">
            <a:avLst/>
          </a:prstGeom>
          <a:noFill/>
        </p:spPr>
        <p:txBody>
          <a:bodyPr wrap="square" rtlCol="0" anchor="b" anchorCtr="1">
            <a:spAutoFit/>
          </a:bodyPr>
          <a:lstStyle/>
          <a:p>
            <a:r>
              <a:rPr lang="cs-CZ" dirty="0" smtClean="0"/>
              <a:t>9</a:t>
            </a:r>
          </a:p>
        </p:txBody>
      </p:sp>
    </p:spTree>
    <p:extLst>
      <p:ext uri="{BB962C8B-B14F-4D97-AF65-F5344CB8AC3E}">
        <p14:creationId xmlns="" xmlns:p14="http://schemas.microsoft.com/office/powerpoint/2010/main" val="160244849"/>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Výstupy z projektu</a:t>
            </a:r>
            <a:endParaRPr lang="cs-CZ" dirty="0"/>
          </a:p>
        </p:txBody>
      </p:sp>
      <p:sp>
        <p:nvSpPr>
          <p:cNvPr id="3" name="Zástupný symbol pro obsah 2"/>
          <p:cNvSpPr>
            <a:spLocks noGrp="1"/>
          </p:cNvSpPr>
          <p:nvPr>
            <p:ph idx="1"/>
          </p:nvPr>
        </p:nvSpPr>
        <p:spPr/>
        <p:txBody>
          <a:bodyPr/>
          <a:lstStyle/>
          <a:p>
            <a:endParaRPr lang="cs-CZ" dirty="0" smtClean="0"/>
          </a:p>
          <a:p>
            <a:endParaRPr lang="cs-CZ" dirty="0"/>
          </a:p>
          <a:p>
            <a:endParaRPr lang="cs-CZ" dirty="0" smtClean="0"/>
          </a:p>
          <a:p>
            <a:endParaRPr lang="cs-CZ" dirty="0" smtClean="0"/>
          </a:p>
          <a:p>
            <a:endParaRPr lang="cs-CZ" dirty="0" smtClean="0"/>
          </a:p>
          <a:p>
            <a:endParaRPr lang="cs-CZ" dirty="0"/>
          </a:p>
          <a:p>
            <a:r>
              <a:rPr lang="cs-CZ" sz="2000" dirty="0"/>
              <a:t>Č</a:t>
            </a:r>
            <a:r>
              <a:rPr lang="cs-CZ" sz="2000" dirty="0" smtClean="0"/>
              <a:t>innosti:</a:t>
            </a:r>
          </a:p>
          <a:p>
            <a:pPr lvl="1"/>
            <a:r>
              <a:rPr lang="cs-CZ" sz="1800" dirty="0" smtClean="0"/>
              <a:t>Revize nastavení výše pojistné zásoby materiálů a nastavení pravidelných revizí každé 3 měsíce</a:t>
            </a:r>
          </a:p>
          <a:p>
            <a:pPr lvl="1"/>
            <a:r>
              <a:rPr lang="cs-CZ" sz="1800" dirty="0" smtClean="0"/>
              <a:t>Snaha o vytvoření nového procesu výdejek</a:t>
            </a:r>
          </a:p>
          <a:p>
            <a:pPr lvl="1"/>
            <a:r>
              <a:rPr lang="cs-CZ" sz="1800" dirty="0" smtClean="0"/>
              <a:t>Jednání s dodavateli a přepravci o novém způsobu zajišťování přepravy materiálu z Asie </a:t>
            </a:r>
          </a:p>
          <a:p>
            <a:pPr lvl="1"/>
            <a:endParaRPr lang="cs-CZ" dirty="0" smtClean="0"/>
          </a:p>
        </p:txBody>
      </p:sp>
      <p:graphicFrame>
        <p:nvGraphicFramePr>
          <p:cNvPr id="8" name="Graf 7"/>
          <p:cNvGraphicFramePr/>
          <p:nvPr>
            <p:extLst>
              <p:ext uri="{D42A27DB-BD31-4B8C-83A1-F6EECF244321}">
                <p14:modId xmlns="" xmlns:p14="http://schemas.microsoft.com/office/powerpoint/2010/main" val="3826675951"/>
              </p:ext>
            </p:extLst>
          </p:nvPr>
        </p:nvGraphicFramePr>
        <p:xfrm>
          <a:off x="472656" y="1315529"/>
          <a:ext cx="4080293" cy="3075496"/>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94600" y="1397000"/>
            <a:ext cx="1096963" cy="957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8343900" y="6364843"/>
            <a:ext cx="504825" cy="369332"/>
          </a:xfrm>
          <a:prstGeom prst="rect">
            <a:avLst/>
          </a:prstGeom>
          <a:noFill/>
        </p:spPr>
        <p:txBody>
          <a:bodyPr wrap="square" rtlCol="0" anchor="b" anchorCtr="1">
            <a:spAutoFit/>
          </a:bodyPr>
          <a:lstStyle/>
          <a:p>
            <a:r>
              <a:rPr lang="cs-CZ" dirty="0" smtClean="0"/>
              <a:t>10</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Výstupy z projektu</a:t>
            </a:r>
            <a:endParaRPr lang="cs-CZ" dirty="0"/>
          </a:p>
        </p:txBody>
      </p:sp>
      <p:sp>
        <p:nvSpPr>
          <p:cNvPr id="3" name="Zástupný symbol pro obsah 2"/>
          <p:cNvSpPr>
            <a:spLocks noGrp="1"/>
          </p:cNvSpPr>
          <p:nvPr>
            <p:ph idx="1"/>
          </p:nvPr>
        </p:nvSpPr>
        <p:spPr/>
        <p:txBody>
          <a:bodyPr/>
          <a:lstStyle/>
          <a:p>
            <a:endParaRPr lang="cs-CZ" dirty="0" smtClean="0"/>
          </a:p>
          <a:p>
            <a:endParaRPr lang="cs-CZ" dirty="0"/>
          </a:p>
          <a:p>
            <a:endParaRPr lang="cs-CZ" dirty="0" smtClean="0"/>
          </a:p>
          <a:p>
            <a:endParaRPr lang="cs-CZ" dirty="0"/>
          </a:p>
          <a:p>
            <a:endParaRPr lang="cs-CZ" dirty="0" smtClean="0"/>
          </a:p>
          <a:p>
            <a:endParaRPr lang="cs-CZ" dirty="0"/>
          </a:p>
          <a:p>
            <a:r>
              <a:rPr lang="cs-CZ" sz="2000" dirty="0" smtClean="0"/>
              <a:t>Činnosti:</a:t>
            </a:r>
          </a:p>
          <a:p>
            <a:pPr lvl="1"/>
            <a:r>
              <a:rPr lang="cs-CZ" sz="1800" dirty="0" smtClean="0"/>
              <a:t>vybrání materiálů 2 a více let bez pohybu a analýza potřeb</a:t>
            </a:r>
          </a:p>
          <a:p>
            <a:pPr lvl="1"/>
            <a:r>
              <a:rPr lang="cs-CZ" sz="1800" dirty="0" smtClean="0"/>
              <a:t>Likvidace zastaralého materiálu a výrobků</a:t>
            </a:r>
            <a:endParaRPr lang="cs-CZ" sz="1800" dirty="0"/>
          </a:p>
        </p:txBody>
      </p:sp>
      <p:graphicFrame>
        <p:nvGraphicFramePr>
          <p:cNvPr id="5" name="Graf 4"/>
          <p:cNvGraphicFramePr/>
          <p:nvPr>
            <p:extLst>
              <p:ext uri="{D42A27DB-BD31-4B8C-83A1-F6EECF244321}">
                <p14:modId xmlns="" xmlns:p14="http://schemas.microsoft.com/office/powerpoint/2010/main" val="3735305211"/>
              </p:ext>
            </p:extLst>
          </p:nvPr>
        </p:nvGraphicFramePr>
        <p:xfrm>
          <a:off x="457740" y="1374654"/>
          <a:ext cx="4180935" cy="2987796"/>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94599" y="1349375"/>
            <a:ext cx="1096963" cy="957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8267700" y="6345793"/>
            <a:ext cx="552450" cy="369332"/>
          </a:xfrm>
          <a:prstGeom prst="rect">
            <a:avLst/>
          </a:prstGeom>
          <a:noFill/>
        </p:spPr>
        <p:txBody>
          <a:bodyPr wrap="square" rtlCol="0" anchor="b" anchorCtr="1">
            <a:spAutoFit/>
          </a:bodyPr>
          <a:lstStyle/>
          <a:p>
            <a:r>
              <a:rPr lang="cs-CZ" dirty="0" smtClean="0"/>
              <a:t>11</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Výstupy z projektu</a:t>
            </a:r>
            <a:endParaRPr lang="cs-CZ" dirty="0"/>
          </a:p>
        </p:txBody>
      </p:sp>
      <p:graphicFrame>
        <p:nvGraphicFramePr>
          <p:cNvPr id="4" name="Graf 3"/>
          <p:cNvGraphicFramePr/>
          <p:nvPr>
            <p:extLst>
              <p:ext uri="{D42A27DB-BD31-4B8C-83A1-F6EECF244321}">
                <p14:modId xmlns="" xmlns:p14="http://schemas.microsoft.com/office/powerpoint/2010/main" val="1073627871"/>
              </p:ext>
            </p:extLst>
          </p:nvPr>
        </p:nvGraphicFramePr>
        <p:xfrm>
          <a:off x="488012" y="1383641"/>
          <a:ext cx="5908296" cy="4063041"/>
        </p:xfrm>
        <a:graphic>
          <a:graphicData uri="http://schemas.openxmlformats.org/drawingml/2006/chart">
            <c:chart xmlns:c="http://schemas.openxmlformats.org/drawingml/2006/chart" xmlns:r="http://schemas.openxmlformats.org/officeDocument/2006/relationships" r:id="rId2"/>
          </a:graphicData>
        </a:graphic>
      </p:graphicFrame>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94600" y="1358900"/>
            <a:ext cx="1096963" cy="957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8315325" y="6345793"/>
            <a:ext cx="514350" cy="369332"/>
          </a:xfrm>
          <a:prstGeom prst="rect">
            <a:avLst/>
          </a:prstGeom>
          <a:noFill/>
        </p:spPr>
        <p:txBody>
          <a:bodyPr wrap="square" rtlCol="0" anchor="b" anchorCtr="1">
            <a:spAutoFit/>
          </a:bodyPr>
          <a:lstStyle/>
          <a:p>
            <a:r>
              <a:rPr lang="cs-CZ" dirty="0" smtClean="0"/>
              <a:t>12</a:t>
            </a: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Výstupy z projektu</a:t>
            </a:r>
            <a:endParaRPr lang="cs-CZ" dirty="0"/>
          </a:p>
        </p:txBody>
      </p:sp>
      <p:sp>
        <p:nvSpPr>
          <p:cNvPr id="5" name="Zástupný symbol pro obsah 4"/>
          <p:cNvSpPr>
            <a:spLocks noGrp="1"/>
          </p:cNvSpPr>
          <p:nvPr>
            <p:ph idx="1"/>
          </p:nvPr>
        </p:nvSpPr>
        <p:spPr>
          <a:xfrm>
            <a:off x="466725" y="1341577"/>
            <a:ext cx="6397142" cy="4765537"/>
          </a:xfrm>
        </p:spPr>
        <p:txBody>
          <a:bodyPr/>
          <a:lstStyle/>
          <a:p>
            <a:endParaRPr lang="cs-CZ" dirty="0" smtClean="0"/>
          </a:p>
          <a:p>
            <a:endParaRPr lang="cs-CZ" dirty="0"/>
          </a:p>
          <a:p>
            <a:endParaRPr lang="cs-CZ" dirty="0" smtClean="0"/>
          </a:p>
          <a:p>
            <a:endParaRPr lang="cs-CZ" dirty="0"/>
          </a:p>
          <a:p>
            <a:pPr marL="266700" lvl="1" indent="-266700">
              <a:spcBef>
                <a:spcPts val="1500"/>
              </a:spcBef>
              <a:buClr>
                <a:srgbClr val="1AC0C4"/>
              </a:buClr>
              <a:buFont typeface="Arial" pitchFamily="34" charset="0"/>
              <a:buChar char="•"/>
            </a:pPr>
            <a:r>
              <a:rPr lang="cs-CZ" dirty="0" smtClean="0"/>
              <a:t>Potenciální </a:t>
            </a:r>
            <a:r>
              <a:rPr lang="cs-CZ" dirty="0"/>
              <a:t>ztráta </a:t>
            </a:r>
            <a:r>
              <a:rPr lang="cs-CZ" dirty="0" smtClean="0"/>
              <a:t>CZK </a:t>
            </a:r>
            <a:r>
              <a:rPr lang="cs-CZ" dirty="0"/>
              <a:t>7 787 581,7</a:t>
            </a:r>
          </a:p>
          <a:p>
            <a:endParaRPr lang="cs-CZ" dirty="0"/>
          </a:p>
        </p:txBody>
      </p:sp>
      <p:pic>
        <p:nvPicPr>
          <p:cNvPr id="3075" name="Picture 3"/>
          <p:cNvPicPr>
            <a:picLocks noChangeAspect="1" noChangeArrowheads="1"/>
          </p:cNvPicPr>
          <p:nvPr/>
        </p:nvPicPr>
        <p:blipFill>
          <a:blip r:embed="rId2" cstate="print"/>
          <a:srcRect/>
          <a:stretch>
            <a:fillRect/>
          </a:stretch>
        </p:blipFill>
        <p:spPr bwMode="auto">
          <a:xfrm>
            <a:off x="1276708" y="4220384"/>
            <a:ext cx="3079091" cy="1576643"/>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78" y="1314451"/>
            <a:ext cx="4895436" cy="1309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8362951" y="6336268"/>
            <a:ext cx="495300" cy="369332"/>
          </a:xfrm>
          <a:prstGeom prst="rect">
            <a:avLst/>
          </a:prstGeom>
          <a:noFill/>
        </p:spPr>
        <p:txBody>
          <a:bodyPr wrap="square" rtlCol="0" anchor="b" anchorCtr="1">
            <a:spAutoFit/>
          </a:bodyPr>
          <a:lstStyle/>
          <a:p>
            <a:r>
              <a:rPr lang="cs-CZ" dirty="0" smtClean="0"/>
              <a:t>13</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0946" y="2594755"/>
            <a:ext cx="7772400" cy="1364769"/>
          </a:xfrm>
        </p:spPr>
        <p:txBody>
          <a:bodyPr/>
          <a:lstStyle/>
          <a:p>
            <a:r>
              <a:rPr lang="cs-CZ" sz="4800" dirty="0" smtClean="0"/>
              <a:t>Děkuji za pozornost!</a:t>
            </a:r>
            <a:endParaRPr lang="cs-CZ" sz="4800" dirty="0"/>
          </a:p>
        </p:txBody>
      </p:sp>
      <p:sp>
        <p:nvSpPr>
          <p:cNvPr id="3" name="TextovéPole 2"/>
          <p:cNvSpPr txBox="1"/>
          <p:nvPr/>
        </p:nvSpPr>
        <p:spPr>
          <a:xfrm>
            <a:off x="8353425" y="6326743"/>
            <a:ext cx="495300" cy="369332"/>
          </a:xfrm>
          <a:prstGeom prst="rect">
            <a:avLst/>
          </a:prstGeom>
          <a:noFill/>
        </p:spPr>
        <p:txBody>
          <a:bodyPr wrap="square" rtlCol="0" anchor="b" anchorCtr="1">
            <a:spAutoFit/>
          </a:bodyPr>
          <a:lstStyle/>
          <a:p>
            <a:r>
              <a:rPr lang="cs-CZ" dirty="0" smtClean="0"/>
              <a:t>14</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Doplňující dotazy vedoucího práce</a:t>
            </a:r>
            <a:endParaRPr lang="cs-CZ" dirty="0"/>
          </a:p>
        </p:txBody>
      </p:sp>
      <p:sp>
        <p:nvSpPr>
          <p:cNvPr id="3" name="Zástupný symbol pro obsah 2"/>
          <p:cNvSpPr>
            <a:spLocks noGrp="1"/>
          </p:cNvSpPr>
          <p:nvPr>
            <p:ph idx="1"/>
          </p:nvPr>
        </p:nvSpPr>
        <p:spPr/>
        <p:txBody>
          <a:bodyPr/>
          <a:lstStyle/>
          <a:p>
            <a:r>
              <a:rPr lang="cs-CZ" dirty="0" smtClean="0"/>
              <a:t>1. V textu popisujete schůzky projektového týmu při řešení stanoveného úkolu. Zhodnoťte celkově Váš přínos ke splnění cíle práce a zhodnoťte naopak účinnou pomoc Vašich kolegů při dosažení cíle. </a:t>
            </a:r>
          </a:p>
          <a:p>
            <a:r>
              <a:rPr lang="cs-CZ" dirty="0" smtClean="0"/>
              <a:t>2. V textu píšete, že byly dosaženy určité finanční efekty nad rámec požadovaného efektu. Myslím si, že nemusely být nutně překvapením. Osobně si myslím, že takový benefit byl do jisté míry předvídatelný. Myslíte si, že porovnáním dvou měsíců zjistíte objektivní finanční dopad změny? Pokud nikoliv, zkuste navrhnout jiný postup. </a:t>
            </a:r>
            <a:endParaRPr lang="cs-CZ" dirty="0"/>
          </a:p>
        </p:txBody>
      </p:sp>
      <p:sp>
        <p:nvSpPr>
          <p:cNvPr id="4" name="TextovéPole 3"/>
          <p:cNvSpPr txBox="1"/>
          <p:nvPr/>
        </p:nvSpPr>
        <p:spPr>
          <a:xfrm>
            <a:off x="8391525" y="6374368"/>
            <a:ext cx="447675" cy="369332"/>
          </a:xfrm>
          <a:prstGeom prst="rect">
            <a:avLst/>
          </a:prstGeom>
          <a:noFill/>
        </p:spPr>
        <p:txBody>
          <a:bodyPr wrap="square" rtlCol="0" anchor="b" anchorCtr="1">
            <a:spAutoFit/>
          </a:bodyPr>
          <a:lstStyle/>
          <a:p>
            <a:r>
              <a:rPr lang="cs-CZ" dirty="0" smtClean="0"/>
              <a:t>15</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Doplňující dotazy oponenta práce</a:t>
            </a:r>
            <a:endParaRPr lang="cs-CZ" dirty="0"/>
          </a:p>
        </p:txBody>
      </p:sp>
      <p:sp>
        <p:nvSpPr>
          <p:cNvPr id="3" name="Zástupný symbol pro obsah 2"/>
          <p:cNvSpPr>
            <a:spLocks noGrp="1"/>
          </p:cNvSpPr>
          <p:nvPr>
            <p:ph idx="1"/>
          </p:nvPr>
        </p:nvSpPr>
        <p:spPr/>
        <p:txBody>
          <a:bodyPr/>
          <a:lstStyle/>
          <a:p>
            <a:r>
              <a:rPr lang="sk-SK" dirty="0" smtClean="0"/>
              <a:t>1. Vysvetlite prosím podrobnejšie obrázok 5 na str. 25. Ako by podľa Vášho názoru ovplyvnili optimalizáciu postupy manažérstva kvality v logistických procesoch podniku. Sú niektoré z nich aplikované v podniku? </a:t>
            </a:r>
            <a:endParaRPr lang="sk-SK" dirty="0"/>
          </a:p>
        </p:txBody>
      </p:sp>
      <p:sp>
        <p:nvSpPr>
          <p:cNvPr id="4" name="TextovéPole 3"/>
          <p:cNvSpPr txBox="1"/>
          <p:nvPr/>
        </p:nvSpPr>
        <p:spPr>
          <a:xfrm>
            <a:off x="8343900" y="6355318"/>
            <a:ext cx="504825" cy="369332"/>
          </a:xfrm>
          <a:prstGeom prst="rect">
            <a:avLst/>
          </a:prstGeom>
          <a:noFill/>
        </p:spPr>
        <p:txBody>
          <a:bodyPr wrap="square" rtlCol="0" anchor="b" anchorCtr="1">
            <a:spAutoFit/>
          </a:bodyPr>
          <a:lstStyle/>
          <a:p>
            <a:r>
              <a:rPr lang="cs-CZ" dirty="0" smtClean="0"/>
              <a:t>16</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a:t>
            </a:r>
            <a:endParaRPr lang="cs-CZ" dirty="0"/>
          </a:p>
        </p:txBody>
      </p:sp>
      <p:sp>
        <p:nvSpPr>
          <p:cNvPr id="3" name="Zástupný symbol pro obsah 2"/>
          <p:cNvSpPr>
            <a:spLocks noGrp="1"/>
          </p:cNvSpPr>
          <p:nvPr>
            <p:ph idx="1"/>
          </p:nvPr>
        </p:nvSpPr>
        <p:spPr/>
        <p:txBody>
          <a:bodyPr/>
          <a:lstStyle/>
          <a:p>
            <a:r>
              <a:rPr lang="cs-CZ" dirty="0" smtClean="0"/>
              <a:t>Cíl práce</a:t>
            </a:r>
          </a:p>
          <a:p>
            <a:r>
              <a:rPr lang="cs-CZ" dirty="0" smtClean="0"/>
              <a:t>Charakteristika společnosti Avire s.r.o.</a:t>
            </a:r>
          </a:p>
          <a:p>
            <a:r>
              <a:rPr lang="cs-CZ" dirty="0" smtClean="0"/>
              <a:t>Kritická analýza řešeného problému</a:t>
            </a:r>
          </a:p>
          <a:p>
            <a:r>
              <a:rPr lang="cs-CZ" dirty="0" smtClean="0"/>
              <a:t>Návrh nového řešení pomocí projektového řízení</a:t>
            </a:r>
          </a:p>
          <a:p>
            <a:pPr marL="266700" lvl="1" indent="-266700">
              <a:spcBef>
                <a:spcPts val="1500"/>
              </a:spcBef>
              <a:buClr>
                <a:srgbClr val="1AC0C4"/>
              </a:buClr>
              <a:buFont typeface="Arial" pitchFamily="34" charset="0"/>
              <a:buChar char="•"/>
            </a:pPr>
            <a:r>
              <a:rPr lang="cs-CZ" dirty="0" smtClean="0"/>
              <a:t>Projekt Warehouse Optimization (optimalizace skladu)</a:t>
            </a:r>
          </a:p>
          <a:p>
            <a:r>
              <a:rPr lang="cs-CZ" dirty="0" smtClean="0"/>
              <a:t>Výstupy z projektu</a:t>
            </a:r>
            <a:endParaRPr lang="cs-CZ" dirty="0"/>
          </a:p>
        </p:txBody>
      </p:sp>
      <p:sp>
        <p:nvSpPr>
          <p:cNvPr id="4" name="TextovéPole 3"/>
          <p:cNvSpPr txBox="1"/>
          <p:nvPr/>
        </p:nvSpPr>
        <p:spPr>
          <a:xfrm>
            <a:off x="8515349" y="6153150"/>
            <a:ext cx="333376" cy="369332"/>
          </a:xfrm>
          <a:prstGeom prst="rect">
            <a:avLst/>
          </a:prstGeom>
          <a:noFill/>
        </p:spPr>
        <p:txBody>
          <a:bodyPr wrap="square" rtlCol="0">
            <a:spAutoFit/>
          </a:bodyPr>
          <a:lstStyle/>
          <a:p>
            <a:r>
              <a:rPr lang="cs-CZ" dirty="0" smtClean="0"/>
              <a:t>1</a:t>
            </a:r>
            <a:endParaRPr lang="cs-CZ" dirty="0"/>
          </a:p>
        </p:txBody>
      </p:sp>
    </p:spTree>
    <p:extLst>
      <p:ext uri="{BB962C8B-B14F-4D97-AF65-F5344CB8AC3E}">
        <p14:creationId xmlns="" xmlns:p14="http://schemas.microsoft.com/office/powerpoint/2010/main" val="2457803394"/>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cs-CZ" dirty="0" smtClean="0"/>
              <a:t>Cíl Práce</a:t>
            </a:r>
            <a:endParaRPr lang="en-GB" dirty="0" smtClean="0"/>
          </a:p>
        </p:txBody>
      </p:sp>
      <p:sp>
        <p:nvSpPr>
          <p:cNvPr id="15363" name="Content Placeholder 5"/>
          <p:cNvSpPr>
            <a:spLocks noGrp="1"/>
          </p:cNvSpPr>
          <p:nvPr>
            <p:ph idx="1"/>
          </p:nvPr>
        </p:nvSpPr>
        <p:spPr/>
        <p:txBody>
          <a:bodyPr/>
          <a:lstStyle/>
          <a:p>
            <a:r>
              <a:rPr lang="cs-CZ" dirty="0" smtClean="0"/>
              <a:t>Cílem práce je analyzovat logistické procesy ve vybraném podniku, následně tyto procesy optimalizovat a efekt vyčíslit v podobě nižších nákladů.</a:t>
            </a:r>
            <a:endParaRPr lang="en-GB" dirty="0" smtClean="0"/>
          </a:p>
        </p:txBody>
      </p:sp>
      <p:sp>
        <p:nvSpPr>
          <p:cNvPr id="5" name="TextovéPole 4"/>
          <p:cNvSpPr txBox="1"/>
          <p:nvPr/>
        </p:nvSpPr>
        <p:spPr>
          <a:xfrm>
            <a:off x="8439150" y="6212443"/>
            <a:ext cx="400050" cy="369332"/>
          </a:xfrm>
          <a:prstGeom prst="rect">
            <a:avLst/>
          </a:prstGeom>
          <a:noFill/>
        </p:spPr>
        <p:txBody>
          <a:bodyPr wrap="square" rtlCol="0" anchor="b" anchorCtr="1">
            <a:spAutoFit/>
          </a:bodyPr>
          <a:lstStyle/>
          <a:p>
            <a:r>
              <a:rPr lang="cs-CZ" dirty="0" smtClean="0"/>
              <a:t>2</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Charakteristika společnosti </a:t>
            </a:r>
            <a:r>
              <a:rPr lang="cs-CZ" dirty="0" err="1" smtClean="0"/>
              <a:t>Avire</a:t>
            </a:r>
            <a:r>
              <a:rPr lang="cs-CZ" dirty="0" smtClean="0"/>
              <a:t> s.r.o.</a:t>
            </a:r>
            <a:endParaRPr lang="cs-CZ" dirty="0"/>
          </a:p>
        </p:txBody>
      </p:sp>
      <p:sp>
        <p:nvSpPr>
          <p:cNvPr id="3" name="Zástupný symbol pro obsah 2"/>
          <p:cNvSpPr>
            <a:spLocks noGrp="1"/>
          </p:cNvSpPr>
          <p:nvPr>
            <p:ph idx="1"/>
          </p:nvPr>
        </p:nvSpPr>
        <p:spPr>
          <a:xfrm>
            <a:off x="457199" y="1360627"/>
            <a:ext cx="7086601" cy="4811573"/>
          </a:xfrm>
        </p:spPr>
        <p:txBody>
          <a:bodyPr/>
          <a:lstStyle/>
          <a:p>
            <a:endParaRPr lang="cs-CZ" dirty="0"/>
          </a:p>
          <a:p>
            <a:endParaRPr lang="cs-CZ" dirty="0"/>
          </a:p>
          <a:p>
            <a:endParaRPr lang="cs-CZ" dirty="0"/>
          </a:p>
          <a:p>
            <a:endParaRPr lang="cs-CZ"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867" y="1207167"/>
            <a:ext cx="5128133" cy="3409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29842" y="5529264"/>
            <a:ext cx="5218633" cy="8697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ovéPole 5"/>
          <p:cNvSpPr txBox="1"/>
          <p:nvPr/>
        </p:nvSpPr>
        <p:spPr>
          <a:xfrm>
            <a:off x="8467724" y="6260068"/>
            <a:ext cx="314325" cy="369332"/>
          </a:xfrm>
          <a:prstGeom prst="rect">
            <a:avLst/>
          </a:prstGeom>
          <a:noFill/>
        </p:spPr>
        <p:txBody>
          <a:bodyPr wrap="square" rtlCol="0" anchor="b" anchorCtr="1">
            <a:spAutoFit/>
          </a:bodyPr>
          <a:lstStyle/>
          <a:p>
            <a:r>
              <a:rPr lang="cs-CZ" dirty="0" smtClean="0"/>
              <a:t>3</a:t>
            </a:r>
          </a:p>
        </p:txBody>
      </p:sp>
      <p:pic>
        <p:nvPicPr>
          <p:cNvPr id="1026" name="Picture 2"/>
          <p:cNvPicPr>
            <a:picLocks noChangeAspect="1" noChangeArrowheads="1"/>
          </p:cNvPicPr>
          <p:nvPr/>
        </p:nvPicPr>
        <p:blipFill>
          <a:blip r:embed="rId4" cstate="print"/>
          <a:srcRect/>
          <a:stretch>
            <a:fillRect/>
          </a:stretch>
        </p:blipFill>
        <p:spPr bwMode="auto">
          <a:xfrm>
            <a:off x="5081021" y="1757363"/>
            <a:ext cx="3615304" cy="2509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203153013"/>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Kritická Analýza řešeného problému</a:t>
            </a:r>
            <a:endParaRPr lang="cs-CZ" dirty="0"/>
          </a:p>
        </p:txBody>
      </p:sp>
      <p:sp>
        <p:nvSpPr>
          <p:cNvPr id="3" name="Zástupný symbol pro obsah 2"/>
          <p:cNvSpPr>
            <a:spLocks noGrp="1"/>
          </p:cNvSpPr>
          <p:nvPr>
            <p:ph idx="1"/>
          </p:nvPr>
        </p:nvSpPr>
        <p:spPr>
          <a:xfrm>
            <a:off x="447675" y="1065352"/>
            <a:ext cx="6397142" cy="4765537"/>
          </a:xfrm>
        </p:spPr>
        <p:txBody>
          <a:bodyPr/>
          <a:lstStyle/>
          <a:p>
            <a:r>
              <a:rPr lang="cs-CZ" dirty="0" smtClean="0"/>
              <a:t>Nedostatek místa ve skladu společnosti Avire s.r.o.</a:t>
            </a:r>
          </a:p>
          <a:p>
            <a:pPr lvl="3"/>
            <a:r>
              <a:rPr lang="cs-CZ" dirty="0" smtClean="0"/>
              <a:t>Extra manipulace s materiálem a výrobky, časová náročnost 90 minut denně</a:t>
            </a:r>
          </a:p>
          <a:p>
            <a:pPr lvl="3"/>
            <a:r>
              <a:rPr lang="cs-CZ" dirty="0" smtClean="0"/>
              <a:t>Skladování obalového materiálu na parkovišti</a:t>
            </a:r>
          </a:p>
          <a:p>
            <a:pPr lvl="3"/>
            <a:r>
              <a:rPr lang="cs-CZ" dirty="0" smtClean="0"/>
              <a:t>Nepřehlednost skladu</a:t>
            </a:r>
          </a:p>
          <a:p>
            <a:pPr lvl="3"/>
            <a:r>
              <a:rPr lang="cs-CZ" dirty="0" smtClean="0"/>
              <a:t>Problémy v expedici zboží - zásilky nejsou včas a ve správné kvalitě expedovány zákazníkům</a:t>
            </a:r>
          </a:p>
          <a:p>
            <a:pPr lvl="3"/>
            <a:r>
              <a:rPr lang="cs-CZ" dirty="0" err="1" smtClean="0"/>
              <a:t>Kone</a:t>
            </a:r>
            <a:r>
              <a:rPr lang="cs-CZ" dirty="0" smtClean="0"/>
              <a:t> -  potenciální ztráta cca 7 mil CZK</a:t>
            </a:r>
          </a:p>
          <a:p>
            <a:pPr lvl="1"/>
            <a:endParaRPr lang="cs-CZ" dirty="0" smtClean="0"/>
          </a:p>
          <a:p>
            <a:endParaRPr lang="cs-CZ" dirty="0"/>
          </a:p>
        </p:txBody>
      </p:sp>
      <p:pic>
        <p:nvPicPr>
          <p:cNvPr id="4" name="Obrázek 3"/>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33850" y="4171949"/>
            <a:ext cx="4724399" cy="24667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228601" y="6355318"/>
            <a:ext cx="323850" cy="369332"/>
          </a:xfrm>
          <a:prstGeom prst="rect">
            <a:avLst/>
          </a:prstGeom>
          <a:noFill/>
        </p:spPr>
        <p:txBody>
          <a:bodyPr wrap="square" rtlCol="0" anchor="b" anchorCtr="1">
            <a:spAutoFit/>
          </a:bodyPr>
          <a:lstStyle/>
          <a:p>
            <a:r>
              <a:rPr lang="cs-CZ" dirty="0" smtClean="0"/>
              <a:t>4</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Návrh nového řešení pomocí projektového řízení</a:t>
            </a:r>
            <a:endParaRPr lang="cs-CZ" dirty="0"/>
          </a:p>
        </p:txBody>
      </p:sp>
      <p:sp>
        <p:nvSpPr>
          <p:cNvPr id="3" name="Zástupný symbol pro obsah 2"/>
          <p:cNvSpPr>
            <a:spLocks noGrp="1"/>
          </p:cNvSpPr>
          <p:nvPr>
            <p:ph idx="1"/>
          </p:nvPr>
        </p:nvSpPr>
        <p:spPr>
          <a:xfrm>
            <a:off x="457199" y="1360627"/>
            <a:ext cx="7108167" cy="4765537"/>
          </a:xfrm>
        </p:spPr>
        <p:txBody>
          <a:bodyPr/>
          <a:lstStyle/>
          <a:p>
            <a:pPr marL="266700" lvl="1" indent="-266700">
              <a:spcBef>
                <a:spcPts val="1500"/>
              </a:spcBef>
              <a:buClr>
                <a:srgbClr val="1AC0C4"/>
              </a:buClr>
              <a:buFont typeface="Arial" pitchFamily="34" charset="0"/>
              <a:buChar char="•"/>
            </a:pPr>
            <a:r>
              <a:rPr lang="cs-CZ" dirty="0" smtClean="0"/>
              <a:t>Projekt Warehouse Optimization (optimalizace skladu)</a:t>
            </a:r>
          </a:p>
          <a:p>
            <a:pPr marL="801687" lvl="3">
              <a:spcBef>
                <a:spcPts val="1500"/>
              </a:spcBef>
              <a:buClr>
                <a:srgbClr val="1AC0C4"/>
              </a:buClr>
            </a:pPr>
            <a:r>
              <a:rPr lang="cs-CZ" dirty="0" smtClean="0"/>
              <a:t>Sestavení projektového týmu</a:t>
            </a:r>
          </a:p>
          <a:p>
            <a:pPr marL="801687" lvl="3">
              <a:spcBef>
                <a:spcPts val="1500"/>
              </a:spcBef>
              <a:buClr>
                <a:srgbClr val="1AC0C4"/>
              </a:buClr>
            </a:pPr>
            <a:r>
              <a:rPr lang="cs-CZ" dirty="0" smtClean="0"/>
              <a:t>Projekt je veden podle metodiky projektového řízení</a:t>
            </a:r>
          </a:p>
          <a:p>
            <a:pPr marL="801687" lvl="3">
              <a:spcBef>
                <a:spcPts val="1500"/>
              </a:spcBef>
              <a:buClr>
                <a:srgbClr val="1AC0C4"/>
              </a:buClr>
            </a:pPr>
            <a:r>
              <a:rPr lang="cs-CZ" dirty="0" smtClean="0"/>
              <a:t>Nastavení termínu a intenzity schůzek</a:t>
            </a:r>
          </a:p>
          <a:p>
            <a:pPr marL="801687" lvl="3">
              <a:spcBef>
                <a:spcPts val="1500"/>
              </a:spcBef>
              <a:buClr>
                <a:srgbClr val="1AC0C4"/>
              </a:buClr>
            </a:pPr>
            <a:r>
              <a:rPr lang="cs-CZ" dirty="0" smtClean="0"/>
              <a:t>Analýza stakeholderů a rozdělení činností</a:t>
            </a:r>
          </a:p>
          <a:p>
            <a:pPr marL="801687" lvl="3">
              <a:spcBef>
                <a:spcPts val="1500"/>
              </a:spcBef>
              <a:buClr>
                <a:srgbClr val="1AC0C4"/>
              </a:buClr>
            </a:pPr>
            <a:endParaRPr lang="cs-CZ" dirty="0" smtClean="0"/>
          </a:p>
          <a:p>
            <a:pPr marL="801687" lvl="3">
              <a:spcBef>
                <a:spcPts val="1500"/>
              </a:spcBef>
              <a:buClr>
                <a:srgbClr val="1AC0C4"/>
              </a:buClr>
            </a:pPr>
            <a:endParaRPr lang="cs-CZ" dirty="0" smtClean="0"/>
          </a:p>
          <a:p>
            <a:pPr marL="801687" lvl="3">
              <a:spcBef>
                <a:spcPts val="1500"/>
              </a:spcBef>
              <a:buClr>
                <a:srgbClr val="1AC0C4"/>
              </a:buClr>
            </a:pPr>
            <a:endParaRPr lang="cs-CZ" dirty="0" smtClean="0"/>
          </a:p>
          <a:p>
            <a:pPr marL="801687" lvl="3">
              <a:spcBef>
                <a:spcPts val="1500"/>
              </a:spcBef>
              <a:buClr>
                <a:srgbClr val="1AC0C4"/>
              </a:buClr>
            </a:pPr>
            <a:endParaRPr lang="cs-CZ" dirty="0" smtClean="0"/>
          </a:p>
          <a:p>
            <a:pPr marL="266700" lvl="1" indent="-266700">
              <a:spcBef>
                <a:spcPts val="1500"/>
              </a:spcBef>
              <a:buClr>
                <a:srgbClr val="1AC0C4"/>
              </a:buClr>
              <a:buFont typeface="Arial" pitchFamily="34" charset="0"/>
              <a:buChar char="•"/>
            </a:pPr>
            <a:endParaRPr lang="cs-CZ" dirty="0" smtClean="0"/>
          </a:p>
          <a:p>
            <a:endParaRPr lang="cs-CZ"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2660" y="3735743"/>
            <a:ext cx="2598290" cy="2378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8534400" y="6336268"/>
            <a:ext cx="304800" cy="369332"/>
          </a:xfrm>
          <a:prstGeom prst="rect">
            <a:avLst/>
          </a:prstGeom>
          <a:noFill/>
        </p:spPr>
        <p:txBody>
          <a:bodyPr wrap="square" rtlCol="0" anchor="b" anchorCtr="1">
            <a:spAutoFit/>
          </a:bodyPr>
          <a:lstStyle/>
          <a:p>
            <a:r>
              <a:rPr lang="cs-CZ" dirty="0" smtClean="0"/>
              <a:t>5</a:t>
            </a:r>
          </a:p>
        </p:txBody>
      </p:sp>
      <p:pic>
        <p:nvPicPr>
          <p:cNvPr id="6" name="Obrázek 5"/>
          <p:cNvPicPr/>
          <p:nvPr/>
        </p:nvPicPr>
        <p:blipFill>
          <a:blip r:embed="rId3" cstate="print"/>
          <a:srcRect/>
          <a:stretch>
            <a:fillRect/>
          </a:stretch>
        </p:blipFill>
        <p:spPr bwMode="auto">
          <a:xfrm>
            <a:off x="1424760" y="3541434"/>
            <a:ext cx="2813865" cy="286889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167" y="162683"/>
            <a:ext cx="6832120" cy="919967"/>
          </a:xfrm>
        </p:spPr>
        <p:txBody>
          <a:bodyPr/>
          <a:lstStyle/>
          <a:p>
            <a:r>
              <a:rPr lang="cs-CZ" dirty="0" smtClean="0"/>
              <a:t>Projekt Warehouse Optimization (</a:t>
            </a:r>
            <a:r>
              <a:rPr lang="cs-CZ" sz="2400" dirty="0" smtClean="0"/>
              <a:t>optimalizace skladu</a:t>
            </a:r>
            <a:r>
              <a:rPr lang="cs-CZ" dirty="0" smtClean="0"/>
              <a:t>)</a:t>
            </a:r>
            <a:endParaRPr lang="cs-CZ" dirty="0"/>
          </a:p>
        </p:txBody>
      </p:sp>
      <p:sp>
        <p:nvSpPr>
          <p:cNvPr id="3" name="Zástupný symbol pro obsah 2"/>
          <p:cNvSpPr>
            <a:spLocks noGrp="1"/>
          </p:cNvSpPr>
          <p:nvPr>
            <p:ph idx="1"/>
          </p:nvPr>
        </p:nvSpPr>
        <p:spPr/>
        <p:txBody>
          <a:bodyPr/>
          <a:lstStyle/>
          <a:p>
            <a:r>
              <a:rPr lang="cs-CZ" dirty="0" smtClean="0"/>
              <a:t>Project charter</a:t>
            </a:r>
          </a:p>
          <a:p>
            <a:endParaRPr lang="cs-CZ" dirty="0"/>
          </a:p>
        </p:txBody>
      </p:sp>
      <p:pic>
        <p:nvPicPr>
          <p:cNvPr id="4" name="Obrázek 3"/>
          <p:cNvPicPr/>
          <p:nvPr/>
        </p:nvPicPr>
        <p:blipFill>
          <a:blip r:embed="rId2" cstate="print"/>
          <a:srcRect/>
          <a:stretch>
            <a:fillRect/>
          </a:stretch>
        </p:blipFill>
        <p:spPr bwMode="auto">
          <a:xfrm>
            <a:off x="541056" y="1818646"/>
            <a:ext cx="6301704" cy="4734554"/>
          </a:xfrm>
          <a:prstGeom prst="rect">
            <a:avLst/>
          </a:prstGeom>
          <a:noFill/>
          <a:ln w="9525">
            <a:noFill/>
            <a:miter lim="800000"/>
            <a:headEnd/>
            <a:tailEnd/>
          </a:ln>
        </p:spPr>
      </p:pic>
      <p:sp>
        <p:nvSpPr>
          <p:cNvPr id="5" name="TextovéPole 4"/>
          <p:cNvSpPr txBox="1"/>
          <p:nvPr/>
        </p:nvSpPr>
        <p:spPr>
          <a:xfrm>
            <a:off x="8515350" y="6364843"/>
            <a:ext cx="323850" cy="369332"/>
          </a:xfrm>
          <a:prstGeom prst="rect">
            <a:avLst/>
          </a:prstGeom>
          <a:noFill/>
        </p:spPr>
        <p:txBody>
          <a:bodyPr wrap="square" rtlCol="0" anchor="b" anchorCtr="1">
            <a:spAutoFit/>
          </a:bodyPr>
          <a:lstStyle/>
          <a:p>
            <a:r>
              <a:rPr lang="cs-CZ" dirty="0" smtClean="0"/>
              <a:t>6</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87118" y="1436686"/>
            <a:ext cx="3132138" cy="33353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a:xfrm>
            <a:off x="219075" y="162683"/>
            <a:ext cx="6877049" cy="919967"/>
          </a:xfrm>
        </p:spPr>
        <p:txBody>
          <a:bodyPr/>
          <a:lstStyle/>
          <a:p>
            <a:r>
              <a:rPr lang="cs-CZ" dirty="0"/>
              <a:t>Projekt </a:t>
            </a:r>
            <a:r>
              <a:rPr lang="cs-CZ" dirty="0" err="1"/>
              <a:t>Warehouse</a:t>
            </a:r>
            <a:r>
              <a:rPr lang="cs-CZ" dirty="0"/>
              <a:t> </a:t>
            </a:r>
            <a:r>
              <a:rPr lang="cs-CZ" dirty="0" err="1"/>
              <a:t>Optimization</a:t>
            </a:r>
            <a:r>
              <a:rPr lang="cs-CZ" dirty="0"/>
              <a:t> (</a:t>
            </a:r>
            <a:r>
              <a:rPr lang="cs-CZ" sz="2400" dirty="0"/>
              <a:t>optimalizace skladu</a:t>
            </a:r>
            <a:r>
              <a:rPr lang="cs-CZ" dirty="0"/>
              <a:t>)</a:t>
            </a:r>
          </a:p>
        </p:txBody>
      </p:sp>
      <p:sp>
        <p:nvSpPr>
          <p:cNvPr id="3" name="Zástupný symbol pro obsah 2"/>
          <p:cNvSpPr>
            <a:spLocks noGrp="1"/>
          </p:cNvSpPr>
          <p:nvPr>
            <p:ph idx="1"/>
          </p:nvPr>
        </p:nvSpPr>
        <p:spPr>
          <a:xfrm>
            <a:off x="6753224" y="1400728"/>
            <a:ext cx="1609725" cy="323849"/>
          </a:xfrm>
        </p:spPr>
        <p:txBody>
          <a:bodyPr/>
          <a:lstStyle/>
          <a:p>
            <a:pPr marL="0" indent="0">
              <a:buNone/>
            </a:pPr>
            <a:r>
              <a:rPr lang="cs-CZ" sz="1200" dirty="0" smtClean="0"/>
              <a:t>Síťový diagram</a:t>
            </a:r>
            <a:endParaRPr lang="cs-CZ" sz="1200" dirty="0"/>
          </a:p>
        </p:txBody>
      </p:sp>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628775"/>
            <a:ext cx="5829300" cy="3619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ovéPole 3"/>
          <p:cNvSpPr txBox="1"/>
          <p:nvPr/>
        </p:nvSpPr>
        <p:spPr>
          <a:xfrm>
            <a:off x="2914650" y="1288017"/>
            <a:ext cx="1504950" cy="369332"/>
          </a:xfrm>
          <a:prstGeom prst="rect">
            <a:avLst/>
          </a:prstGeom>
          <a:noFill/>
        </p:spPr>
        <p:txBody>
          <a:bodyPr wrap="square" rtlCol="0">
            <a:spAutoFit/>
          </a:bodyPr>
          <a:lstStyle/>
          <a:p>
            <a:r>
              <a:rPr lang="cs-CZ" sz="1200" b="1" dirty="0" err="1">
                <a:solidFill>
                  <a:schemeClr val="tx2"/>
                </a:solidFill>
                <a:latin typeface="Arial" pitchFamily="34" charset="0"/>
                <a:cs typeface="Arial" pitchFamily="34" charset="0"/>
              </a:rPr>
              <a:t>Ganttův</a:t>
            </a:r>
            <a:r>
              <a:rPr lang="cs-CZ" dirty="0" smtClean="0"/>
              <a:t> </a:t>
            </a:r>
            <a:r>
              <a:rPr lang="cs-CZ" sz="1200" b="1" dirty="0">
                <a:solidFill>
                  <a:schemeClr val="tx2"/>
                </a:solidFill>
                <a:latin typeface="Arial" pitchFamily="34" charset="0"/>
                <a:cs typeface="Arial" pitchFamily="34" charset="0"/>
              </a:rPr>
              <a:t>diagram</a:t>
            </a:r>
          </a:p>
        </p:txBody>
      </p:sp>
      <p:sp>
        <p:nvSpPr>
          <p:cNvPr id="7" name="TextovéPole 6"/>
          <p:cNvSpPr txBox="1"/>
          <p:nvPr/>
        </p:nvSpPr>
        <p:spPr>
          <a:xfrm>
            <a:off x="8562974" y="6364843"/>
            <a:ext cx="257175" cy="369332"/>
          </a:xfrm>
          <a:prstGeom prst="rect">
            <a:avLst/>
          </a:prstGeom>
          <a:noFill/>
        </p:spPr>
        <p:txBody>
          <a:bodyPr wrap="square" rtlCol="0" anchor="b" anchorCtr="1">
            <a:spAutoFit/>
          </a:bodyPr>
          <a:lstStyle/>
          <a:p>
            <a:r>
              <a:rPr lang="cs-CZ" dirty="0" smtClean="0"/>
              <a:t>7</a:t>
            </a:r>
          </a:p>
        </p:txBody>
      </p:sp>
    </p:spTree>
    <p:extLst>
      <p:ext uri="{BB962C8B-B14F-4D97-AF65-F5344CB8AC3E}">
        <p14:creationId xmlns="" xmlns:p14="http://schemas.microsoft.com/office/powerpoint/2010/main" val="3223857860"/>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7650" y="162683"/>
            <a:ext cx="6877050" cy="919967"/>
          </a:xfrm>
        </p:spPr>
        <p:txBody>
          <a:bodyPr/>
          <a:lstStyle/>
          <a:p>
            <a:r>
              <a:rPr lang="cs-CZ" dirty="0"/>
              <a:t>Projekt </a:t>
            </a:r>
            <a:r>
              <a:rPr lang="cs-CZ" dirty="0" err="1"/>
              <a:t>Warehouse</a:t>
            </a:r>
            <a:r>
              <a:rPr lang="cs-CZ" dirty="0"/>
              <a:t> </a:t>
            </a:r>
            <a:r>
              <a:rPr lang="cs-CZ" dirty="0" err="1"/>
              <a:t>Optimization</a:t>
            </a:r>
            <a:r>
              <a:rPr lang="cs-CZ" dirty="0"/>
              <a:t> (</a:t>
            </a:r>
            <a:r>
              <a:rPr lang="cs-CZ" sz="2400" dirty="0"/>
              <a:t>optimalizace skladu</a:t>
            </a:r>
            <a:r>
              <a:rPr lang="cs-CZ" dirty="0"/>
              <a:t>)</a:t>
            </a:r>
          </a:p>
        </p:txBody>
      </p:sp>
      <p:sp>
        <p:nvSpPr>
          <p:cNvPr id="3" name="Zástupný symbol pro obsah 2"/>
          <p:cNvSpPr>
            <a:spLocks noGrp="1"/>
          </p:cNvSpPr>
          <p:nvPr>
            <p:ph idx="1"/>
          </p:nvPr>
        </p:nvSpPr>
        <p:spPr/>
        <p:txBody>
          <a:bodyPr/>
          <a:lstStyle/>
          <a:p>
            <a:r>
              <a:rPr lang="cs-CZ" dirty="0" smtClean="0"/>
              <a:t>FMEA </a:t>
            </a:r>
            <a:r>
              <a:rPr lang="cs-CZ" dirty="0"/>
              <a:t>analýza rizik</a:t>
            </a:r>
          </a:p>
          <a:p>
            <a:r>
              <a:rPr lang="cs-CZ" dirty="0"/>
              <a:t>Layout expediční zóny</a:t>
            </a:r>
          </a:p>
          <a:p>
            <a:r>
              <a:rPr lang="cs-CZ" dirty="0"/>
              <a:t>Ukončení projektu</a:t>
            </a:r>
          </a:p>
          <a:p>
            <a:endParaRPr lang="cs-CZ" dirty="0"/>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3617912"/>
            <a:ext cx="5608637" cy="3127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05162" y="1458913"/>
            <a:ext cx="3632464" cy="3617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8496300" y="6345793"/>
            <a:ext cx="323850" cy="369332"/>
          </a:xfrm>
          <a:prstGeom prst="rect">
            <a:avLst/>
          </a:prstGeom>
          <a:noFill/>
        </p:spPr>
        <p:txBody>
          <a:bodyPr wrap="square" rtlCol="0" anchor="b" anchorCtr="1">
            <a:spAutoFit/>
          </a:bodyPr>
          <a:lstStyle/>
          <a:p>
            <a:r>
              <a:rPr lang="cs-CZ" dirty="0" smtClean="0"/>
              <a:t>8</a:t>
            </a:r>
          </a:p>
        </p:txBody>
      </p:sp>
    </p:spTree>
    <p:extLst>
      <p:ext uri="{BB962C8B-B14F-4D97-AF65-F5344CB8AC3E}">
        <p14:creationId xmlns="" xmlns:p14="http://schemas.microsoft.com/office/powerpoint/2010/main" val="226839249"/>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Avire Powerpoint Template">
  <a:themeElements>
    <a:clrScheme name="AVIRE">
      <a:dk1>
        <a:srgbClr val="003E56"/>
      </a:dk1>
      <a:lt1>
        <a:srgbClr val="FFFFFF"/>
      </a:lt1>
      <a:dk2>
        <a:srgbClr val="225F96"/>
      </a:dk2>
      <a:lt2>
        <a:srgbClr val="FFFFFF"/>
      </a:lt2>
      <a:accent1>
        <a:srgbClr val="003E56"/>
      </a:accent1>
      <a:accent2>
        <a:srgbClr val="225F96"/>
      </a:accent2>
      <a:accent3>
        <a:srgbClr val="40F2CC"/>
      </a:accent3>
      <a:accent4>
        <a:srgbClr val="4EB857"/>
      </a:accent4>
      <a:accent5>
        <a:srgbClr val="FF4000"/>
      </a:accent5>
      <a:accent6>
        <a:srgbClr val="FFF200"/>
      </a:accent6>
      <a:hlink>
        <a:srgbClr val="B81CFF"/>
      </a:hlink>
      <a:folHlink>
        <a:srgbClr val="B81CFF"/>
      </a:folHlink>
    </a:clrScheme>
    <a:fontScheme name="AVIR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chor="b" anchorCtr="1">
        <a:spAutoFit/>
      </a:bodyPr>
      <a:lstStyle>
        <a:defPPr>
          <a:defRPr dirty="0" smtClean="0"/>
        </a:defPPr>
      </a:lstStyle>
    </a:txDef>
  </a:objectDefaults>
  <a:extraClrSchemeLst/>
  <a:extLst>
    <a:ext uri="{05A4C25C-085E-4340-85A3-A5531E510DB2}">
      <thm15:themeFamily xmlns:thm15="http://schemas.microsoft.com/office/thememl/2012/main" xmlns="" name="Avire PPT template 14052015 [Read-Only]" id="{EAFC73AB-EE2B-49CB-9ED3-38049DC68327}" vid="{F553C2D6-792B-41FB-A9A3-2326B629DC6D}"/>
    </a:ext>
  </a:extLst>
</a:theme>
</file>

<file path=ppt/theme/theme2.xml><?xml version="1.0" encoding="utf-8"?>
<a:theme xmlns:a="http://schemas.openxmlformats.org/drawingml/2006/main" name="6_Office Theme">
  <a:themeElements>
    <a:clrScheme name="Shepton Mallett">
      <a:dk1>
        <a:sysClr val="windowText" lastClr="000000"/>
      </a:dk1>
      <a:lt1>
        <a:sysClr val="window" lastClr="FFFFFF"/>
      </a:lt1>
      <a:dk2>
        <a:srgbClr val="1F497D"/>
      </a:dk2>
      <a:lt2>
        <a:srgbClr val="EEECE1"/>
      </a:lt2>
      <a:accent1>
        <a:srgbClr val="F79646"/>
      </a:accent1>
      <a:accent2>
        <a:srgbClr val="C00000"/>
      </a:accent2>
      <a:accent3>
        <a:srgbClr val="9BBB59"/>
      </a:accent3>
      <a:accent4>
        <a:srgbClr val="FFFF00"/>
      </a:accent4>
      <a:accent5>
        <a:srgbClr val="7F7F7F"/>
      </a:accent5>
      <a:accent6>
        <a:srgbClr val="FFFFFF"/>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Avire PPT template 14052015 [Read-Only]" id="{EAFC73AB-EE2B-49CB-9ED3-38049DC68327}" vid="{638FE16D-9AA8-4D62-8DCC-7059B46C84D6}"/>
    </a:ext>
  </a:extLst>
</a:theme>
</file>

<file path=ppt/theme/theme3.xml><?xml version="1.0" encoding="utf-8"?>
<a:theme xmlns:a="http://schemas.openxmlformats.org/drawingml/2006/main" name="7_Office Theme">
  <a:themeElements>
    <a:clrScheme name="Shepton Mallett">
      <a:dk1>
        <a:sysClr val="windowText" lastClr="000000"/>
      </a:dk1>
      <a:lt1>
        <a:sysClr val="window" lastClr="FFFFFF"/>
      </a:lt1>
      <a:dk2>
        <a:srgbClr val="1F497D"/>
      </a:dk2>
      <a:lt2>
        <a:srgbClr val="EEECE1"/>
      </a:lt2>
      <a:accent1>
        <a:srgbClr val="F79646"/>
      </a:accent1>
      <a:accent2>
        <a:srgbClr val="C00000"/>
      </a:accent2>
      <a:accent3>
        <a:srgbClr val="9BBB59"/>
      </a:accent3>
      <a:accent4>
        <a:srgbClr val="FFFF00"/>
      </a:accent4>
      <a:accent5>
        <a:srgbClr val="7F7F7F"/>
      </a:accent5>
      <a:accent6>
        <a:srgbClr val="FFFFFF"/>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Avire PPT template 14052015 [Read-Only]" id="{EAFC73AB-EE2B-49CB-9ED3-38049DC68327}" vid="{102BECB1-8B0A-4FE8-85B2-8F0D59B0D277}"/>
    </a:ext>
  </a:extLst>
</a:theme>
</file>

<file path=ppt/theme/theme4.xml><?xml version="1.0" encoding="utf-8"?>
<a:theme xmlns:a="http://schemas.openxmlformats.org/drawingml/2006/main" name="8_Office Theme">
  <a:themeElements>
    <a:clrScheme name="Shepton Mallett">
      <a:dk1>
        <a:sysClr val="windowText" lastClr="000000"/>
      </a:dk1>
      <a:lt1>
        <a:sysClr val="window" lastClr="FFFFFF"/>
      </a:lt1>
      <a:dk2>
        <a:srgbClr val="1F497D"/>
      </a:dk2>
      <a:lt2>
        <a:srgbClr val="EEECE1"/>
      </a:lt2>
      <a:accent1>
        <a:srgbClr val="F79646"/>
      </a:accent1>
      <a:accent2>
        <a:srgbClr val="C00000"/>
      </a:accent2>
      <a:accent3>
        <a:srgbClr val="9BBB59"/>
      </a:accent3>
      <a:accent4>
        <a:srgbClr val="FFFF00"/>
      </a:accent4>
      <a:accent5>
        <a:srgbClr val="7F7F7F"/>
      </a:accent5>
      <a:accent6>
        <a:srgbClr val="FFFFFF"/>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Avire PPT template 14052015 [Read-Only]" id="{EAFC73AB-EE2B-49CB-9ED3-38049DC68327}" vid="{D628201A-F005-4C29-B5F1-450B46502BCF}"/>
    </a:ext>
  </a:extLst>
</a:theme>
</file>

<file path=ppt/theme/theme5.xml><?xml version="1.0" encoding="utf-8"?>
<a:theme xmlns:a="http://schemas.openxmlformats.org/drawingml/2006/main" name="9_Office Theme">
  <a:themeElements>
    <a:clrScheme name="Shepton Mallett">
      <a:dk1>
        <a:sysClr val="windowText" lastClr="000000"/>
      </a:dk1>
      <a:lt1>
        <a:sysClr val="window" lastClr="FFFFFF"/>
      </a:lt1>
      <a:dk2>
        <a:srgbClr val="1F497D"/>
      </a:dk2>
      <a:lt2>
        <a:srgbClr val="EEECE1"/>
      </a:lt2>
      <a:accent1>
        <a:srgbClr val="F79646"/>
      </a:accent1>
      <a:accent2>
        <a:srgbClr val="C00000"/>
      </a:accent2>
      <a:accent3>
        <a:srgbClr val="9BBB59"/>
      </a:accent3>
      <a:accent4>
        <a:srgbClr val="FFFF00"/>
      </a:accent4>
      <a:accent5>
        <a:srgbClr val="7F7F7F"/>
      </a:accent5>
      <a:accent6>
        <a:srgbClr val="FFFFFF"/>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Avire PPT template 14052015 [Read-Only]" id="{EAFC73AB-EE2B-49CB-9ED3-38049DC68327}" vid="{A28A03D0-8948-4405-AEC5-B79B06E2701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Avire Powerpoint Template</Template>
  <TotalTime>1196</TotalTime>
  <Words>458</Words>
  <Application>Microsoft Office PowerPoint</Application>
  <PresentationFormat>Předvádění na obrazovce (4:3)</PresentationFormat>
  <Paragraphs>109</Paragraphs>
  <Slides>17</Slides>
  <Notes>2</Notes>
  <HiddenSlides>0</HiddenSlides>
  <MMClips>0</MMClips>
  <ScaleCrop>false</ScaleCrop>
  <HeadingPairs>
    <vt:vector size="4" baseType="variant">
      <vt:variant>
        <vt:lpstr>Motiv</vt:lpstr>
      </vt:variant>
      <vt:variant>
        <vt:i4>5</vt:i4>
      </vt:variant>
      <vt:variant>
        <vt:lpstr>Nadpisy snímků</vt:lpstr>
      </vt:variant>
      <vt:variant>
        <vt:i4>17</vt:i4>
      </vt:variant>
    </vt:vector>
  </HeadingPairs>
  <TitlesOfParts>
    <vt:vector size="22" baseType="lpstr">
      <vt:lpstr>Avire Powerpoint Template</vt:lpstr>
      <vt:lpstr>6_Office Theme</vt:lpstr>
      <vt:lpstr>7_Office Theme</vt:lpstr>
      <vt:lpstr>8_Office Theme</vt:lpstr>
      <vt:lpstr>9_Office Theme</vt:lpstr>
      <vt:lpstr>Finanční dopad optimalizace logistických procesů ve společnosti Avire s.r.o.</vt:lpstr>
      <vt:lpstr>Obsah</vt:lpstr>
      <vt:lpstr>Cíl Práce</vt:lpstr>
      <vt:lpstr>Charakteristika společnosti Avire s.r.o.</vt:lpstr>
      <vt:lpstr>Kritická Analýza řešeného problému</vt:lpstr>
      <vt:lpstr>Návrh nového řešení pomocí projektového řízení</vt:lpstr>
      <vt:lpstr>Projekt Warehouse Optimization (optimalizace skladu)</vt:lpstr>
      <vt:lpstr>Projekt Warehouse Optimization (optimalizace skladu)</vt:lpstr>
      <vt:lpstr>Projekt Warehouse Optimization (optimalizace skladu)</vt:lpstr>
      <vt:lpstr>Výstupy z projektu</vt:lpstr>
      <vt:lpstr>Výstupy z projektu</vt:lpstr>
      <vt:lpstr>Výstupy z projektu</vt:lpstr>
      <vt:lpstr>Výstupy z projektu</vt:lpstr>
      <vt:lpstr>Výstupy z projektu</vt:lpstr>
      <vt:lpstr>Děkuji za pozornost!</vt:lpstr>
      <vt:lpstr>Doplňující dotazy vedoucího práce</vt:lpstr>
      <vt:lpstr>Doplňující dotazy oponenta práce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Finanční dopad optimalizace logistických procesů ve společnosti Avire s.r.o.</dc:title>
  <dc:creator>Monika Budovicova</dc:creator>
  <cp:lastModifiedBy>Petr</cp:lastModifiedBy>
  <cp:revision>47</cp:revision>
  <dcterms:created xsi:type="dcterms:W3CDTF">2016-06-03T11:25:57Z</dcterms:created>
  <dcterms:modified xsi:type="dcterms:W3CDTF">2016-06-08T20:44:43Z</dcterms:modified>
</cp:coreProperties>
</file>