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58" r:id="rId3"/>
    <p:sldId id="259" r:id="rId4"/>
    <p:sldId id="282" r:id="rId5"/>
    <p:sldId id="261" r:id="rId6"/>
    <p:sldId id="262" r:id="rId7"/>
    <p:sldId id="271" r:id="rId8"/>
    <p:sldId id="272" r:id="rId9"/>
    <p:sldId id="273" r:id="rId10"/>
    <p:sldId id="276" r:id="rId11"/>
    <p:sldId id="263" r:id="rId12"/>
    <p:sldId id="266" r:id="rId13"/>
    <p:sldId id="267" r:id="rId14"/>
    <p:sldId id="268" r:id="rId15"/>
    <p:sldId id="285" r:id="rId16"/>
    <p:sldId id="264" r:id="rId17"/>
    <p:sldId id="265" r:id="rId1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ndřej Hlaváček" initials="OH" lastIdx="1" clrIdx="0">
    <p:extLst>
      <p:ext uri="{19B8F6BF-5375-455C-9EA6-DF929625EA0E}">
        <p15:presenceInfo xmlns:p15="http://schemas.microsoft.com/office/powerpoint/2012/main" userId="2b4a5a511c87621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59FEB6-3AA6-451E-9C2F-92820A56DB87}" type="datetimeFigureOut">
              <a:rPr lang="cs-CZ" smtClean="0"/>
              <a:t>05.02.2025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64FFC9-22D3-4085-9FBB-29DD4F60827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56658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D22186-6F8B-42BD-9022-3533141441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2A3A3A0-69D9-4440-BE35-E2B9EFEA5A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118EE2C-43DF-4780-87C4-51E8FC419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57DD2-BB28-46AC-B0AE-8F154F24AD4B}" type="datetime1">
              <a:rPr lang="cs-CZ" smtClean="0"/>
              <a:t>05.02.2025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7C92EF9-D56F-4302-B537-E979385E4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7A53777-5479-4786-9000-4416DFE8B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ED9-5D4D-46E0-8ACA-8C6C65F0B69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8379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4E7053-2C34-4CE8-B46F-3F4F390A7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D6A2482-AE45-4DE1-B1EC-662026C56D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C2521FA-1948-459C-93FB-F36F01BC0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3F1E1-E7E8-4388-BFFC-0F4DA4388AB1}" type="datetime1">
              <a:rPr lang="cs-CZ" smtClean="0"/>
              <a:t>05.02.2025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B347BB8-E7CB-4ACB-AFB3-B3A1A16E4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CFE82B7-F2DA-4E69-BB12-363B56542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ED9-5D4D-46E0-8ACA-8C6C65F0B69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7564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F0D237A-F4DF-44C4-9CB3-4042D0C30C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47A8BC9-FA97-46BB-9234-674E9237BA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660B7E-6827-4530-B2B7-E6D8B0C64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9C70D-2AD7-452C-93E8-702D680CE331}" type="datetime1">
              <a:rPr lang="cs-CZ" smtClean="0"/>
              <a:t>05.02.2025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F18064E-B484-4450-8EBB-D1E1F34C2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73C882C-647F-446E-8D90-312807372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ED9-5D4D-46E0-8ACA-8C6C65F0B69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7813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F3478B-1535-42F8-B26E-66D649BA5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EFD49CB-F076-4650-8A3C-8B8FB6E041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4934E9C-87F6-4191-A57E-753274812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F79B2-84EF-4DC9-BCAF-DEE194A7575F}" type="datetime1">
              <a:rPr lang="cs-CZ" smtClean="0"/>
              <a:t>05.02.2025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FA050A9-CBCD-46B7-B0F9-BEDC6E4D7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54C7296-8EB6-4536-9CE4-35F3FDEE8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ED9-5D4D-46E0-8ACA-8C6C65F0B69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5152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66330F-7CFC-436E-B884-9F991DC05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D0335A5-591D-4F08-B98C-31B951ECF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C8BE56-2585-4BE2-897B-949F9CC6D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27561-7555-41E5-BAAF-57016D1485CA}" type="datetime1">
              <a:rPr lang="cs-CZ" smtClean="0"/>
              <a:t>05.02.2025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A3DD5A3-6396-45E7-8A50-B81088A17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364A287-328D-4944-A166-D14E3165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ED9-5D4D-46E0-8ACA-8C6C65F0B69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410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A3F9B3-16E9-4F2F-A558-C13F00E7F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D1AA207-85FD-4F34-8FD3-F34D5AFDE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6DC6251-7732-4588-8281-7951193EDF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6996A1E-B387-4B79-B4D5-74FA0B2F2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5F214-B367-42B7-B587-7D8DA3E5631E}" type="datetime1">
              <a:rPr lang="cs-CZ" smtClean="0"/>
              <a:t>05.02.2025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500D301-0B27-428F-9BA0-C0FDF439C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0113B08-94A3-462B-9BB1-89CA7F897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ED9-5D4D-46E0-8ACA-8C6C65F0B69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0583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702F1D-2A65-4DC1-8607-EA59C4E37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423943D-4535-4B46-A7CE-E8E3D4A5C2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98798B4-7A80-4B88-99D3-35A1F562FD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7F9697C-C708-440A-9C8B-F70AD0EC51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003791A-4DDF-4522-B06F-E3B38B3195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95E74F6-367D-4DE8-ACE8-2B6C4A97E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9B43B-6B4A-4DBE-924A-ACC24294DFE8}" type="datetime1">
              <a:rPr lang="cs-CZ" smtClean="0"/>
              <a:t>05.02.2025</a:t>
            </a:fld>
            <a:endParaRPr lang="cs-CZ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D6434E4-B662-475C-A221-226D6158B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58CAE08-FA29-4974-87E4-DF6086D1C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ED9-5D4D-46E0-8ACA-8C6C65F0B69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8440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28C264-84CA-447A-9D18-EA1DE0C35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F4CAD5F-3CBC-4F3C-95FA-F93F65DE4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204C5-8F18-4026-B506-2A8517408D8B}" type="datetime1">
              <a:rPr lang="cs-CZ" smtClean="0"/>
              <a:t>05.02.2025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05AD9C6-28CF-43C6-8292-BDB29DC0B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5064E96-18E7-4ED8-B6CF-81405F8BF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ED9-5D4D-46E0-8ACA-8C6C65F0B69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2189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C27E16C-BF65-4C39-88EF-BF6E2C194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1CB4-9B60-4B0B-A1F7-F7BDAA847370}" type="datetime1">
              <a:rPr lang="cs-CZ" smtClean="0"/>
              <a:t>05.02.2025</a:t>
            </a:fld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77221E6-D42C-4EFF-B7E2-8B4CA5E86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5BCE989-B77D-44F3-A5D7-3BD4F7D0B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ED9-5D4D-46E0-8ACA-8C6C65F0B69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2982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4E207F-9469-42DB-88F1-CA87E5E2A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E6309C-D1D5-4935-9543-00FABED85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C1AF5E1-EDBA-47C1-80C6-13D24EB22A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A1B4ED5-6D6F-442C-A02C-FCBBE99CA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FFC99-B4CE-4FF8-993F-25EAC621555C}" type="datetime1">
              <a:rPr lang="cs-CZ" smtClean="0"/>
              <a:t>05.02.2025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62E8241-F262-481D-9B9D-54B6AD201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DB51E39-43BA-4D35-AA32-4F7105A94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ED9-5D4D-46E0-8ACA-8C6C65F0B69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359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F21A55-EBB8-4948-987F-EBB8C2ACB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D4C481B-594A-4640-B4BF-8DEE038E33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CD0225D-DEA3-4AB5-A8A5-E3D92B248A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825AA70-064C-4544-8864-A1FE4FA76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FD741-CF60-4B08-95BF-B0348566D905}" type="datetime1">
              <a:rPr lang="cs-CZ" smtClean="0"/>
              <a:t>05.02.2025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22AF14A-B3D2-435C-9417-E088B66C0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D219FB1-F83D-4ABA-A2DA-099F9BE79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ED9-5D4D-46E0-8ACA-8C6C65F0B69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618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3079FEC-28B8-42E9-9C1B-04FC9C69E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67C271F-BFED-476A-A794-EDF362EC7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2B096B5-300F-4C67-A7B8-CAE0E76684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EB4BC-D239-413F-A96C-C82171B0CA10}" type="datetime1">
              <a:rPr lang="cs-CZ" smtClean="0"/>
              <a:t>05.02.2025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C49A079-3B8D-426E-A5EA-5AB8906588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12E65B4-976A-48DB-9C8C-2AEA9A6199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30ED9-5D4D-46E0-8ACA-8C6C65F0B69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52403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package" Target="../embeddings/Microsoft_Word_Document.docx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5E78E5-B78E-484B-9E25-A490E2AA4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615" y="1665636"/>
            <a:ext cx="4622345" cy="2997198"/>
          </a:xfrm>
        </p:spPr>
        <p:txBody>
          <a:bodyPr>
            <a:normAutofit/>
          </a:bodyPr>
          <a:lstStyle/>
          <a:p>
            <a:pPr algn="l"/>
            <a:endParaRPr lang="cs-CZ" sz="4200" dirty="0">
              <a:solidFill>
                <a:schemeClr val="bg1"/>
              </a:solidFill>
            </a:endParaRPr>
          </a:p>
          <a:p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Problematika nedestruktivního </a:t>
            </a:r>
            <a:b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destruktivního zkoušení svarových spojů výrobního procesu ve vybrané společnosti Otavské strojírny a. s.</a:t>
            </a:r>
            <a:b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lang="cs-CZ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Issues of Non-Destructive and Destructive Testing of Welded Joints in the Manufacturing Process in the Selected Company </a:t>
            </a:r>
            <a:r>
              <a:rPr lang="en-US" sz="1100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Otavské</a:t>
            </a: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strojírny</a:t>
            </a: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a.s.</a:t>
            </a:r>
            <a:endParaRPr lang="cs-CZ" sz="11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19BC3B6-3630-4FBB-BCAD-04E00A6B2E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1935" y="5735793"/>
            <a:ext cx="4046240" cy="1185333"/>
          </a:xfrm>
        </p:spPr>
        <p:txBody>
          <a:bodyPr>
            <a:normAutofit/>
          </a:bodyPr>
          <a:lstStyle/>
          <a:p>
            <a:pPr algn="l"/>
            <a:endParaRPr lang="cs-CZ" dirty="0">
              <a:solidFill>
                <a:srgbClr val="AC7C6E"/>
              </a:solidFill>
            </a:endParaRPr>
          </a:p>
          <a:p>
            <a:pPr algn="l"/>
            <a:r>
              <a:rPr lang="cs-CZ" dirty="0">
                <a:solidFill>
                  <a:srgbClr val="AC7C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Bc. Jakub Chalupný 22044</a:t>
            </a:r>
          </a:p>
          <a:p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5A0AFFD-F80A-4672-B948-F19696BE0328}"/>
              </a:ext>
            </a:extLst>
          </p:cNvPr>
          <p:cNvSpPr txBox="1"/>
          <p:nvPr/>
        </p:nvSpPr>
        <p:spPr>
          <a:xfrm>
            <a:off x="130630" y="742950"/>
            <a:ext cx="44083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Vysoká škola technická a ekonomická v Českých Budějovicích</a:t>
            </a:r>
          </a:p>
          <a:p>
            <a:pPr algn="ctr"/>
            <a:endParaRPr lang="cs-CZ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Ústav </a:t>
            </a:r>
            <a:r>
              <a:rPr lang="cs-CZ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technicko-technologický</a:t>
            </a:r>
            <a:endParaRPr lang="cs-CZ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cs-CZ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4FC99C5-3DD8-4EE3-BD7C-6FDFD9A64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ED9-5D4D-46E0-8ACA-8C6C65F0B697}" type="slidenum">
              <a:rPr lang="cs-CZ" smtClean="0"/>
              <a:t>1</a:t>
            </a:fld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2C127EF7-6B92-0F47-ABD1-77CB812C15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" r="21168" b="615"/>
          <a:stretch/>
        </p:blipFill>
        <p:spPr>
          <a:xfrm>
            <a:off x="5059822" y="0"/>
            <a:ext cx="7132178" cy="6858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5CC9DBA-87D1-4DB9-8D91-F8D659F716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042" y="1384418"/>
            <a:ext cx="1517982" cy="151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19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5D00DE-BABF-E0D0-E00D-CEB1846B9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u="sng" dirty="0">
                <a:latin typeface="Arial" panose="020B0604020202020204" pitchFamily="34" charset="0"/>
                <a:cs typeface="Arial" panose="020B0604020202020204" pitchFamily="34" charset="0"/>
              </a:rPr>
              <a:t>Měření tloušťky ultrazvukovou sondou - UT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B5A9AA3-EF63-8CFD-B5A7-F2B81CE06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ED9-5D4D-46E0-8ACA-8C6C65F0B697}" type="slidenum">
              <a:rPr lang="cs-CZ" smtClean="0"/>
              <a:t>10</a:t>
            </a:fld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9470AA0-C87B-889A-1484-6ED7E6910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882" y="1578803"/>
            <a:ext cx="5086968" cy="229112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5A86C21-E40F-6DAD-B7FE-BF37422039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0979"/>
          <a:stretch/>
        </p:blipFill>
        <p:spPr>
          <a:xfrm>
            <a:off x="950374" y="3933825"/>
            <a:ext cx="5090601" cy="1906692"/>
          </a:xfrm>
          <a:prstGeom prst="rect">
            <a:avLst/>
          </a:prstGeom>
        </p:spPr>
      </p:pic>
      <p:graphicFrame>
        <p:nvGraphicFramePr>
          <p:cNvPr id="8" name="Objekt 7">
            <a:extLst>
              <a:ext uri="{FF2B5EF4-FFF2-40B4-BE49-F238E27FC236}">
                <a16:creationId xmlns:a16="http://schemas.microsoft.com/office/drawing/2014/main" id="{C18E259B-F82D-42DC-40EE-A30349656F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2828743"/>
              </p:ext>
            </p:extLst>
          </p:nvPr>
        </p:nvGraphicFramePr>
        <p:xfrm>
          <a:off x="6250032" y="1587576"/>
          <a:ext cx="5759450" cy="2211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5759402" imgH="2211115" progId="Word.Document.12">
                  <p:embed/>
                </p:oleObj>
              </mc:Choice>
              <mc:Fallback>
                <p:oleObj name="Document" r:id="rId4" imgW="5759402" imgH="221111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50032" y="1587576"/>
                        <a:ext cx="5759450" cy="2211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Obrázek 12">
            <a:extLst>
              <a:ext uri="{FF2B5EF4-FFF2-40B4-BE49-F238E27FC236}">
                <a16:creationId xmlns:a16="http://schemas.microsoft.com/office/drawing/2014/main" id="{F26275F0-DFEB-E468-95B3-FA91093180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2304" y="3954823"/>
            <a:ext cx="5760720" cy="2212848"/>
          </a:xfrm>
          <a:prstGeom prst="rect">
            <a:avLst/>
          </a:prstGeom>
        </p:spPr>
      </p:pic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9ED9322C-84F2-CD72-FF7F-ABEFD71B5554}"/>
              </a:ext>
            </a:extLst>
          </p:cNvPr>
          <p:cNvCxnSpPr/>
          <p:nvPr/>
        </p:nvCxnSpPr>
        <p:spPr>
          <a:xfrm flipH="1">
            <a:off x="6255521" y="3461047"/>
            <a:ext cx="549494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id="{A7A2B418-2F64-2044-A3A2-4827318AE661}"/>
              </a:ext>
            </a:extLst>
          </p:cNvPr>
          <p:cNvCxnSpPr/>
          <p:nvPr/>
        </p:nvCxnSpPr>
        <p:spPr>
          <a:xfrm>
            <a:off x="6221338" y="5819686"/>
            <a:ext cx="550349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A6B24BCC-0B7C-6ADD-A4DB-36929326A581}"/>
              </a:ext>
            </a:extLst>
          </p:cNvPr>
          <p:cNvSpPr txBox="1"/>
          <p:nvPr/>
        </p:nvSpPr>
        <p:spPr>
          <a:xfrm>
            <a:off x="6135880" y="3631963"/>
            <a:ext cx="981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Ohyb - B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EA967529-3C51-490B-6266-495984CD8B10}"/>
              </a:ext>
            </a:extLst>
          </p:cNvPr>
          <p:cNvSpPr txBox="1"/>
          <p:nvPr/>
        </p:nvSpPr>
        <p:spPr>
          <a:xfrm>
            <a:off x="6135881" y="1264777"/>
            <a:ext cx="989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Ohyb - A</a:t>
            </a:r>
          </a:p>
        </p:txBody>
      </p:sp>
    </p:spTree>
    <p:extLst>
      <p:ext uri="{BB962C8B-B14F-4D97-AF65-F5344CB8AC3E}">
        <p14:creationId xmlns:p14="http://schemas.microsoft.com/office/powerpoint/2010/main" val="380922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48D202-846C-A41A-5BB5-7C512858C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017" y="570224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Destruktivní zkoušení – DT</a:t>
            </a:r>
            <a:b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9E90F5-D286-BC48-61D9-81717A27E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5292" y="1628746"/>
            <a:ext cx="11049000" cy="5340350"/>
          </a:xfrm>
        </p:spPr>
        <p:txBody>
          <a:bodyPr>
            <a:norm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cs-CZ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Měření tvrdosti podle </a:t>
            </a:r>
            <a:r>
              <a:rPr lang="cs-CZ" sz="13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Vickerce</a:t>
            </a:r>
            <a:r>
              <a:rPr lang="cs-CZ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HV10 – </a:t>
            </a:r>
            <a:r>
              <a:rPr lang="cs-CZ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podle normy ČSN EN ISO 9015-1</a:t>
            </a: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cs-CZ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Měření </a:t>
            </a:r>
            <a:r>
              <a:rPr lang="cs-CZ" sz="13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mikrotvrdosti</a:t>
            </a:r>
            <a:r>
              <a:rPr lang="cs-CZ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podle </a:t>
            </a:r>
            <a:r>
              <a:rPr lang="cs-CZ" sz="13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Vickerce</a:t>
            </a:r>
            <a:r>
              <a:rPr lang="cs-CZ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HV0,01 – </a:t>
            </a:r>
            <a:r>
              <a:rPr lang="cs-CZ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podle normy ČSN EN ISO 9015-2</a:t>
            </a: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cs-CZ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Makroskopická kontrola – </a:t>
            </a:r>
            <a:r>
              <a:rPr lang="cs-CZ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podle ČSN EN ISO 17639 (ISO/TR16060)</a:t>
            </a: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cs-CZ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Mikroskopická kontrola – </a:t>
            </a:r>
            <a:r>
              <a:rPr lang="cs-CZ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podle ČSN EN ISO 17639 (ISO/TR16060)</a:t>
            </a: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cs-CZ" sz="1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SEM (EDS) strukturní a prvková analýza –</a:t>
            </a:r>
            <a:r>
              <a:rPr lang="cs-CZ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podle normy ASTM E1508-12A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01108A1-242D-2966-F69C-386433291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ED9-5D4D-46E0-8ACA-8C6C65F0B697}" type="slidenum">
              <a:rPr lang="cs-CZ" smtClean="0"/>
              <a:t>11</a:t>
            </a:fld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66F19C3-11F5-407E-D9C3-E01960B72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815068" y="2093158"/>
            <a:ext cx="5975650" cy="249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67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31C491-4426-9085-0311-FAE377540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u="sng" dirty="0">
                <a:latin typeface="Arial" panose="020B0604020202020204" pitchFamily="34" charset="0"/>
                <a:cs typeface="Arial" panose="020B0604020202020204" pitchFamily="34" charset="0"/>
              </a:rPr>
              <a:t>Makroskopická kontrola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6B995C7-D119-1216-4D94-7521F651B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ED9-5D4D-46E0-8ACA-8C6C65F0B697}" type="slidenum">
              <a:rPr lang="cs-CZ" smtClean="0"/>
              <a:t>12</a:t>
            </a:fld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53AC3AC-4D44-73D9-C43B-D7EF9C3AFC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202" y="1773741"/>
            <a:ext cx="7872178" cy="193513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B6D6F56B-CBA1-DB5C-8773-5C1316F896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6781933"/>
              </p:ext>
            </p:extLst>
          </p:nvPr>
        </p:nvGraphicFramePr>
        <p:xfrm>
          <a:off x="920631" y="3950443"/>
          <a:ext cx="6471481" cy="1322312"/>
        </p:xfrm>
        <a:graphic>
          <a:graphicData uri="http://schemas.openxmlformats.org/drawingml/2006/table">
            <a:tbl>
              <a:tblPr firstRow="1" firstCol="1" bandRow="1"/>
              <a:tblGrid>
                <a:gridCol w="1274296">
                  <a:extLst>
                    <a:ext uri="{9D8B030D-6E8A-4147-A177-3AD203B41FA5}">
                      <a16:colId xmlns:a16="http://schemas.microsoft.com/office/drawing/2014/main" val="2272926104"/>
                    </a:ext>
                  </a:extLst>
                </a:gridCol>
                <a:gridCol w="3006453">
                  <a:extLst>
                    <a:ext uri="{9D8B030D-6E8A-4147-A177-3AD203B41FA5}">
                      <a16:colId xmlns:a16="http://schemas.microsoft.com/office/drawing/2014/main" val="4927053"/>
                    </a:ext>
                  </a:extLst>
                </a:gridCol>
                <a:gridCol w="1081437">
                  <a:extLst>
                    <a:ext uri="{9D8B030D-6E8A-4147-A177-3AD203B41FA5}">
                      <a16:colId xmlns:a16="http://schemas.microsoft.com/office/drawing/2014/main" val="575210948"/>
                    </a:ext>
                  </a:extLst>
                </a:gridCol>
                <a:gridCol w="1109295">
                  <a:extLst>
                    <a:ext uri="{9D8B030D-6E8A-4147-A177-3AD203B41FA5}">
                      <a16:colId xmlns:a16="http://schemas.microsoft.com/office/drawing/2014/main" val="1566705556"/>
                    </a:ext>
                  </a:extLst>
                </a:gridCol>
              </a:tblGrid>
              <a:tr h="1322312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M-6/1D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Zjištěn konstrukční neprůvar kořene svaru.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Zjištěny oxidické vměstky o velikosti 2 mm.</a:t>
                      </a:r>
                      <a:br>
                        <a:rPr lang="cs-CZ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cs-CZ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Zjištěn studený spoj mezi 1. a 2. vrstvou.  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2,5 - 3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05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Nevyhovuje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36530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936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67F446-7D56-EDB1-7B98-E362F9E4B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u="sng" dirty="0">
                <a:latin typeface="Arial" panose="020B0604020202020204" pitchFamily="34" charset="0"/>
                <a:cs typeface="Arial" panose="020B0604020202020204" pitchFamily="34" charset="0"/>
              </a:rPr>
              <a:t>Mikroskopická kontrola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B74E3C8-DDAA-CC7D-6738-61FD29659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ED9-5D4D-46E0-8ACA-8C6C65F0B697}" type="slidenum">
              <a:rPr lang="cs-CZ" smtClean="0"/>
              <a:t>13</a:t>
            </a:fld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7F013AC-E9B2-46C9-4C97-674C7FFF2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31" y="1885011"/>
            <a:ext cx="5114987" cy="4078577"/>
          </a:xfrm>
          <a:prstGeom prst="rect">
            <a:avLst/>
          </a:prstGeom>
        </p:spPr>
      </p:pic>
      <p:graphicFrame>
        <p:nvGraphicFramePr>
          <p:cNvPr id="14" name="Tabulka 13">
            <a:extLst>
              <a:ext uri="{FF2B5EF4-FFF2-40B4-BE49-F238E27FC236}">
                <a16:creationId xmlns:a16="http://schemas.microsoft.com/office/drawing/2014/main" id="{13276876-F55D-BCC4-0CDB-9F2B178E97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6176584"/>
              </p:ext>
            </p:extLst>
          </p:nvPr>
        </p:nvGraphicFramePr>
        <p:xfrm>
          <a:off x="6117981" y="1901926"/>
          <a:ext cx="5479073" cy="2558606"/>
        </p:xfrm>
        <a:graphic>
          <a:graphicData uri="http://schemas.openxmlformats.org/drawingml/2006/table">
            <a:tbl>
              <a:tblPr firstRow="1" firstCol="1" bandRow="1"/>
              <a:tblGrid>
                <a:gridCol w="806929">
                  <a:extLst>
                    <a:ext uri="{9D8B030D-6E8A-4147-A177-3AD203B41FA5}">
                      <a16:colId xmlns:a16="http://schemas.microsoft.com/office/drawing/2014/main" val="282251356"/>
                    </a:ext>
                  </a:extLst>
                </a:gridCol>
                <a:gridCol w="922942">
                  <a:extLst>
                    <a:ext uri="{9D8B030D-6E8A-4147-A177-3AD203B41FA5}">
                      <a16:colId xmlns:a16="http://schemas.microsoft.com/office/drawing/2014/main" val="2656897697"/>
                    </a:ext>
                  </a:extLst>
                </a:gridCol>
                <a:gridCol w="1102707">
                  <a:extLst>
                    <a:ext uri="{9D8B030D-6E8A-4147-A177-3AD203B41FA5}">
                      <a16:colId xmlns:a16="http://schemas.microsoft.com/office/drawing/2014/main" val="1014433966"/>
                    </a:ext>
                  </a:extLst>
                </a:gridCol>
                <a:gridCol w="1102707">
                  <a:extLst>
                    <a:ext uri="{9D8B030D-6E8A-4147-A177-3AD203B41FA5}">
                      <a16:colId xmlns:a16="http://schemas.microsoft.com/office/drawing/2014/main" val="376576530"/>
                    </a:ext>
                  </a:extLst>
                </a:gridCol>
                <a:gridCol w="893651">
                  <a:extLst>
                    <a:ext uri="{9D8B030D-6E8A-4147-A177-3AD203B41FA5}">
                      <a16:colId xmlns:a16="http://schemas.microsoft.com/office/drawing/2014/main" val="2811080821"/>
                    </a:ext>
                  </a:extLst>
                </a:gridCol>
                <a:gridCol w="650137">
                  <a:extLst>
                    <a:ext uri="{9D8B030D-6E8A-4147-A177-3AD203B41FA5}">
                      <a16:colId xmlns:a16="http://schemas.microsoft.com/office/drawing/2014/main" val="4248159887"/>
                    </a:ext>
                  </a:extLst>
                </a:gridCol>
              </a:tblGrid>
              <a:tr h="216801">
                <a:tc rowSpan="2"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Vzorek č.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5"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Mikrostruktura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3247294"/>
                  </a:ext>
                </a:extLst>
              </a:tr>
              <a:tr h="46314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ZM I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TOO I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Svarový kov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TOO II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ZM II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6148537"/>
                  </a:ext>
                </a:extLst>
              </a:tr>
              <a:tr h="161768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M-6/1D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jemnozrnná feriticko-perlitickou strukturu (řádkový perlit)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413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Widmanstättova</a:t>
                      </a:r>
                      <a:r>
                        <a:rPr lang="cs-CZ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struktura (popuštěná)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18034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413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licí feriticko-</a:t>
                      </a:r>
                      <a:r>
                        <a:rPr lang="cs-CZ" sz="1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perlitickou</a:t>
                      </a:r>
                      <a:r>
                        <a:rPr lang="cs-CZ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strukturu</a:t>
                      </a:r>
                      <a:r>
                        <a:rPr lang="cs-CZ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cs-CZ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jehlicový ferit (</a:t>
                      </a:r>
                      <a:r>
                        <a:rPr lang="cs-CZ" sz="1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Widmanstätten</a:t>
                      </a:r>
                      <a:r>
                        <a:rPr lang="cs-CZ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413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Widmanstättova struktura (popuštěná)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jemnozrnná feriticko-</a:t>
                      </a:r>
                      <a:r>
                        <a:rPr lang="cs-CZ" sz="1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perlitickou</a:t>
                      </a:r>
                      <a:r>
                        <a:rPr lang="cs-CZ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strukturu (řádkový perlit)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761271"/>
                  </a:ext>
                </a:extLst>
              </a:tr>
            </a:tbl>
          </a:graphicData>
        </a:graphic>
      </p:graphicFrame>
      <p:sp>
        <p:nvSpPr>
          <p:cNvPr id="15" name="TextovéPole 14">
            <a:extLst>
              <a:ext uri="{FF2B5EF4-FFF2-40B4-BE49-F238E27FC236}">
                <a16:creationId xmlns:a16="http://schemas.microsoft.com/office/drawing/2014/main" id="{E0BE12B8-702D-EB88-EEA2-DDB66954F5C6}"/>
              </a:ext>
            </a:extLst>
          </p:cNvPr>
          <p:cNvSpPr txBox="1"/>
          <p:nvPr/>
        </p:nvSpPr>
        <p:spPr>
          <a:xfrm>
            <a:off x="6013939" y="4826977"/>
            <a:ext cx="5240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Na vzorku M-6/1D jsou vidět </a:t>
            </a:r>
            <a:r>
              <a:rPr lang="cs-CZ" dirty="0" err="1"/>
              <a:t>oxidické</a:t>
            </a:r>
            <a:r>
              <a:rPr lang="cs-CZ" dirty="0"/>
              <a:t> vměstky a studený spoj (obrázky 1-3)</a:t>
            </a:r>
          </a:p>
        </p:txBody>
      </p:sp>
    </p:spTree>
    <p:extLst>
      <p:ext uri="{BB962C8B-B14F-4D97-AF65-F5344CB8AC3E}">
        <p14:creationId xmlns:p14="http://schemas.microsoft.com/office/powerpoint/2010/main" val="94901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149F72-0714-471F-83B3-854512979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u="sng" dirty="0">
                <a:latin typeface="Arial" panose="020B0604020202020204" pitchFamily="34" charset="0"/>
                <a:cs typeface="Arial" panose="020B0604020202020204" pitchFamily="34" charset="0"/>
              </a:rPr>
              <a:t>Zkouška tvrdosti podle </a:t>
            </a:r>
            <a:r>
              <a:rPr lang="cs-CZ" sz="4000" u="sng" dirty="0" err="1">
                <a:latin typeface="Arial" panose="020B0604020202020204" pitchFamily="34" charset="0"/>
                <a:cs typeface="Arial" panose="020B0604020202020204" pitchFamily="34" charset="0"/>
              </a:rPr>
              <a:t>Vickerce</a:t>
            </a:r>
            <a:r>
              <a:rPr lang="cs-CZ" sz="4000" u="sng" dirty="0">
                <a:latin typeface="Arial" panose="020B0604020202020204" pitchFamily="34" charset="0"/>
                <a:cs typeface="Arial" panose="020B0604020202020204" pitchFamily="34" charset="0"/>
              </a:rPr>
              <a:t> – HV10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EAD7BF9-79C9-F4A5-EBC2-00F02CA09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ED9-5D4D-46E0-8ACA-8C6C65F0B697}" type="slidenum">
              <a:rPr lang="cs-CZ" smtClean="0"/>
              <a:t>14</a:t>
            </a:fld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8BD3951-FC0B-628D-EEFD-BBD94E043ECD}"/>
              </a:ext>
            </a:extLst>
          </p:cNvPr>
          <p:cNvSpPr txBox="1"/>
          <p:nvPr/>
        </p:nvSpPr>
        <p:spPr>
          <a:xfrm>
            <a:off x="846034" y="1486967"/>
            <a:ext cx="107506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Zkouška tvrdosti byla prováděna na přístroji Wilson VH </a:t>
            </a:r>
            <a:r>
              <a:rPr lang="cs-CZ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Tukon</a:t>
            </a:r>
            <a:r>
              <a:rPr lang="cs-CZ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1102 při zatížení </a:t>
            </a:r>
            <a:r>
              <a:rPr lang="cs-CZ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indentoru</a:t>
            </a:r>
            <a:r>
              <a:rPr lang="cs-CZ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</a:t>
            </a:r>
            <a:r>
              <a:rPr lang="cs-CZ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kgf</a:t>
            </a:r>
            <a:r>
              <a:rPr lang="cs-CZ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přepočtu na 10 </a:t>
            </a:r>
            <a:r>
              <a:rPr lang="cs-CZ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kgf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B8A6A6C-AA95-C7ED-6787-E49D542B1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1810" y="1949043"/>
            <a:ext cx="1304657" cy="218865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0A31D81-1FBF-592A-AABA-FB8FF4F4E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760085" y="3652280"/>
            <a:ext cx="4790343" cy="136557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2ED58CF6-23AD-19B8-DF7F-E6284E40A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662" y="1966516"/>
            <a:ext cx="2938527" cy="2206943"/>
          </a:xfrm>
          <a:prstGeom prst="rect">
            <a:avLst/>
          </a:prstGeom>
        </p:spPr>
      </p:pic>
      <p:graphicFrame>
        <p:nvGraphicFramePr>
          <p:cNvPr id="14" name="Tabulka 13">
            <a:extLst>
              <a:ext uri="{FF2B5EF4-FFF2-40B4-BE49-F238E27FC236}">
                <a16:creationId xmlns:a16="http://schemas.microsoft.com/office/drawing/2014/main" id="{09946520-2516-2D9B-022F-C89FCBF41F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4250361"/>
              </p:ext>
            </p:extLst>
          </p:nvPr>
        </p:nvGraphicFramePr>
        <p:xfrm>
          <a:off x="7255023" y="1982391"/>
          <a:ext cx="4213434" cy="2179408"/>
        </p:xfrm>
        <a:graphic>
          <a:graphicData uri="http://schemas.openxmlformats.org/drawingml/2006/table">
            <a:tbl>
              <a:tblPr firstRow="1" firstCol="1" bandRow="1"/>
              <a:tblGrid>
                <a:gridCol w="908779">
                  <a:extLst>
                    <a:ext uri="{9D8B030D-6E8A-4147-A177-3AD203B41FA5}">
                      <a16:colId xmlns:a16="http://schemas.microsoft.com/office/drawing/2014/main" val="3030281449"/>
                    </a:ext>
                  </a:extLst>
                </a:gridCol>
                <a:gridCol w="660931">
                  <a:extLst>
                    <a:ext uri="{9D8B030D-6E8A-4147-A177-3AD203B41FA5}">
                      <a16:colId xmlns:a16="http://schemas.microsoft.com/office/drawing/2014/main" val="1483919987"/>
                    </a:ext>
                  </a:extLst>
                </a:gridCol>
                <a:gridCol w="660931">
                  <a:extLst>
                    <a:ext uri="{9D8B030D-6E8A-4147-A177-3AD203B41FA5}">
                      <a16:colId xmlns:a16="http://schemas.microsoft.com/office/drawing/2014/main" val="4244372822"/>
                    </a:ext>
                  </a:extLst>
                </a:gridCol>
                <a:gridCol w="660931">
                  <a:extLst>
                    <a:ext uri="{9D8B030D-6E8A-4147-A177-3AD203B41FA5}">
                      <a16:colId xmlns:a16="http://schemas.microsoft.com/office/drawing/2014/main" val="3793289801"/>
                    </a:ext>
                  </a:extLst>
                </a:gridCol>
                <a:gridCol w="660931">
                  <a:extLst>
                    <a:ext uri="{9D8B030D-6E8A-4147-A177-3AD203B41FA5}">
                      <a16:colId xmlns:a16="http://schemas.microsoft.com/office/drawing/2014/main" val="3133121773"/>
                    </a:ext>
                  </a:extLst>
                </a:gridCol>
                <a:gridCol w="660931">
                  <a:extLst>
                    <a:ext uri="{9D8B030D-6E8A-4147-A177-3AD203B41FA5}">
                      <a16:colId xmlns:a16="http://schemas.microsoft.com/office/drawing/2014/main" val="121835222"/>
                    </a:ext>
                  </a:extLst>
                </a:gridCol>
              </a:tblGrid>
              <a:tr h="268632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M-4H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cs-CZ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cs-CZ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cs-CZ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cs-CZ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cs-CZ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6598636"/>
                  </a:ext>
                </a:extLst>
              </a:tr>
              <a:tr h="567616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OBLAST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Měření 1.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Měření 2.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Měření 3.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Měření 4.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Měření 5.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3163909"/>
                  </a:ext>
                </a:extLst>
              </a:tr>
              <a:tr h="268632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ZM-L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161,6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171,8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163,6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2359404"/>
                  </a:ext>
                </a:extLst>
              </a:tr>
              <a:tr h="268632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TOO-L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233,7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222,6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204,1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210,3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198,4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343995"/>
                  </a:ext>
                </a:extLst>
              </a:tr>
              <a:tr h="268632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SVAR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194,9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213,2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201,6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4933423"/>
                  </a:ext>
                </a:extLst>
              </a:tr>
              <a:tr h="268632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TOO-P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189,6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200,9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189,4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186,8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199,1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0486992"/>
                  </a:ext>
                </a:extLst>
              </a:tr>
              <a:tr h="268632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ZM-P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172,6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176,9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180,1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5141127"/>
                  </a:ext>
                </a:extLst>
              </a:tr>
            </a:tbl>
          </a:graphicData>
        </a:graphic>
      </p:graphicFrame>
      <p:pic>
        <p:nvPicPr>
          <p:cNvPr id="15" name="Obrázek 14">
            <a:extLst>
              <a:ext uri="{FF2B5EF4-FFF2-40B4-BE49-F238E27FC236}">
                <a16:creationId xmlns:a16="http://schemas.microsoft.com/office/drawing/2014/main" id="{3F24B0B8-D672-C070-C05E-3242E59A89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2640" y="4365963"/>
            <a:ext cx="2933457" cy="2174208"/>
          </a:xfrm>
          <a:prstGeom prst="rect">
            <a:avLst/>
          </a:prstGeom>
        </p:spPr>
      </p:pic>
      <p:graphicFrame>
        <p:nvGraphicFramePr>
          <p:cNvPr id="16" name="Tabulka 15">
            <a:extLst>
              <a:ext uri="{FF2B5EF4-FFF2-40B4-BE49-F238E27FC236}">
                <a16:creationId xmlns:a16="http://schemas.microsoft.com/office/drawing/2014/main" id="{A336FA2E-5716-DA19-F7DB-B57A12C3E4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5199646"/>
              </p:ext>
            </p:extLst>
          </p:nvPr>
        </p:nvGraphicFramePr>
        <p:xfrm>
          <a:off x="7255024" y="4332718"/>
          <a:ext cx="4230526" cy="2172020"/>
        </p:xfrm>
        <a:graphic>
          <a:graphicData uri="http://schemas.openxmlformats.org/drawingml/2006/table">
            <a:tbl>
              <a:tblPr firstRow="1" firstCol="1" bandRow="1"/>
              <a:tblGrid>
                <a:gridCol w="912466">
                  <a:extLst>
                    <a:ext uri="{9D8B030D-6E8A-4147-A177-3AD203B41FA5}">
                      <a16:colId xmlns:a16="http://schemas.microsoft.com/office/drawing/2014/main" val="298922209"/>
                    </a:ext>
                  </a:extLst>
                </a:gridCol>
                <a:gridCol w="663612">
                  <a:extLst>
                    <a:ext uri="{9D8B030D-6E8A-4147-A177-3AD203B41FA5}">
                      <a16:colId xmlns:a16="http://schemas.microsoft.com/office/drawing/2014/main" val="2767362782"/>
                    </a:ext>
                  </a:extLst>
                </a:gridCol>
                <a:gridCol w="663612">
                  <a:extLst>
                    <a:ext uri="{9D8B030D-6E8A-4147-A177-3AD203B41FA5}">
                      <a16:colId xmlns:a16="http://schemas.microsoft.com/office/drawing/2014/main" val="75375068"/>
                    </a:ext>
                  </a:extLst>
                </a:gridCol>
                <a:gridCol w="663612">
                  <a:extLst>
                    <a:ext uri="{9D8B030D-6E8A-4147-A177-3AD203B41FA5}">
                      <a16:colId xmlns:a16="http://schemas.microsoft.com/office/drawing/2014/main" val="57356099"/>
                    </a:ext>
                  </a:extLst>
                </a:gridCol>
                <a:gridCol w="663612">
                  <a:extLst>
                    <a:ext uri="{9D8B030D-6E8A-4147-A177-3AD203B41FA5}">
                      <a16:colId xmlns:a16="http://schemas.microsoft.com/office/drawing/2014/main" val="726487940"/>
                    </a:ext>
                  </a:extLst>
                </a:gridCol>
                <a:gridCol w="663612">
                  <a:extLst>
                    <a:ext uri="{9D8B030D-6E8A-4147-A177-3AD203B41FA5}">
                      <a16:colId xmlns:a16="http://schemas.microsoft.com/office/drawing/2014/main" val="3398856513"/>
                    </a:ext>
                  </a:extLst>
                </a:gridCol>
              </a:tblGrid>
              <a:tr h="229796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M-O4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cs-CZ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cs-CZ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cs-CZ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cs-CZ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cs-CZ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3838565"/>
                  </a:ext>
                </a:extLst>
              </a:tr>
              <a:tr h="485556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OBLAST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Měření 1.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Měření 2.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Měření 3.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Měření 4.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Měření 5.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510719"/>
                  </a:ext>
                </a:extLst>
              </a:tr>
              <a:tr h="485556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Horní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225,4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231,6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217,6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209,4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221,5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6756878"/>
                  </a:ext>
                </a:extLst>
              </a:tr>
              <a:tr h="485556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Střední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213,6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216,7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197,5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190,4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201,2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9500800"/>
                  </a:ext>
                </a:extLst>
              </a:tr>
              <a:tr h="485556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Dolní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221,8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196,3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215,4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1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193,7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04788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108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A12EB693-A2C2-055D-ED13-BB7FF2442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ED9-5D4D-46E0-8ACA-8C6C65F0B697}" type="slidenum">
              <a:rPr lang="cs-CZ" smtClean="0"/>
              <a:t>15</a:t>
            </a:fld>
            <a:endParaRPr lang="cs-CZ" dirty="0"/>
          </a:p>
        </p:txBody>
      </p:sp>
      <p:sp>
        <p:nvSpPr>
          <p:cNvPr id="22" name="Nadpis 1">
            <a:extLst>
              <a:ext uri="{FF2B5EF4-FFF2-40B4-BE49-F238E27FC236}">
                <a16:creationId xmlns:a16="http://schemas.microsoft.com/office/drawing/2014/main" id="{3E435A3A-69B4-B9B0-9A2E-F3B77D15207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u="sng" dirty="0">
                <a:latin typeface="Arial" panose="020B0604020202020204" pitchFamily="34" charset="0"/>
                <a:cs typeface="Arial" panose="020B0604020202020204" pitchFamily="34" charset="0"/>
              </a:rPr>
              <a:t>Zkouška </a:t>
            </a:r>
            <a:r>
              <a:rPr lang="cs-CZ" sz="4000" u="sng" dirty="0" err="1">
                <a:latin typeface="Arial" panose="020B0604020202020204" pitchFamily="34" charset="0"/>
                <a:cs typeface="Arial" panose="020B0604020202020204" pitchFamily="34" charset="0"/>
              </a:rPr>
              <a:t>mikrotvrdost</a:t>
            </a:r>
            <a:r>
              <a:rPr lang="cs-CZ" sz="4000" u="sng" dirty="0">
                <a:latin typeface="Arial" panose="020B0604020202020204" pitchFamily="34" charset="0"/>
                <a:cs typeface="Arial" panose="020B0604020202020204" pitchFamily="34" charset="0"/>
              </a:rPr>
              <a:t> – HV 0,01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F38C4A0-58F3-A6DD-032F-45FE721E9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210086" y="2615842"/>
            <a:ext cx="4968671" cy="242641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2A9A0FE-77F7-7F83-0E42-5EB2C016F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0613" y="1912844"/>
            <a:ext cx="2792210" cy="3785944"/>
          </a:xfrm>
          <a:prstGeom prst="rect">
            <a:avLst/>
          </a:prstGeom>
        </p:spPr>
      </p:pic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137D1975-2F29-26CF-09B7-8A84CB159C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1779175"/>
              </p:ext>
            </p:extLst>
          </p:nvPr>
        </p:nvGraphicFramePr>
        <p:xfrm>
          <a:off x="8195416" y="1153682"/>
          <a:ext cx="2820114" cy="5254389"/>
        </p:xfrm>
        <a:graphic>
          <a:graphicData uri="http://schemas.openxmlformats.org/drawingml/2006/table">
            <a:tbl>
              <a:tblPr firstRow="1" firstCol="1" bandRow="1"/>
              <a:tblGrid>
                <a:gridCol w="886320">
                  <a:extLst>
                    <a:ext uri="{9D8B030D-6E8A-4147-A177-3AD203B41FA5}">
                      <a16:colId xmlns:a16="http://schemas.microsoft.com/office/drawing/2014/main" val="3893310048"/>
                    </a:ext>
                  </a:extLst>
                </a:gridCol>
                <a:gridCol w="644598">
                  <a:extLst>
                    <a:ext uri="{9D8B030D-6E8A-4147-A177-3AD203B41FA5}">
                      <a16:colId xmlns:a16="http://schemas.microsoft.com/office/drawing/2014/main" val="1625243057"/>
                    </a:ext>
                  </a:extLst>
                </a:gridCol>
                <a:gridCol w="644598">
                  <a:extLst>
                    <a:ext uri="{9D8B030D-6E8A-4147-A177-3AD203B41FA5}">
                      <a16:colId xmlns:a16="http://schemas.microsoft.com/office/drawing/2014/main" val="2121843488"/>
                    </a:ext>
                  </a:extLst>
                </a:gridCol>
                <a:gridCol w="644598">
                  <a:extLst>
                    <a:ext uri="{9D8B030D-6E8A-4147-A177-3AD203B41FA5}">
                      <a16:colId xmlns:a16="http://schemas.microsoft.com/office/drawing/2014/main" val="805430510"/>
                    </a:ext>
                  </a:extLst>
                </a:gridCol>
              </a:tblGrid>
              <a:tr h="152362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M-6/1D</a:t>
                      </a:r>
                      <a:endParaRPr lang="cs-CZ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56" marR="3055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Horní vměstek</a:t>
                      </a:r>
                      <a:endParaRPr lang="cs-CZ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56" marR="3055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cs-CZ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56" marR="3055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5942003"/>
                  </a:ext>
                </a:extLst>
              </a:tr>
              <a:tr h="315520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OBLAST</a:t>
                      </a:r>
                      <a:endParaRPr lang="cs-CZ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56" marR="3055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Měření 1.</a:t>
                      </a:r>
                      <a:endParaRPr lang="cs-CZ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56" marR="3055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Měření 2.</a:t>
                      </a:r>
                      <a:endParaRPr lang="cs-CZ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56" marR="3055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Měření 3.</a:t>
                      </a:r>
                      <a:endParaRPr lang="cs-CZ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56" marR="3055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783887"/>
                  </a:ext>
                </a:extLst>
              </a:tr>
              <a:tr h="315520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Horní oblast</a:t>
                      </a:r>
                      <a:endParaRPr lang="cs-CZ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56" marR="3055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80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397,1</a:t>
                      </a:r>
                      <a:endParaRPr lang="cs-CZ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56" marR="3055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80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391,2</a:t>
                      </a:r>
                      <a:endParaRPr lang="cs-CZ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56" marR="3055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319,8</a:t>
                      </a:r>
                      <a:endParaRPr lang="cs-CZ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56" marR="3055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1496768"/>
                  </a:ext>
                </a:extLst>
              </a:tr>
              <a:tr h="315520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Pravá oblast</a:t>
                      </a:r>
                      <a:endParaRPr lang="cs-CZ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56" marR="3055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80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428,3</a:t>
                      </a:r>
                      <a:endParaRPr lang="cs-CZ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56" marR="3055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352,3</a:t>
                      </a:r>
                      <a:endParaRPr lang="cs-CZ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56" marR="3055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332,2</a:t>
                      </a:r>
                      <a:endParaRPr lang="cs-CZ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56" marR="3055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5335553"/>
                  </a:ext>
                </a:extLst>
              </a:tr>
              <a:tr h="344095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Levá oblast</a:t>
                      </a:r>
                      <a:endParaRPr lang="cs-CZ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56" marR="3055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304,4</a:t>
                      </a:r>
                      <a:endParaRPr lang="cs-CZ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56" marR="3055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238,1</a:t>
                      </a:r>
                      <a:endParaRPr lang="cs-CZ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56" marR="3055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250,7</a:t>
                      </a:r>
                      <a:endParaRPr lang="cs-CZ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56" marR="3055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3885732"/>
                  </a:ext>
                </a:extLst>
              </a:tr>
              <a:tr h="315520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Dolní oblast</a:t>
                      </a:r>
                      <a:endParaRPr lang="cs-CZ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56" marR="3055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8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291,9</a:t>
                      </a:r>
                      <a:endParaRPr lang="cs-CZ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56" marR="3055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294,5</a:t>
                      </a:r>
                      <a:endParaRPr lang="cs-CZ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56" marR="3055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230,5</a:t>
                      </a:r>
                      <a:endParaRPr lang="cs-CZ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56" marR="3055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3497915"/>
                  </a:ext>
                </a:extLst>
              </a:tr>
              <a:tr h="152362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M-6/1D</a:t>
                      </a:r>
                      <a:endParaRPr lang="cs-CZ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56" marR="3055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Dolní vměstek</a:t>
                      </a:r>
                      <a:endParaRPr lang="cs-CZ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56" marR="3055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cs-CZ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56" marR="3055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5479215"/>
                  </a:ext>
                </a:extLst>
              </a:tr>
              <a:tr h="315520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Horní oblast</a:t>
                      </a:r>
                      <a:endParaRPr lang="cs-CZ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56" marR="3055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297,1</a:t>
                      </a:r>
                      <a:endParaRPr lang="cs-CZ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56" marR="3055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305,2</a:t>
                      </a:r>
                      <a:endParaRPr lang="cs-CZ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56" marR="3055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360,7</a:t>
                      </a:r>
                      <a:endParaRPr lang="cs-CZ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56" marR="3055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2191476"/>
                  </a:ext>
                </a:extLst>
              </a:tr>
              <a:tr h="315520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Pravá oblast</a:t>
                      </a:r>
                      <a:endParaRPr lang="cs-CZ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56" marR="3055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80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391,2</a:t>
                      </a:r>
                      <a:endParaRPr lang="cs-CZ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56" marR="3055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358,7</a:t>
                      </a:r>
                      <a:endParaRPr lang="cs-CZ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56" marR="3055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343,7</a:t>
                      </a:r>
                      <a:endParaRPr lang="cs-CZ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56" marR="3055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0531413"/>
                  </a:ext>
                </a:extLst>
              </a:tr>
              <a:tr h="315520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Levá oblast</a:t>
                      </a:r>
                      <a:endParaRPr lang="cs-CZ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56" marR="3055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273,4</a:t>
                      </a:r>
                      <a:endParaRPr lang="cs-CZ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56" marR="3055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210,8</a:t>
                      </a:r>
                      <a:endParaRPr lang="cs-CZ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56" marR="3055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280,6</a:t>
                      </a:r>
                      <a:endParaRPr lang="cs-CZ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56" marR="3055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346962"/>
                  </a:ext>
                </a:extLst>
              </a:tr>
              <a:tr h="315520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Dolní oblast</a:t>
                      </a:r>
                      <a:endParaRPr lang="cs-CZ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56" marR="3055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291,2</a:t>
                      </a:r>
                      <a:endParaRPr lang="cs-CZ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56" marR="3055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290,5</a:t>
                      </a:r>
                      <a:endParaRPr lang="cs-CZ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56" marR="3055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246,4</a:t>
                      </a:r>
                      <a:endParaRPr lang="cs-CZ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56" marR="3055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8372074"/>
                  </a:ext>
                </a:extLst>
              </a:tr>
              <a:tr h="152362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M-6/1D</a:t>
                      </a:r>
                      <a:endParaRPr lang="cs-CZ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56" marR="3055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Zbylé oblasti</a:t>
                      </a:r>
                      <a:endParaRPr lang="cs-CZ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56" marR="3055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cs-CZ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56" marR="3055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2460681"/>
                  </a:ext>
                </a:extLst>
              </a:tr>
              <a:tr h="315520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ZM-D</a:t>
                      </a:r>
                      <a:endParaRPr lang="cs-CZ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56" marR="3055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272,5</a:t>
                      </a:r>
                      <a:endParaRPr lang="cs-CZ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56" marR="3055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331,4</a:t>
                      </a:r>
                      <a:endParaRPr lang="cs-CZ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56" marR="3055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311,1</a:t>
                      </a:r>
                      <a:endParaRPr lang="cs-CZ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56" marR="3055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1663816"/>
                  </a:ext>
                </a:extLst>
              </a:tr>
              <a:tr h="315520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ZM-H</a:t>
                      </a:r>
                      <a:endParaRPr lang="cs-CZ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56" marR="3055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248,7</a:t>
                      </a:r>
                      <a:endParaRPr lang="cs-CZ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56" marR="3055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229,2</a:t>
                      </a:r>
                      <a:endParaRPr lang="cs-CZ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56" marR="3055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245,3</a:t>
                      </a:r>
                      <a:endParaRPr lang="cs-CZ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56" marR="3055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7597328"/>
                  </a:ext>
                </a:extLst>
              </a:tr>
              <a:tr h="315520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TOO-P</a:t>
                      </a:r>
                      <a:endParaRPr lang="cs-CZ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56" marR="3055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347</a:t>
                      </a:r>
                      <a:endParaRPr lang="cs-CZ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56" marR="3055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266,6</a:t>
                      </a:r>
                      <a:endParaRPr lang="cs-CZ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56" marR="3055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323,2</a:t>
                      </a:r>
                      <a:endParaRPr lang="cs-CZ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56" marR="3055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9651601"/>
                  </a:ext>
                </a:extLst>
              </a:tr>
              <a:tr h="315520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TOO-L</a:t>
                      </a:r>
                      <a:endParaRPr lang="cs-CZ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56" marR="3055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335,9</a:t>
                      </a:r>
                      <a:endParaRPr lang="cs-CZ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56" marR="3055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340,9</a:t>
                      </a:r>
                      <a:endParaRPr lang="cs-CZ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56" marR="3055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339,6</a:t>
                      </a:r>
                      <a:endParaRPr lang="cs-CZ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56" marR="3055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6786390"/>
                  </a:ext>
                </a:extLst>
              </a:tr>
              <a:tr h="315520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TOO-H</a:t>
                      </a:r>
                      <a:endParaRPr lang="cs-CZ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56" marR="3055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349,7</a:t>
                      </a:r>
                      <a:endParaRPr lang="cs-CZ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56" marR="3055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362,8</a:t>
                      </a:r>
                      <a:endParaRPr lang="cs-CZ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56" marR="3055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308,5</a:t>
                      </a:r>
                      <a:endParaRPr lang="cs-CZ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56" marR="3055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9027780"/>
                  </a:ext>
                </a:extLst>
              </a:tr>
              <a:tr h="315520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TOO-D</a:t>
                      </a:r>
                      <a:endParaRPr lang="cs-CZ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56" marR="3055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278,2</a:t>
                      </a:r>
                      <a:endParaRPr lang="cs-CZ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56" marR="3055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8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303,9</a:t>
                      </a:r>
                      <a:endParaRPr lang="cs-CZ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56" marR="3055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8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292,7</a:t>
                      </a:r>
                      <a:endParaRPr lang="cs-CZ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56" marR="3055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87548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807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BCB774-2E62-75B2-3E0F-508706188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u="sng" dirty="0">
                <a:latin typeface="Arial" panose="020B0604020202020204" pitchFamily="34" charset="0"/>
                <a:cs typeface="Arial" panose="020B0604020202020204" pitchFamily="34" charset="0"/>
              </a:rPr>
              <a:t>Diskuze a odpovědi na otázky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165EB12-9B89-31B5-2EEC-D18339377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ED9-5D4D-46E0-8ACA-8C6C65F0B697}" type="slidenum">
              <a:rPr lang="cs-CZ" smtClean="0"/>
              <a:t>16</a:t>
            </a:fld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98FA784-9FCD-7871-4D3C-A804C18C547D}"/>
              </a:ext>
            </a:extLst>
          </p:cNvPr>
          <p:cNvSpPr txBox="1"/>
          <p:nvPr/>
        </p:nvSpPr>
        <p:spPr>
          <a:xfrm>
            <a:off x="799524" y="1648270"/>
            <a:ext cx="10261199" cy="4334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dirty="0">
                <a:latin typeface="Arial" panose="020B0604020202020204" pitchFamily="34" charset="0"/>
                <a:cs typeface="Arial" panose="020B0604020202020204" pitchFamily="34" charset="0"/>
              </a:rPr>
              <a:t>Dotazy vedoucího práce</a:t>
            </a:r>
          </a:p>
          <a:p>
            <a:endParaRPr lang="cs-CZ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Lze na základě získaných poznatků posoudit, zda navržený konstrukční materiál svařence je z pohledu provozu vhodným řešením?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Jaké další materiálové zkoušky z pohledu provozního namáhání lze ještě aplikovat?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Jaká je zpětná vazba od výrobce ložiskového bloku?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u="sng" dirty="0">
                <a:latin typeface="Arial" panose="020B0604020202020204" pitchFamily="34" charset="0"/>
                <a:cs typeface="Arial" panose="020B0604020202020204" pitchFamily="34" charset="0"/>
              </a:rPr>
              <a:t>Dotazy oponenta práce</a:t>
            </a:r>
          </a:p>
          <a:p>
            <a:endParaRPr lang="cs-CZ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Jaké procento svařovaných výrobků se ve společnosti Otavské strojírny a.s. se zkouší všemi uvedenými zkouškami?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Jaká z uvedených zkoušek se v praxi používá nejčastěji?</a:t>
            </a:r>
          </a:p>
        </p:txBody>
      </p:sp>
    </p:spTree>
    <p:extLst>
      <p:ext uri="{BB962C8B-B14F-4D97-AF65-F5344CB8AC3E}">
        <p14:creationId xmlns:p14="http://schemas.microsoft.com/office/powerpoint/2010/main" val="232934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AFCD72-88E3-442C-3F01-F518DE205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DĚKUJI ZA POZORNOST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0C5239B-90C8-5421-1C67-BCCFF257C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ED9-5D4D-46E0-8ACA-8C6C65F0B697}" type="slidenum">
              <a:rPr lang="cs-CZ" smtClean="0"/>
              <a:t>17</a:t>
            </a:fld>
            <a:endParaRPr lang="cs-CZ" dirty="0"/>
          </a:p>
        </p:txBody>
      </p:sp>
      <p:pic>
        <p:nvPicPr>
          <p:cNvPr id="5" name="Grafický objekt 4" descr="Přednášející">
            <a:extLst>
              <a:ext uri="{FF2B5EF4-FFF2-40B4-BE49-F238E27FC236}">
                <a16:creationId xmlns:a16="http://schemas.microsoft.com/office/drawing/2014/main" id="{75D2610F-A09A-3D40-24CC-FE179F3CC3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39813" y="2303725"/>
            <a:ext cx="1800000" cy="1800000"/>
          </a:xfrm>
          <a:prstGeom prst="rect">
            <a:avLst/>
          </a:prstGeom>
        </p:spPr>
      </p:pic>
      <p:pic>
        <p:nvPicPr>
          <p:cNvPr id="6" name="Grafický objekt 5" descr="Uživatelé">
            <a:extLst>
              <a:ext uri="{FF2B5EF4-FFF2-40B4-BE49-F238E27FC236}">
                <a16:creationId xmlns:a16="http://schemas.microsoft.com/office/drawing/2014/main" id="{071C442F-EB04-A977-E508-5F43E69FA6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58637" y="4103725"/>
            <a:ext cx="2223187" cy="2223187"/>
          </a:xfrm>
          <a:prstGeom prst="rect">
            <a:avLst/>
          </a:prstGeom>
        </p:spPr>
      </p:pic>
      <p:pic>
        <p:nvPicPr>
          <p:cNvPr id="7" name="Grafický objekt 6" descr="Učitel">
            <a:extLst>
              <a:ext uri="{FF2B5EF4-FFF2-40B4-BE49-F238E27FC236}">
                <a16:creationId xmlns:a16="http://schemas.microsoft.com/office/drawing/2014/main" id="{FCEFCC51-3263-1859-C166-5D3726E7DE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00575" y="1559700"/>
            <a:ext cx="1800000" cy="1800000"/>
          </a:xfrm>
          <a:prstGeom prst="rect">
            <a:avLst/>
          </a:prstGeom>
        </p:spPr>
      </p:pic>
      <p:pic>
        <p:nvPicPr>
          <p:cNvPr id="8" name="Grafický objekt 7" descr="Uživatelé">
            <a:extLst>
              <a:ext uri="{FF2B5EF4-FFF2-40B4-BE49-F238E27FC236}">
                <a16:creationId xmlns:a16="http://schemas.microsoft.com/office/drawing/2014/main" id="{8C51D6F5-3F04-AED6-9BC5-3A61F61144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02746" y="4186706"/>
            <a:ext cx="2223187" cy="2223187"/>
          </a:xfrm>
          <a:prstGeom prst="rect">
            <a:avLst/>
          </a:prstGeom>
        </p:spPr>
      </p:pic>
      <p:pic>
        <p:nvPicPr>
          <p:cNvPr id="9" name="Grafický objekt 8" descr="Uživatelé">
            <a:extLst>
              <a:ext uri="{FF2B5EF4-FFF2-40B4-BE49-F238E27FC236}">
                <a16:creationId xmlns:a16="http://schemas.microsoft.com/office/drawing/2014/main" id="{4BFFCDFC-E483-E7AB-1AB7-3C53F96AC1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96938" y="4186706"/>
            <a:ext cx="2223187" cy="22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78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A6E5C2-B537-4DF2-880F-2C040111C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Obsah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37941A5-7796-4AA7-A63B-C181914FE8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Cíl práce……………………………………………………………….3</a:t>
            </a: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Hypotézy a výzkumné otázky……………………………………….4</a:t>
            </a:r>
          </a:p>
          <a:p>
            <a:pPr marL="0" indent="0">
              <a:buNone/>
            </a:pPr>
            <a:r>
              <a:rPr lang="cs-CZ" altLang="cs-CZ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Nedestruktivní zkoušení………….………………………………….6</a:t>
            </a:r>
          </a:p>
          <a:p>
            <a:pPr marL="0" indent="0">
              <a:buNone/>
            </a:pPr>
            <a:r>
              <a:rPr lang="cs-CZ" altLang="cs-CZ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Destruktivní zkoušení………………………………………...……..11</a:t>
            </a:r>
          </a:p>
          <a:p>
            <a:pPr marL="0" indent="0">
              <a:buNone/>
            </a:pPr>
            <a:r>
              <a:rPr lang="cs-CZ" altLang="cs-CZ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Diskuze a odpovědi na otázky………….………………………….16</a:t>
            </a:r>
          </a:p>
          <a:p>
            <a:pPr marL="0" indent="0">
              <a:buNone/>
            </a:pPr>
            <a:r>
              <a:rPr lang="cs-CZ" altLang="cs-CZ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Poděkování za pozornost………………………………………..…17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BBA0F23-CF6D-44CF-AB5C-30C90474A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ED9-5D4D-46E0-8ACA-8C6C65F0B697}" type="slidenum">
              <a:rPr lang="cs-CZ" smtClean="0"/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9392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7CB959-1136-0D34-755B-F497EDC12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Cíl práce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5E2EF3-9087-DE70-EBA6-48840694D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1825625"/>
            <a:ext cx="11715749" cy="4351338"/>
          </a:xfrm>
        </p:spPr>
        <p:txBody>
          <a:bodyPr>
            <a:normAutofit/>
          </a:bodyPr>
          <a:lstStyle/>
          <a:p>
            <a:pPr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cs-CZ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Zhodnocení úrovně kvality svarových spojů v rámci aplikace nedestruktivních </a:t>
            </a:r>
            <a:br>
              <a:rPr lang="cs-CZ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cs-CZ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destruktivních zkoušek, včetně analýzy příčin geometrických vad a návrhu nápravného opatření pro jejich eliminaci v následném výrobním procesu. 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511963B-0C02-9F23-4950-3945F6B42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ED9-5D4D-46E0-8ACA-8C6C65F0B697}" type="slidenum">
              <a:rPr lang="cs-CZ" smtClean="0"/>
              <a:t>3</a:t>
            </a:fld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EF905AB-0636-E578-4219-C06AC645E5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4" y="6018567"/>
            <a:ext cx="720000" cy="7200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D5191B7-7B17-3053-87D5-228C78C69828}"/>
              </a:ext>
            </a:extLst>
          </p:cNvPr>
          <p:cNvSpPr txBox="1"/>
          <p:nvPr/>
        </p:nvSpPr>
        <p:spPr>
          <a:xfrm>
            <a:off x="838200" y="6176963"/>
            <a:ext cx="20478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>
                <a:latin typeface="+mj-lt"/>
                <a:cs typeface="Arial" panose="020B0604020202020204" pitchFamily="34" charset="0"/>
              </a:rPr>
              <a:t>Vysoká škola technická a ekonomická v Českých Budějovicích</a:t>
            </a:r>
          </a:p>
          <a:p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75E92BD-2DDB-4D70-A3DC-C9AF22853FE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627" r="4091" b="15062"/>
          <a:stretch/>
        </p:blipFill>
        <p:spPr>
          <a:xfrm>
            <a:off x="6688603" y="3110668"/>
            <a:ext cx="5073904" cy="310212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4AC595A-A11C-FF96-E975-09D7E7FEDA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214" y="3500002"/>
            <a:ext cx="5011346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57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CDF0D5-7F18-47F0-8CB3-C52EAF572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Hypotézy nebo výzkumné otázky</a:t>
            </a:r>
            <a:endParaRPr lang="cs-CZ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03F7D3-A2A0-427A-BFE8-B3B58088A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950" y="1485900"/>
            <a:ext cx="11639550" cy="5235575"/>
          </a:xfrm>
        </p:spPr>
        <p:txBody>
          <a:bodyPr>
            <a:normAutofit/>
          </a:bodyPr>
          <a:lstStyle/>
          <a:p>
            <a:pPr lvl="0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cs-CZ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Proveďte literární rešerši problematiky svařitelnosti svarových spojů se zaměřením na obloukové svařování, různorodost defektů svarů a vlivu tváření za studena na svařované součásti</a:t>
            </a:r>
          </a:p>
          <a:p>
            <a:pPr lvl="0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cs-CZ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Navrhněte a charakterizujte technologické postupy a parametry svařování, které jsou vhodné pro tavné svařování heterogenních svarových spojů s ohledem na jejich konstrukci a provozní zatížení </a:t>
            </a:r>
          </a:p>
          <a:p>
            <a:pPr lvl="0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cs-CZ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 reálném vzorku proveďte řadu nedestruktivních a destruktivních zkoušek svarových spojů a jejich vyhodnocení</a:t>
            </a:r>
          </a:p>
          <a:p>
            <a:pPr lvl="0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cs-CZ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Sumarizace výsledků </a:t>
            </a:r>
            <a:r>
              <a:rPr lang="cs-CZ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všech zkoušek, které byly provedeny </a:t>
            </a:r>
            <a:r>
              <a:rPr lang="cs-CZ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včetmě</a:t>
            </a:r>
            <a:r>
              <a:rPr lang="cs-CZ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výstupních protokolů a zpráv a návrh opatření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4499AB5-01E5-4A02-8435-DF3D5089E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ED9-5D4D-46E0-8ACA-8C6C65F0B697}" type="slidenum">
              <a:rPr lang="cs-CZ" smtClean="0"/>
              <a:t>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776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F882BD-E9C8-51F9-1055-78547CC5B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Nedestruktivní zkoušení - NDT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DD71206-6876-9847-41B7-ABAFA0067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1125200" cy="4765675"/>
          </a:xfrm>
        </p:spPr>
        <p:txBody>
          <a:bodyPr>
            <a:normAutofit fontScale="70000" lnSpcReduction="20000"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cs-CZ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Vizuální kontrola </a:t>
            </a: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(VT – </a:t>
            </a:r>
            <a:r>
              <a:rPr lang="cs-CZ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Visual</a:t>
            </a: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Testing), podle ČSN EN ISO 17637. Požadovaný stupeň jakosti podle ČSN EN ISO 5817 stupeň C</a:t>
            </a: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cs-CZ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Kapilární zkouška </a:t>
            </a: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(PT – </a:t>
            </a:r>
            <a:r>
              <a:rPr lang="cs-CZ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Penetrant</a:t>
            </a: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testing), podle ČSN EN ISO 3452-1. Stupeň přípustnosti podle ČSN EN ISO 23277 stupeň 2X.</a:t>
            </a: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cs-CZ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Magnetická prášková metoda </a:t>
            </a: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(MT – </a:t>
            </a:r>
            <a:r>
              <a:rPr lang="cs-CZ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Magnetic</a:t>
            </a: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Particle</a:t>
            </a: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Testing) podle ČSN EN ISO 17638. Požadovaný stupeň přípustnosti podle ČSN EN ISO 23278 stupeň 2.</a:t>
            </a: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cs-CZ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Ultrazvuková zkouška </a:t>
            </a: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(UT – </a:t>
            </a:r>
            <a:r>
              <a:rPr lang="cs-CZ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Ultrasonic</a:t>
            </a: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Testing) podle ČSN EN ISO 17640 metoda 1. ČSN EN ISO 11666 stupeň 3.</a:t>
            </a:r>
          </a:p>
          <a:p>
            <a:pPr marL="342900" lvl="0" indent="-34290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cs-CZ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Radiografické zkoušení </a:t>
            </a: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(RT – </a:t>
            </a:r>
            <a:r>
              <a:rPr lang="cs-CZ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Radiographic</a:t>
            </a: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Testing) podle ČSN EN ISO 17636-1. Stupeň přípustnosti podle ČSN EN ISO 10675-1 stupeň 2.</a:t>
            </a: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PMI Spektrometrická analýza XRF VANTA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podle ASTM E388-04, kovových materiálů, svarů.</a:t>
            </a: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Optická emisní spektrometrie TASMANQ4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– chemická analýza kovových materiálů</a:t>
            </a: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Měření tloušťky ultrazvukovou sondou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(UT –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Ultarsonic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testing) DM5E s UT sondou DA 312 podle normy ČSN EN ISO 16809.</a:t>
            </a:r>
          </a:p>
          <a:p>
            <a:pPr marL="342900" lvl="0" indent="-34290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endParaRPr lang="cs-CZ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594A17B-409D-10B5-B443-EE6817E4A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ED9-5D4D-46E0-8ACA-8C6C65F0B697}" type="slidenum">
              <a:rPr lang="cs-CZ" smtClean="0"/>
              <a:t>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2182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018466-4C37-39B3-3F7D-25E8A7808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u="sng" dirty="0">
                <a:latin typeface="Arial" panose="020B0604020202020204" pitchFamily="34" charset="0"/>
                <a:cs typeface="Arial" panose="020B0604020202020204" pitchFamily="34" charset="0"/>
              </a:rPr>
              <a:t>Vizuální kontrola - VT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90E1EC9-5386-6C07-0B88-694077374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ED9-5D4D-46E0-8ACA-8C6C65F0B697}" type="slidenum">
              <a:rPr lang="cs-CZ" smtClean="0"/>
              <a:t>6</a:t>
            </a:fld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C2F207D-DDEB-EF1C-177F-DE27AA5AC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633" y="1872548"/>
            <a:ext cx="4737524" cy="192178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4EA5ED9-564D-2BC7-0E74-B5648E15A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098" y="3959001"/>
            <a:ext cx="4721844" cy="248594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C0E9AA1-CEC0-FD66-F08D-F5464D9F0F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8926" y="1867530"/>
            <a:ext cx="2089421" cy="227718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3EDBA68A-0029-EE4C-BBEA-26FE2CB659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905585" y="1439254"/>
            <a:ext cx="2276704" cy="313959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8C1454D-775B-8B17-F116-6D04D86876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9299" y="4217369"/>
            <a:ext cx="5455890" cy="222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63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FFB522-4A5F-B3F3-1F52-22AD1A472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u="sng" dirty="0">
                <a:latin typeface="Arial" panose="020B0604020202020204" pitchFamily="34" charset="0"/>
                <a:cs typeface="Arial" panose="020B0604020202020204" pitchFamily="34" charset="0"/>
              </a:rPr>
              <a:t>Kapilární zkouška - PT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D5C2D05-A89C-0F8F-7FD0-2038AE470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ED9-5D4D-46E0-8ACA-8C6C65F0B697}" type="slidenum">
              <a:rPr lang="cs-CZ" smtClean="0"/>
              <a:t>7</a:t>
            </a:fld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EDEF383-8B3D-B2B7-FA67-F0579E1A2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825" y="4028622"/>
            <a:ext cx="1813918" cy="180067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ECB5A25-A56C-A130-42C5-317DBE80B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7925" y="4028621"/>
            <a:ext cx="3692652" cy="179678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357E5841-76FC-3617-4FFC-BA4F701D90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610" y="1633177"/>
            <a:ext cx="5126215" cy="2032519"/>
          </a:xfrm>
          <a:prstGeom prst="rect">
            <a:avLst/>
          </a:prstGeom>
        </p:spPr>
      </p:pic>
      <p:pic>
        <p:nvPicPr>
          <p:cNvPr id="12" name="Obrázek 11" descr="Obsah obrázku nářadí, osoba, interiér&#10;&#10;Popis byl vytvořen automaticky">
            <a:extLst>
              <a:ext uri="{FF2B5EF4-FFF2-40B4-BE49-F238E27FC236}">
                <a16:creationId xmlns:a16="http://schemas.microsoft.com/office/drawing/2014/main" id="{BC722C5B-19DA-63CB-ED1F-E8FA7EA9BF3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9" b="20055"/>
          <a:stretch/>
        </p:blipFill>
        <p:spPr bwMode="auto">
          <a:xfrm>
            <a:off x="10078719" y="1391712"/>
            <a:ext cx="1541781" cy="22343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3E996999-C1FB-68B1-CD99-7323C7F86D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7685" y="1393888"/>
            <a:ext cx="3704990" cy="2231034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973CA652-E9C7-88BF-6B7C-610120E80A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1221" y="3773715"/>
            <a:ext cx="3060457" cy="207282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7DADAFB0-C09C-EE7B-81AA-7E90FCD394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24875" y="3767238"/>
            <a:ext cx="2302115" cy="208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73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9FE816-174C-EAF7-91C0-4AE9B41E6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u="sng" dirty="0">
                <a:latin typeface="Arial" panose="020B0604020202020204" pitchFamily="34" charset="0"/>
                <a:cs typeface="Arial" panose="020B0604020202020204" pitchFamily="34" charset="0"/>
              </a:rPr>
              <a:t>Magnetická prášková zkouška - MT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92702A1-0D55-1281-C574-43B8AA1FD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ED9-5D4D-46E0-8ACA-8C6C65F0B697}" type="slidenum">
              <a:rPr lang="cs-CZ" smtClean="0"/>
              <a:t>8</a:t>
            </a:fld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BC274E5-283F-1EFE-9B6E-A984DD370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716" y="1781176"/>
            <a:ext cx="7680617" cy="4191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F679232-7CC7-7903-76F5-3C4BD8FCB4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247528" y="3011976"/>
            <a:ext cx="4202476" cy="174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2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100A53-B60D-C374-5733-8D92007F4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u="sng" dirty="0">
                <a:latin typeface="Arial" panose="020B0604020202020204" pitchFamily="34" charset="0"/>
                <a:cs typeface="Arial" panose="020B0604020202020204" pitchFamily="34" charset="0"/>
              </a:rPr>
              <a:t>Radiografická zkouška -RT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665E5BB-4BF0-5D0A-01ED-760D6E993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ED9-5D4D-46E0-8ACA-8C6C65F0B697}" type="slidenum">
              <a:rPr lang="cs-CZ" smtClean="0"/>
              <a:t>9</a:t>
            </a:fld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413B530-DC90-CC9E-2A95-579384E90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364" y="1713521"/>
            <a:ext cx="2881605" cy="445087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F1B3941-95A1-122C-51AE-F193064B8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9700" y="1717706"/>
            <a:ext cx="3173718" cy="140066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9C90A72-AE26-0FE2-3E8B-97B0F145C02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1657"/>
          <a:stretch/>
        </p:blipFill>
        <p:spPr>
          <a:xfrm>
            <a:off x="4187819" y="1717356"/>
            <a:ext cx="3054361" cy="301656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6FE775A-B92E-18C3-5C1F-223DE07C75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4749" y="3215778"/>
            <a:ext cx="3171825" cy="289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69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672</TotalTime>
  <Words>887</Words>
  <Application>Microsoft Office PowerPoint</Application>
  <PresentationFormat>Širokoúhlá obrazovka</PresentationFormat>
  <Paragraphs>230</Paragraphs>
  <Slides>17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6" baseType="lpstr">
      <vt:lpstr>Aptos Narrow</vt:lpstr>
      <vt:lpstr>Arial</vt:lpstr>
      <vt:lpstr>Calibri</vt:lpstr>
      <vt:lpstr>Calibri Light</vt:lpstr>
      <vt:lpstr>Symbol</vt:lpstr>
      <vt:lpstr>Times New Roman</vt:lpstr>
      <vt:lpstr>Wingdings</vt:lpstr>
      <vt:lpstr>Motiv Office</vt:lpstr>
      <vt:lpstr>Document</vt:lpstr>
      <vt:lpstr> Problematika nedestruktivního  a destruktivního zkoušení svarových spojů výrobního procesu ve vybrané společnosti Otavské strojírny a. s.   Issues of Non-Destructive and Destructive Testing of Welded Joints in the Manufacturing Process in the Selected Company Otavské strojírny a.s.</vt:lpstr>
      <vt:lpstr>Obsah</vt:lpstr>
      <vt:lpstr>Cíl práce</vt:lpstr>
      <vt:lpstr>Hypotézy nebo výzkumné otázky</vt:lpstr>
      <vt:lpstr>Nedestruktivní zkoušení - NDT</vt:lpstr>
      <vt:lpstr>Vizuální kontrola - VT</vt:lpstr>
      <vt:lpstr>Kapilární zkouška - PT</vt:lpstr>
      <vt:lpstr>Magnetická prášková zkouška - MT</vt:lpstr>
      <vt:lpstr>Radiografická zkouška -RT</vt:lpstr>
      <vt:lpstr>Měření tloušťky ultrazvukovou sondou - UT </vt:lpstr>
      <vt:lpstr>Destruktivní zkoušení – DT </vt:lpstr>
      <vt:lpstr>Makroskopická kontrola</vt:lpstr>
      <vt:lpstr>Mikroskopická kontrola</vt:lpstr>
      <vt:lpstr>Zkouška tvrdosti podle Vickerce – HV10</vt:lpstr>
      <vt:lpstr>Prezentace aplikace PowerPoint</vt:lpstr>
      <vt:lpstr>Diskuze a odpovědi na otázky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Ondřej Hlaváček</dc:creator>
  <cp:lastModifiedBy>Jakub Chalupný</cp:lastModifiedBy>
  <cp:revision>41</cp:revision>
  <dcterms:created xsi:type="dcterms:W3CDTF">2019-12-09T14:44:54Z</dcterms:created>
  <dcterms:modified xsi:type="dcterms:W3CDTF">2025-02-05T18:55:41Z</dcterms:modified>
</cp:coreProperties>
</file>