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365" r:id="rId3"/>
    <p:sldId id="360" r:id="rId4"/>
    <p:sldId id="356" r:id="rId5"/>
    <p:sldId id="357" r:id="rId6"/>
    <p:sldId id="358" r:id="rId7"/>
    <p:sldId id="362" r:id="rId8"/>
    <p:sldId id="361" r:id="rId9"/>
    <p:sldId id="363" r:id="rId10"/>
    <p:sldId id="364" r:id="rId11"/>
  </p:sldIdLst>
  <p:sldSz cx="12801600" cy="9601200" type="A3"/>
  <p:notesSz cx="6858000" cy="9144000"/>
  <p:defaultTextStyle>
    <a:defPPr>
      <a:defRPr lang="cs-CZ"/>
    </a:defPPr>
    <a:lvl1pPr marL="0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8240"/>
    <a:srgbClr val="FFFFFF"/>
    <a:srgbClr val="FCEF8C"/>
    <a:srgbClr val="B2DE82"/>
    <a:srgbClr val="FEC2A0"/>
    <a:srgbClr val="432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252" autoAdjust="0"/>
    <p:restoredTop sz="89914" autoAdjust="0"/>
  </p:normalViewPr>
  <p:slideViewPr>
    <p:cSldViewPr>
      <p:cViewPr>
        <p:scale>
          <a:sx n="60" d="100"/>
          <a:sy n="60" d="100"/>
        </p:scale>
        <p:origin x="-1128" y="-48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85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1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7295F-DDE2-4FA8-AD6F-98EFE21760FC}" type="datetimeFigureOut">
              <a:rPr lang="cs-CZ" smtClean="0"/>
              <a:t>18. 6. 2024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FDBFE-0237-4E6A-8A74-86F9F6718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5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DBFE-0237-4E6A-8A74-86F9F67188A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2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DBFE-0237-4E6A-8A74-86F9F67188A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25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DBFE-0237-4E6A-8A74-86F9F67188A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41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DBFE-0237-4E6A-8A74-86F9F67188A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2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0120" y="2982603"/>
            <a:ext cx="10881360" cy="205803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8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8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7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39F2-7026-40E7-93EE-7314AD74E441}" type="datetime1">
              <a:rPr lang="cs-CZ" smtClean="0"/>
              <a:t>18. 6. 2024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476B-D428-4E12-A99C-83644B65D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51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923C-6689-4CF7-82BB-24702366B0A0}" type="datetime1">
              <a:rPr lang="cs-CZ" smtClean="0"/>
              <a:t>18. 6. 2024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476B-D428-4E12-A99C-83644B65D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72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2994966" y="537845"/>
            <a:ext cx="4031615" cy="114703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8A50-B014-4CAE-BB91-DDD48F85255F}" type="datetime1">
              <a:rPr lang="cs-CZ" smtClean="0"/>
              <a:t>18. 6. 2024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476B-D428-4E12-A99C-83644B65D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99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A8FA-01BE-4FA1-8CA2-E7C4BCCEF7B4}" type="datetime1">
              <a:rPr lang="cs-CZ" smtClean="0"/>
              <a:t>18. 6. 2024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476B-D428-4E12-A99C-83644B65D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1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1238" y="6169668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69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3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0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87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84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8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78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75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1BDB-CBDF-43B5-9263-5D47F54D6721}" type="datetime1">
              <a:rPr lang="cs-CZ" smtClean="0"/>
              <a:t>18. 6. 2024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476B-D428-4E12-A99C-83644B65D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6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5670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CA1D-43D1-4E5D-8BFB-63720C10A61F}" type="datetime1">
              <a:rPr lang="cs-CZ" smtClean="0"/>
              <a:t>18. 6. 2024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476B-D428-4E12-A99C-83644B65D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74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695" indent="0">
              <a:buNone/>
              <a:defRPr sz="2800" b="1"/>
            </a:lvl2pPr>
            <a:lvl3pPr marL="1279390" indent="0">
              <a:buNone/>
              <a:defRPr sz="2500" b="1"/>
            </a:lvl3pPr>
            <a:lvl4pPr marL="1919085" indent="0">
              <a:buNone/>
              <a:defRPr sz="2200" b="1"/>
            </a:lvl4pPr>
            <a:lvl5pPr marL="2558781" indent="0">
              <a:buNone/>
              <a:defRPr sz="2200" b="1"/>
            </a:lvl5pPr>
            <a:lvl6pPr marL="3198478" indent="0">
              <a:buNone/>
              <a:defRPr sz="2200" b="1"/>
            </a:lvl6pPr>
            <a:lvl7pPr marL="3838177" indent="0">
              <a:buNone/>
              <a:defRPr sz="2200" b="1"/>
            </a:lvl7pPr>
            <a:lvl8pPr marL="4477872" indent="0">
              <a:buNone/>
              <a:defRPr sz="2200" b="1"/>
            </a:lvl8pPr>
            <a:lvl9pPr marL="5117568" indent="0">
              <a:buNone/>
              <a:defRPr sz="2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03043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695" indent="0">
              <a:buNone/>
              <a:defRPr sz="2800" b="1"/>
            </a:lvl2pPr>
            <a:lvl3pPr marL="1279390" indent="0">
              <a:buNone/>
              <a:defRPr sz="2500" b="1"/>
            </a:lvl3pPr>
            <a:lvl4pPr marL="1919085" indent="0">
              <a:buNone/>
              <a:defRPr sz="2200" b="1"/>
            </a:lvl4pPr>
            <a:lvl5pPr marL="2558781" indent="0">
              <a:buNone/>
              <a:defRPr sz="2200" b="1"/>
            </a:lvl5pPr>
            <a:lvl6pPr marL="3198478" indent="0">
              <a:buNone/>
              <a:defRPr sz="2200" b="1"/>
            </a:lvl6pPr>
            <a:lvl7pPr marL="3838177" indent="0">
              <a:buNone/>
              <a:defRPr sz="2200" b="1"/>
            </a:lvl7pPr>
            <a:lvl8pPr marL="4477872" indent="0">
              <a:buNone/>
              <a:defRPr sz="2200" b="1"/>
            </a:lvl8pPr>
            <a:lvl9pPr marL="5117568" indent="0">
              <a:buNone/>
              <a:defRPr sz="2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03043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9B99-3DDC-4013-8D62-648B2DD428D7}" type="datetime1">
              <a:rPr lang="cs-CZ" smtClean="0"/>
              <a:t>18. 6. 2024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476B-D428-4E12-A99C-83644B65D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55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B0BF-A616-4F94-AFAE-27E00032A61B}" type="datetime1">
              <a:rPr lang="cs-CZ" smtClean="0"/>
              <a:t>18. 6. 2024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476B-D428-4E12-A99C-83644B65D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53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E57D-5BA8-456E-A9C5-C9730BB58A35}" type="datetime1">
              <a:rPr lang="cs-CZ" smtClean="0"/>
              <a:t>18. 6. 2024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476B-D428-4E12-A99C-83644B65D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91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695" indent="0">
              <a:buNone/>
              <a:defRPr sz="1700"/>
            </a:lvl2pPr>
            <a:lvl3pPr marL="1279390" indent="0">
              <a:buNone/>
              <a:defRPr sz="1400"/>
            </a:lvl3pPr>
            <a:lvl4pPr marL="1919085" indent="0">
              <a:buNone/>
              <a:defRPr sz="1300"/>
            </a:lvl4pPr>
            <a:lvl5pPr marL="2558781" indent="0">
              <a:buNone/>
              <a:defRPr sz="1300"/>
            </a:lvl5pPr>
            <a:lvl6pPr marL="3198478" indent="0">
              <a:buNone/>
              <a:defRPr sz="1300"/>
            </a:lvl6pPr>
            <a:lvl7pPr marL="3838177" indent="0">
              <a:buNone/>
              <a:defRPr sz="1300"/>
            </a:lvl7pPr>
            <a:lvl8pPr marL="4477872" indent="0">
              <a:buNone/>
              <a:defRPr sz="1300"/>
            </a:lvl8pPr>
            <a:lvl9pPr marL="5117568" indent="0">
              <a:buNone/>
              <a:defRPr sz="1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42B3-E073-478B-A61E-6E55CC443202}" type="datetime1">
              <a:rPr lang="cs-CZ" smtClean="0"/>
              <a:t>18. 6. 2024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476B-D428-4E12-A99C-83644B65D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06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695" indent="0">
              <a:buNone/>
              <a:defRPr sz="3900"/>
            </a:lvl2pPr>
            <a:lvl3pPr marL="1279390" indent="0">
              <a:buNone/>
              <a:defRPr sz="3400"/>
            </a:lvl3pPr>
            <a:lvl4pPr marL="1919085" indent="0">
              <a:buNone/>
              <a:defRPr sz="2800"/>
            </a:lvl4pPr>
            <a:lvl5pPr marL="2558781" indent="0">
              <a:buNone/>
              <a:defRPr sz="2800"/>
            </a:lvl5pPr>
            <a:lvl6pPr marL="3198478" indent="0">
              <a:buNone/>
              <a:defRPr sz="2800"/>
            </a:lvl6pPr>
            <a:lvl7pPr marL="3838177" indent="0">
              <a:buNone/>
              <a:defRPr sz="2800"/>
            </a:lvl7pPr>
            <a:lvl8pPr marL="4477872" indent="0">
              <a:buNone/>
              <a:defRPr sz="2800"/>
            </a:lvl8pPr>
            <a:lvl9pPr marL="5117568" indent="0">
              <a:buNone/>
              <a:defRPr sz="2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695" indent="0">
              <a:buNone/>
              <a:defRPr sz="1700"/>
            </a:lvl2pPr>
            <a:lvl3pPr marL="1279390" indent="0">
              <a:buNone/>
              <a:defRPr sz="1400"/>
            </a:lvl3pPr>
            <a:lvl4pPr marL="1919085" indent="0">
              <a:buNone/>
              <a:defRPr sz="1300"/>
            </a:lvl4pPr>
            <a:lvl5pPr marL="2558781" indent="0">
              <a:buNone/>
              <a:defRPr sz="1300"/>
            </a:lvl5pPr>
            <a:lvl6pPr marL="3198478" indent="0">
              <a:buNone/>
              <a:defRPr sz="1300"/>
            </a:lvl6pPr>
            <a:lvl7pPr marL="3838177" indent="0">
              <a:buNone/>
              <a:defRPr sz="1300"/>
            </a:lvl7pPr>
            <a:lvl8pPr marL="4477872" indent="0">
              <a:buNone/>
              <a:defRPr sz="1300"/>
            </a:lvl8pPr>
            <a:lvl9pPr marL="5117568" indent="0">
              <a:buNone/>
              <a:defRPr sz="1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4E46-F439-4015-8660-9608736F9860}" type="datetime1">
              <a:rPr lang="cs-CZ" smtClean="0"/>
              <a:t>18. 6. 2024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476B-D428-4E12-A99C-83644B65D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6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39" tIns="63973" rIns="127939" bIns="63973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7939" tIns="63973" rIns="127939" bIns="63973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0080" y="8898898"/>
            <a:ext cx="2987040" cy="511175"/>
          </a:xfrm>
          <a:prstGeom prst="rect">
            <a:avLst/>
          </a:prstGeom>
        </p:spPr>
        <p:txBody>
          <a:bodyPr vert="horz" lIns="127939" tIns="63973" rIns="127939" bIns="6397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422AE-AAAD-47CF-B0F9-C03CC90B3C96}" type="datetime1">
              <a:rPr lang="cs-CZ" smtClean="0"/>
              <a:t>18. 6. 2024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73880" y="8898898"/>
            <a:ext cx="4053840" cy="511175"/>
          </a:xfrm>
          <a:prstGeom prst="rect">
            <a:avLst/>
          </a:prstGeom>
        </p:spPr>
        <p:txBody>
          <a:bodyPr vert="horz" lIns="127939" tIns="63973" rIns="127939" bIns="6397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174480" y="8898898"/>
            <a:ext cx="2987040" cy="511175"/>
          </a:xfrm>
          <a:prstGeom prst="rect">
            <a:avLst/>
          </a:prstGeom>
        </p:spPr>
        <p:txBody>
          <a:bodyPr vert="horz" lIns="127939" tIns="63973" rIns="127939" bIns="6397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476B-D428-4E12-A99C-83644B65D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58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127939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773" indent="-479773" algn="l" defTabSz="1279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507" indent="-399806" algn="l" defTabSz="1279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241" indent="-319848" algn="l" defTabSz="1279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936" indent="-319848" algn="l" defTabSz="1279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631" indent="-319848" algn="l" defTabSz="1279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8327" indent="-319848" algn="l" defTabSz="1279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8022" indent="-319848" algn="l" defTabSz="1279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720" indent="-319848" algn="l" defTabSz="1279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7418" indent="-319848" algn="l" defTabSz="1279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95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390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85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781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478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8177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872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7568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6" y="419099"/>
            <a:ext cx="12076113" cy="876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68152" y="2712368"/>
            <a:ext cx="7992888" cy="3160506"/>
          </a:xfrm>
        </p:spPr>
        <p:txBody>
          <a:bodyPr>
            <a:normAutofit fontScale="77500" lnSpcReduction="20000"/>
          </a:bodyPr>
          <a:lstStyle/>
          <a:p>
            <a:r>
              <a:rPr lang="cs-CZ" sz="3200" dirty="0">
                <a:latin typeface="Tw Cen MT Condensed" panose="020B0606020104020203" pitchFamily="34" charset="-18"/>
              </a:rPr>
              <a:t>	</a:t>
            </a:r>
            <a:r>
              <a:rPr lang="cs-CZ" sz="3800" b="0" dirty="0" smtClean="0">
                <a:latin typeface="Tw Cen MT Condensed" panose="020B0606020104020203" pitchFamily="34" charset="-18"/>
              </a:rPr>
              <a:t>Vysoká škola  technická a ekonomická </a:t>
            </a:r>
          </a:p>
          <a:p>
            <a:r>
              <a:rPr lang="cs-CZ" sz="3800" dirty="0">
                <a:latin typeface="Tw Cen MT Condensed" panose="020B0606020104020203" pitchFamily="34" charset="-18"/>
              </a:rPr>
              <a:t>	</a:t>
            </a:r>
            <a:r>
              <a:rPr lang="cs-CZ" sz="3800" b="0" dirty="0" smtClean="0">
                <a:latin typeface="Tw Cen MT Condensed" panose="020B0606020104020203" pitchFamily="34" charset="-18"/>
              </a:rPr>
              <a:t>v Českých Budějovicích</a:t>
            </a:r>
          </a:p>
          <a:p>
            <a:r>
              <a:rPr lang="cs-CZ" sz="1800" dirty="0" smtClean="0">
                <a:latin typeface="Tw Cen MT Condensed" panose="020B0606020104020203" pitchFamily="34" charset="-18"/>
              </a:rPr>
              <a:t>	   </a:t>
            </a:r>
          </a:p>
          <a:p>
            <a:endParaRPr lang="cs-CZ" sz="1800" dirty="0">
              <a:latin typeface="Tw Cen MT Condensed" panose="020B0606020104020203" pitchFamily="34" charset="-18"/>
            </a:endParaRPr>
          </a:p>
          <a:p>
            <a:r>
              <a:rPr lang="cs-CZ" sz="2300" dirty="0" smtClean="0">
                <a:latin typeface="Tw Cen MT Condensed" panose="020B0606020104020203" pitchFamily="34" charset="-18"/>
              </a:rPr>
              <a:t>   ÚSTAV: TECHNICKO-TECHNOLOGICKÝ</a:t>
            </a:r>
          </a:p>
          <a:p>
            <a:endParaRPr lang="cs-CZ" sz="2300" dirty="0" smtClean="0">
              <a:latin typeface="Tw Cen MT Condensed" panose="020B0606020104020203" pitchFamily="34" charset="-18"/>
            </a:endParaRPr>
          </a:p>
          <a:p>
            <a:r>
              <a:rPr lang="cs-CZ" sz="2300" b="0" dirty="0" smtClean="0">
                <a:latin typeface="Tw Cen MT Condensed" panose="020B0606020104020203" pitchFamily="34" charset="-18"/>
              </a:rPr>
              <a:t>   PŘEDMĚT: </a:t>
            </a:r>
            <a:r>
              <a:rPr lang="cs-CZ" sz="2300" dirty="0" smtClean="0">
                <a:latin typeface="Tw Cen MT Condensed" panose="020B0606020104020203" pitchFamily="34" charset="-18"/>
              </a:rPr>
              <a:t>BAKALÁŘSKÁ PRÁCE</a:t>
            </a:r>
            <a:endParaRPr lang="cs-CZ" sz="2300" b="0" dirty="0" smtClean="0">
              <a:latin typeface="Tw Cen MT Condensed" panose="020B0606020104020203" pitchFamily="34" charset="-18"/>
            </a:endParaRPr>
          </a:p>
          <a:p>
            <a:r>
              <a:rPr lang="cs-CZ" sz="2300" dirty="0" smtClean="0">
                <a:latin typeface="Tw Cen MT Condensed" panose="020B0606020104020203" pitchFamily="34" charset="-18"/>
              </a:rPr>
              <a:t>   VYUČUJÍCÍ</a:t>
            </a:r>
            <a:r>
              <a:rPr lang="cs-CZ" sz="2300" dirty="0">
                <a:latin typeface="Tw Cen MT Condensed" panose="020B0606020104020203" pitchFamily="34" charset="-18"/>
              </a:rPr>
              <a:t>: Ing. Zuzana KRAMÁŘOVÁ Ph.D</a:t>
            </a:r>
            <a:r>
              <a:rPr lang="cs-CZ" sz="2300" dirty="0" smtClean="0">
                <a:latin typeface="Tw Cen MT Condensed" panose="020B0606020104020203" pitchFamily="34" charset="-18"/>
              </a:rPr>
              <a:t>.</a:t>
            </a:r>
          </a:p>
          <a:p>
            <a:r>
              <a:rPr lang="cs-CZ" sz="2300" dirty="0" smtClean="0">
                <a:latin typeface="Tw Cen MT Condensed" panose="020B0606020104020203" pitchFamily="34" charset="-18"/>
              </a:rPr>
              <a:t>   AUTOR</a:t>
            </a:r>
            <a:r>
              <a:rPr lang="cs-CZ" sz="2300" dirty="0">
                <a:latin typeface="Tw Cen MT Condensed" panose="020B0606020104020203" pitchFamily="34" charset="-18"/>
              </a:rPr>
              <a:t>: MICHAELA ROJTOVÁ 25260</a:t>
            </a:r>
          </a:p>
          <a:p>
            <a:r>
              <a:rPr lang="cs-CZ" sz="2300" dirty="0" smtClean="0">
                <a:latin typeface="Tw Cen MT Condensed" panose="020B0606020104020203" pitchFamily="34" charset="-18"/>
              </a:rPr>
              <a:t>   DATUM </a:t>
            </a:r>
            <a:r>
              <a:rPr lang="cs-CZ" sz="2300" dirty="0">
                <a:latin typeface="Tw Cen MT Condensed" panose="020B0606020104020203" pitchFamily="34" charset="-18"/>
              </a:rPr>
              <a:t>ODEVZDÁNÍ:  </a:t>
            </a:r>
            <a:r>
              <a:rPr lang="cs-CZ" sz="2300" dirty="0" smtClean="0">
                <a:latin typeface="Tw Cen MT Condensed" panose="020B0606020104020203" pitchFamily="34" charset="-18"/>
              </a:rPr>
              <a:t>04/2024</a:t>
            </a:r>
            <a:endParaRPr lang="cs-CZ" sz="2300" dirty="0">
              <a:latin typeface="Tw Cen MT Condensed" panose="020B0606020104020203" pitchFamily="34" charset="-18"/>
            </a:endParaRPr>
          </a:p>
          <a:p>
            <a:endParaRPr lang="cs-CZ" sz="2300" dirty="0">
              <a:latin typeface="Tw Cen MT Condensed" panose="020B06060201040202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6064" y="624136"/>
            <a:ext cx="12385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dirty="0" smtClean="0">
                <a:latin typeface="Tw Cen MT Condensed" panose="020B0606020104020203" pitchFamily="34" charset="-18"/>
              </a:rPr>
              <a:t>PREZENTACE OBJEKTU:   </a:t>
            </a:r>
          </a:p>
          <a:p>
            <a:pPr algn="ctr"/>
            <a:r>
              <a:rPr lang="cs-CZ" sz="5400" dirty="0" smtClean="0">
                <a:latin typeface="Tw Cen MT Condensed" panose="020B0606020104020203" pitchFamily="34" charset="-18"/>
              </a:rPr>
              <a:t>MĚSTSKÉ MUZEUM S POLYFUNKČNÍM SÁLEM V OSTROVĚ</a:t>
            </a:r>
            <a:endParaRPr lang="cs-CZ" sz="5400" dirty="0">
              <a:latin typeface="Tw Cen MT Condensed" panose="020B0606020104020203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4176" y="5226543"/>
            <a:ext cx="350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100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2" y="2568352"/>
            <a:ext cx="1149102" cy="116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3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0" advClick="0" advTm="37529"/>
    </mc:Choice>
    <mc:Fallback xmlns="">
      <p:transition spd="slow" advClick="0" advTm="3752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3" objId="5"/>
        <p14:stopEvt time="35049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" y="344487"/>
            <a:ext cx="12495213" cy="925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3129" y="554055"/>
            <a:ext cx="3278188" cy="588576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latin typeface="Tw Cen MT Condensed" panose="020B0606020104020203" pitchFamily="34" charset="-18"/>
              </a:rPr>
              <a:t>OTÁZKY OPONENTA PRÁCE:</a:t>
            </a:r>
            <a:endParaRPr lang="cs-CZ" sz="1600" dirty="0">
              <a:latin typeface="Tw Cen MT Condensed" panose="020B0606020104020203" pitchFamily="34" charset="-18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40160" y="1199615"/>
            <a:ext cx="1080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cs-CZ" sz="2000" dirty="0" smtClean="0">
                <a:latin typeface="Tw Cen MT Condensed" panose="020B0606020104020203" pitchFamily="34" charset="-18"/>
              </a:rPr>
              <a:t>   Domníváte </a:t>
            </a:r>
            <a:r>
              <a:rPr lang="cs-CZ" sz="2000" dirty="0">
                <a:latin typeface="Tw Cen MT Condensed" panose="020B0606020104020203" pitchFamily="34" charset="-18"/>
              </a:rPr>
              <a:t>se, že i výběr povrchu a barevnost podlahy ovlivňují dojem z místnosti a působí na psychiku uživatelů? </a:t>
            </a:r>
            <a:endParaRPr lang="cs-CZ" sz="2000" dirty="0" smtClean="0">
              <a:latin typeface="Tw Cen MT Condensed" panose="020B0606020104020203" pitchFamily="34" charset="-18"/>
            </a:endParaRPr>
          </a:p>
          <a:p>
            <a:pPr marL="342900" indent="-342900">
              <a:buAutoNum type="arabicParenR"/>
            </a:pPr>
            <a:endParaRPr lang="cs-CZ" sz="2000" dirty="0">
              <a:latin typeface="Tw Cen MT Condensed" panose="020B0606020104020203" pitchFamily="34" charset="-18"/>
            </a:endParaRPr>
          </a:p>
          <a:p>
            <a:r>
              <a:rPr lang="cs-CZ" sz="1600" dirty="0" smtClean="0">
                <a:latin typeface="Tw Cen MT Condensed" panose="020B0606020104020203" pitchFamily="34" charset="-18"/>
              </a:rPr>
              <a:t>             Ano všechny povrchy v místnosti ovlivňují  uživatele místnosti. Barevnost vždycky u voleného povrchu intenzita vlivu záleží především na typu a účelu   </a:t>
            </a:r>
          </a:p>
          <a:p>
            <a:r>
              <a:rPr lang="cs-CZ" sz="1600" dirty="0">
                <a:latin typeface="Tw Cen MT Condensed" panose="020B0606020104020203" pitchFamily="34" charset="-18"/>
              </a:rPr>
              <a:t> </a:t>
            </a:r>
            <a:r>
              <a:rPr lang="cs-CZ" sz="1600" dirty="0" smtClean="0">
                <a:latin typeface="Tw Cen MT Condensed" panose="020B0606020104020203" pitchFamily="34" charset="-18"/>
              </a:rPr>
              <a:t>            užívání místnosti. V soukromém bytě bude mít příjemnost povrchu podlahy na dotek například v ložnici mnohem větší vliv na psychickou pohodu, než  </a:t>
            </a:r>
          </a:p>
          <a:p>
            <a:r>
              <a:rPr lang="cs-CZ" sz="1600" dirty="0">
                <a:latin typeface="Tw Cen MT Condensed" panose="020B0606020104020203" pitchFamily="34" charset="-18"/>
              </a:rPr>
              <a:t> </a:t>
            </a:r>
            <a:r>
              <a:rPr lang="cs-CZ" sz="1600" dirty="0" smtClean="0">
                <a:latin typeface="Tw Cen MT Condensed" panose="020B0606020104020203" pitchFamily="34" charset="-18"/>
              </a:rPr>
              <a:t>            například na nádraží nebo obecně v budovách občanské vybavenosti, kde není předpoklad dotyku holým tělem uživatelů. Přičemž je určitě dobré </a:t>
            </a:r>
          </a:p>
          <a:p>
            <a:r>
              <a:rPr lang="cs-CZ" sz="1600" dirty="0">
                <a:latin typeface="Tw Cen MT Condensed" panose="020B0606020104020203" pitchFamily="34" charset="-18"/>
              </a:rPr>
              <a:t> </a:t>
            </a:r>
            <a:r>
              <a:rPr lang="cs-CZ" sz="1600" dirty="0" smtClean="0">
                <a:latin typeface="Tw Cen MT Condensed" panose="020B0606020104020203" pitchFamily="34" charset="-18"/>
              </a:rPr>
              <a:t>            zmínit fakt,  že výběr povrchu podlahy ovlivňuje i její dotykovou teplotu, což zejména ve stavbách pro bydlení opět výrazně ovlivňuje uživatele prostoru.</a:t>
            </a:r>
            <a:endParaRPr lang="cs-CZ" sz="1600" dirty="0">
              <a:latin typeface="Tw Cen MT Condensed" panose="020B0606020104020203" pitchFamily="34" charset="-18"/>
            </a:endParaRPr>
          </a:p>
          <a:p>
            <a:pPr lvl="1" algn="just"/>
            <a:endParaRPr lang="cs-CZ" sz="2000" dirty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r>
              <a:rPr lang="cs-CZ" sz="2000" dirty="0">
                <a:latin typeface="Tw Cen MT Condensed" panose="020B0606020104020203" pitchFamily="34" charset="-18"/>
              </a:rPr>
              <a:t>Jak bude ošetřeno případné oslunění exponátů galerie střešními okny?</a:t>
            </a:r>
          </a:p>
          <a:p>
            <a:r>
              <a:rPr lang="cs-CZ" sz="1600" dirty="0" smtClean="0">
                <a:latin typeface="Tw Cen MT Condensed" panose="020B0606020104020203" pitchFamily="34" charset="-18"/>
              </a:rPr>
              <a:t>            </a:t>
            </a:r>
            <a:endParaRPr lang="cs-CZ" sz="1600" dirty="0" smtClean="0">
              <a:latin typeface="Tw Cen MT Condensed" panose="020B0606020104020203" pitchFamily="34" charset="-18"/>
            </a:endParaRPr>
          </a:p>
          <a:p>
            <a:r>
              <a:rPr lang="cs-CZ" sz="1600" dirty="0">
                <a:latin typeface="Tw Cen MT Condensed" panose="020B0606020104020203" pitchFamily="34" charset="-18"/>
              </a:rPr>
              <a:t> </a:t>
            </a:r>
            <a:r>
              <a:rPr lang="cs-CZ" sz="1600" dirty="0" smtClean="0">
                <a:latin typeface="Tw Cen MT Condensed" panose="020B0606020104020203" pitchFamily="34" charset="-18"/>
              </a:rPr>
              <a:t>           </a:t>
            </a:r>
            <a:r>
              <a:rPr lang="cs-CZ" sz="1600" dirty="0" smtClean="0">
                <a:latin typeface="Tw Cen MT Condensed" panose="020B0606020104020203" pitchFamily="34" charset="-18"/>
              </a:rPr>
              <a:t>Okna </a:t>
            </a:r>
            <a:r>
              <a:rPr lang="cs-CZ" sz="1600" dirty="0">
                <a:latin typeface="Tw Cen MT Condensed" panose="020B0606020104020203" pitchFamily="34" charset="-18"/>
              </a:rPr>
              <a:t>budou opatřena vnitřní UV fólií podobně jako ve výstavních sálech, tak aby docházelo pouze k propustnosti denního světla, ale bylo minimalizováno </a:t>
            </a:r>
            <a:r>
              <a:rPr lang="cs-CZ" sz="1600" dirty="0" smtClean="0">
                <a:latin typeface="Tw Cen MT Condensed" panose="020B0606020104020203" pitchFamily="34" charset="-18"/>
              </a:rPr>
              <a:t>propouštění</a:t>
            </a:r>
          </a:p>
          <a:p>
            <a:r>
              <a:rPr lang="cs-CZ" sz="1600" dirty="0">
                <a:latin typeface="Tw Cen MT Condensed" panose="020B0606020104020203" pitchFamily="34" charset="-18"/>
              </a:rPr>
              <a:t> </a:t>
            </a:r>
            <a:r>
              <a:rPr lang="cs-CZ" sz="1600" dirty="0" smtClean="0">
                <a:latin typeface="Tw Cen MT Condensed" panose="020B0606020104020203" pitchFamily="34" charset="-18"/>
              </a:rPr>
              <a:t>           slunečních </a:t>
            </a:r>
            <a:r>
              <a:rPr lang="cs-CZ" sz="1600" dirty="0">
                <a:latin typeface="Tw Cen MT Condensed" panose="020B0606020104020203" pitchFamily="34" charset="-18"/>
              </a:rPr>
              <a:t>paprsků potažmo jejich negativnímu vlivu na exponáty a obrazy</a:t>
            </a:r>
            <a:r>
              <a:rPr lang="cs-CZ" sz="1600" dirty="0" smtClean="0">
                <a:latin typeface="Tw Cen MT Condensed" panose="020B0606020104020203" pitchFamily="34" charset="-18"/>
              </a:rPr>
              <a:t>.</a:t>
            </a:r>
          </a:p>
          <a:p>
            <a:endParaRPr lang="cs-CZ" sz="1600" dirty="0">
              <a:latin typeface="Tw Cen MT Condensed" panose="020B0606020104020203" pitchFamily="34" charset="-18"/>
            </a:endParaRPr>
          </a:p>
          <a:p>
            <a:r>
              <a:rPr lang="cs-CZ" sz="1600" dirty="0">
                <a:latin typeface="Tw Cen MT Condensed" panose="020B0606020104020203" pitchFamily="34" charset="-18"/>
              </a:rPr>
              <a:t> </a:t>
            </a:r>
            <a:r>
              <a:rPr lang="cs-CZ" sz="1600" dirty="0" smtClean="0">
                <a:latin typeface="Tw Cen MT Condensed" panose="020B0606020104020203" pitchFamily="34" charset="-18"/>
              </a:rPr>
              <a:t>           Jako druhou variantu vidím odrazové plochy zavěšené na konstrukcích pod střešními okny, což je ale limitující z hlediska barevnosti podhledu, kdy by musela být </a:t>
            </a:r>
          </a:p>
          <a:p>
            <a:r>
              <a:rPr lang="cs-CZ" sz="1600" dirty="0">
                <a:latin typeface="Tw Cen MT Condensed" panose="020B0606020104020203" pitchFamily="34" charset="-18"/>
              </a:rPr>
              <a:t> </a:t>
            </a:r>
            <a:r>
              <a:rPr lang="cs-CZ" sz="1600" dirty="0" smtClean="0">
                <a:latin typeface="Tw Cen MT Condensed" panose="020B0606020104020203" pitchFamily="34" charset="-18"/>
              </a:rPr>
              <a:t>        </a:t>
            </a:r>
            <a:r>
              <a:rPr lang="cs-CZ" sz="1600" dirty="0" smtClean="0">
                <a:latin typeface="Tw Cen MT Condensed" panose="020B0606020104020203" pitchFamily="34" charset="-18"/>
              </a:rPr>
              <a:t>   </a:t>
            </a:r>
            <a:r>
              <a:rPr lang="cs-CZ" sz="1600" dirty="0" smtClean="0">
                <a:latin typeface="Tw Cen MT Condensed" panose="020B0606020104020203" pitchFamily="34" charset="-18"/>
              </a:rPr>
              <a:t>použita bílá eventuálně nějaká velmi světlá omítka, aby byla zachována dobrá odraznost a rozptýlení denního světla do místnosti.</a:t>
            </a:r>
            <a:endParaRPr lang="cs-CZ" sz="1600" dirty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 smtClean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 smtClean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 smtClean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 smtClean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>
              <a:latin typeface="Tw Cen MT Condensed" panose="020B0606020104020203" pitchFamily="34" charset="-18"/>
            </a:endParaRPr>
          </a:p>
          <a:p>
            <a:pPr marL="342900" indent="-342900">
              <a:buAutoNum type="arabicParenR" startAt="2"/>
            </a:pPr>
            <a:endParaRPr lang="cs-CZ" sz="1600" dirty="0">
              <a:latin typeface="Tw Cen MT Condensed" panose="020B06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431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57"/>
    </mc:Choice>
    <mc:Fallback xmlns="">
      <p:transition spd="slow" advTm="4175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39406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9" y="192088"/>
            <a:ext cx="12495213" cy="925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74342" y="711464"/>
            <a:ext cx="3668216" cy="4093258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cs-CZ" sz="2000" smtClean="0">
                <a:latin typeface="Tw Cen MT Condensed" panose="020B0606020104020203" pitchFamily="34" charset="-18"/>
              </a:rPr>
              <a:t>UMÍSTĚNÍ:</a:t>
            </a:r>
            <a:r>
              <a:rPr lang="cs-CZ" sz="1400" smtClean="0">
                <a:latin typeface="Tw Cen MT Condensed" panose="020B0606020104020203" pitchFamily="34" charset="-18"/>
              </a:rPr>
              <a:t/>
            </a:r>
            <a:br>
              <a:rPr lang="cs-CZ" sz="1400" smtClean="0">
                <a:latin typeface="Tw Cen MT Condensed" panose="020B0606020104020203" pitchFamily="34" charset="-18"/>
              </a:rPr>
            </a:br>
            <a:r>
              <a:rPr lang="cs-CZ" sz="1200" smtClean="0">
                <a:latin typeface="+mn-lt"/>
              </a:rPr>
              <a:t>Město Ostrov - Karlovarský kraj</a:t>
            </a:r>
            <a:br>
              <a:rPr lang="cs-CZ" sz="1200" smtClean="0">
                <a:latin typeface="+mn-lt"/>
              </a:rPr>
            </a:br>
            <a:r>
              <a:rPr lang="cs-CZ" sz="1200" smtClean="0">
                <a:latin typeface="+mn-lt"/>
              </a:rPr>
              <a:t/>
            </a:r>
            <a:br>
              <a:rPr lang="cs-CZ" sz="1200" smtClean="0">
                <a:latin typeface="+mn-lt"/>
              </a:rPr>
            </a:br>
            <a:r>
              <a:rPr lang="cs-CZ" sz="2000" smtClean="0">
                <a:latin typeface="Tw Cen MT Condensed" panose="020B0606020104020203" pitchFamily="34" charset="-18"/>
              </a:rPr>
              <a:t>CÍL PROJEKTU:</a:t>
            </a:r>
            <a:r>
              <a:rPr lang="cs-CZ" sz="1400" smtClean="0">
                <a:latin typeface="Tw Cen MT Condensed" panose="020B0606020104020203" pitchFamily="34" charset="-18"/>
              </a:rPr>
              <a:t/>
            </a:r>
            <a:br>
              <a:rPr lang="cs-CZ" sz="1400" smtClean="0">
                <a:latin typeface="Tw Cen MT Condensed" panose="020B0606020104020203" pitchFamily="34" charset="-18"/>
              </a:rPr>
            </a:br>
            <a:r>
              <a:rPr lang="cs-CZ" sz="1200" smtClean="0">
                <a:latin typeface="+mn-lt"/>
              </a:rPr>
              <a:t>Návrh reprezentativních prostor pro představení komplexního průřezu historie města a zlepšení možnosti kulturního vyžití ve městě.</a:t>
            </a:r>
            <a:br>
              <a:rPr lang="cs-CZ" sz="1200" smtClean="0">
                <a:latin typeface="+mn-lt"/>
              </a:rPr>
            </a:br>
            <a:r>
              <a:rPr lang="cs-CZ" sz="1200" smtClean="0">
                <a:latin typeface="+mn-lt"/>
              </a:rPr>
              <a:t>V rámci bakalářské práce navrhnout smysluplné využití podkrovních prostor se zahrnutím změn, a využití netradičních povrchových úprav v polyfunkčním sále.</a:t>
            </a:r>
            <a:r>
              <a:rPr lang="cs-CZ" sz="1400" smtClean="0">
                <a:latin typeface="Tw Cen MT Condensed" panose="020B0606020104020203" pitchFamily="34" charset="-18"/>
              </a:rPr>
              <a:t/>
            </a:r>
            <a:br>
              <a:rPr lang="cs-CZ" sz="1400" smtClean="0">
                <a:latin typeface="Tw Cen MT Condensed" panose="020B0606020104020203" pitchFamily="34" charset="-18"/>
              </a:rPr>
            </a:br>
            <a:r>
              <a:rPr lang="cs-CZ" sz="2000" smtClean="0">
                <a:latin typeface="Tw Cen MT Condensed" panose="020B0606020104020203" pitchFamily="34" charset="-18"/>
              </a:rPr>
              <a:t/>
            </a:r>
            <a:br>
              <a:rPr lang="cs-CZ" sz="2000" smtClean="0">
                <a:latin typeface="Tw Cen MT Condensed" panose="020B0606020104020203" pitchFamily="34" charset="-18"/>
              </a:rPr>
            </a:br>
            <a:r>
              <a:rPr lang="cs-CZ" sz="1400" smtClean="0">
                <a:latin typeface="Tw Cen MT Condensed" panose="020B0606020104020203" pitchFamily="34" charset="-18"/>
              </a:rPr>
              <a:t/>
            </a:r>
            <a:br>
              <a:rPr lang="cs-CZ" sz="1400" smtClean="0">
                <a:latin typeface="Tw Cen MT Condensed" panose="020B0606020104020203" pitchFamily="34" charset="-18"/>
              </a:rPr>
            </a:br>
            <a:r>
              <a:rPr lang="cs-CZ" sz="1400" smtClean="0">
                <a:latin typeface="Tw Cen MT Condensed" panose="020B0606020104020203" pitchFamily="34" charset="-18"/>
              </a:rPr>
              <a:t/>
            </a:r>
            <a:br>
              <a:rPr lang="cs-CZ" sz="1400" smtClean="0">
                <a:latin typeface="Tw Cen MT Condensed" panose="020B0606020104020203" pitchFamily="34" charset="-18"/>
              </a:rPr>
            </a:br>
            <a:r>
              <a:rPr lang="cs-CZ" sz="1400" smtClean="0">
                <a:latin typeface="Tw Cen MT Condensed" panose="020B0606020104020203" pitchFamily="34" charset="-18"/>
              </a:rPr>
              <a:t/>
            </a:r>
            <a:br>
              <a:rPr lang="cs-CZ" sz="1400" smtClean="0">
                <a:latin typeface="Tw Cen MT Condensed" panose="020B0606020104020203" pitchFamily="34" charset="-18"/>
              </a:rPr>
            </a:br>
            <a:endParaRPr lang="cs-CZ" sz="1400" dirty="0">
              <a:latin typeface="Tw Cen MT Condensed" panose="020B0606020104020203" pitchFamily="34" charset="-18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2017424" y="8559495"/>
            <a:ext cx="800472" cy="633594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cs-CZ" sz="2000" b="1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1</a:t>
            </a:r>
            <a:endParaRPr lang="cs-CZ" sz="2000" b="1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55" y="1442768"/>
            <a:ext cx="3449843" cy="3031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674342" y="458711"/>
            <a:ext cx="2702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600" dirty="0" smtClean="0">
                <a:latin typeface="Tw Cen MT Condensed" panose="020B0606020104020203" pitchFamily="34" charset="-18"/>
              </a:rPr>
              <a:t>VÝBĚR LOKALITY:   </a:t>
            </a:r>
            <a:endParaRPr lang="cs-CZ" sz="3600" dirty="0">
              <a:latin typeface="Tw Cen MT Condensed" panose="020B0606020104020203" pitchFamily="34" charset="-18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370078" y="566433"/>
            <a:ext cx="4005809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400" dirty="0" smtClean="0">
                <a:latin typeface="Tw Cen MT Condensed" panose="020B0606020104020203" pitchFamily="34" charset="-18"/>
                <a:ea typeface="+mj-ea"/>
                <a:cs typeface="+mj-cs"/>
              </a:rPr>
              <a:t>ÚZEMNÍ PLÁN - Občanská vybavenost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400" b="1" dirty="0">
                <a:latin typeface="Tw Cen MT Condensed" panose="020B0606020104020203" pitchFamily="34" charset="-18"/>
              </a:rPr>
              <a:t>max. </a:t>
            </a:r>
            <a:r>
              <a:rPr lang="cs-CZ" sz="1400" b="1" dirty="0" err="1">
                <a:latin typeface="Tw Cen MT Condensed" panose="020B0606020104020203" pitchFamily="34" charset="-18"/>
              </a:rPr>
              <a:t>podlažnost</a:t>
            </a:r>
            <a:r>
              <a:rPr lang="cs-CZ" sz="1400" b="1" dirty="0">
                <a:latin typeface="Tw Cen MT Condensed" panose="020B0606020104020203" pitchFamily="34" charset="-18"/>
              </a:rPr>
              <a:t>: 3NP + podkroví</a:t>
            </a:r>
            <a:br>
              <a:rPr lang="cs-CZ" sz="1400" b="1" dirty="0">
                <a:latin typeface="Tw Cen MT Condensed" panose="020B0606020104020203" pitchFamily="34" charset="-18"/>
              </a:rPr>
            </a:br>
            <a:r>
              <a:rPr lang="cs-CZ" sz="1400" b="1" dirty="0">
                <a:latin typeface="Tw Cen MT Condensed" panose="020B0606020104020203" pitchFamily="34" charset="-18"/>
              </a:rPr>
              <a:t>min. % ozelenění pozemku je </a:t>
            </a:r>
            <a:r>
              <a:rPr lang="cs-CZ" sz="1400" b="1" dirty="0" smtClean="0">
                <a:latin typeface="Tw Cen MT Condensed" panose="020B0606020104020203" pitchFamily="34" charset="-18"/>
              </a:rPr>
              <a:t>30 </a:t>
            </a:r>
            <a:r>
              <a:rPr lang="cs-CZ" sz="1400" b="1" dirty="0">
                <a:latin typeface="Tw Cen MT Condensed" panose="020B0606020104020203" pitchFamily="34" charset="-18"/>
              </a:rPr>
              <a:t>%</a:t>
            </a:r>
            <a:br>
              <a:rPr lang="cs-CZ" sz="1400" b="1" dirty="0">
                <a:latin typeface="Tw Cen MT Condensed" panose="020B0606020104020203" pitchFamily="34" charset="-18"/>
              </a:rPr>
            </a:br>
            <a:r>
              <a:rPr lang="cs-CZ" sz="1400" b="1" dirty="0">
                <a:latin typeface="Tw Cen MT Condensed" panose="020B0606020104020203" pitchFamily="34" charset="-18"/>
              </a:rPr>
              <a:t>max. % zastavěnost pozemku 40%</a:t>
            </a:r>
            <a:endParaRPr lang="cs-CZ" sz="1400" dirty="0">
              <a:latin typeface="Tw Cen MT Condensed" panose="020B0606020104020203" pitchFamily="34" charset="-18"/>
              <a:ea typeface="+mj-ea"/>
              <a:cs typeface="+mj-cs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705056" y="2979734"/>
            <a:ext cx="883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800" dirty="0" smtClean="0">
              <a:latin typeface="Tw Cen MT Condensed" panose="020B0606020104020203" pitchFamily="34" charset="-18"/>
            </a:endParaRPr>
          </a:p>
          <a:p>
            <a:r>
              <a:rPr lang="cs-CZ" sz="1800" dirty="0" smtClean="0">
                <a:latin typeface="Tw Cen MT Condensed" panose="020B0606020104020203" pitchFamily="34" charset="-18"/>
              </a:rPr>
              <a:t>LOKALITA:</a:t>
            </a:r>
            <a:endParaRPr lang="cs-CZ" sz="18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8653298" y="3626065"/>
            <a:ext cx="372219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 smtClean="0"/>
              <a:t>k</a:t>
            </a:r>
            <a:r>
              <a:rPr lang="cs-CZ" sz="1200" dirty="0">
                <a:ea typeface="+mj-ea"/>
                <a:cs typeface="+mj-cs"/>
              </a:rPr>
              <a:t>lidná lokalita v majetku města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ea typeface="+mj-ea"/>
                <a:cs typeface="+mj-cs"/>
              </a:rPr>
              <a:t>dobrá dopravní obslužnost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ea typeface="+mj-ea"/>
                <a:cs typeface="+mj-cs"/>
              </a:rPr>
              <a:t>nezastavěné rovinaté pozemky s rozlohou </a:t>
            </a:r>
          </a:p>
          <a:p>
            <a:r>
              <a:rPr lang="cs-CZ" sz="1200" dirty="0">
                <a:ea typeface="+mj-ea"/>
                <a:cs typeface="+mj-cs"/>
              </a:rPr>
              <a:t>        11 466 m2 na </a:t>
            </a:r>
            <a:r>
              <a:rPr lang="cs-CZ" sz="1200" dirty="0" smtClean="0">
                <a:ea typeface="+mj-ea"/>
                <a:cs typeface="+mj-cs"/>
              </a:rPr>
              <a:t>severním okraji </a:t>
            </a:r>
            <a:r>
              <a:rPr lang="cs-CZ" sz="1200" dirty="0">
                <a:ea typeface="+mj-ea"/>
                <a:cs typeface="+mj-cs"/>
              </a:rPr>
              <a:t>města – možná </a:t>
            </a:r>
            <a:r>
              <a:rPr lang="cs-CZ" sz="1200" dirty="0" smtClean="0">
                <a:ea typeface="+mj-ea"/>
                <a:cs typeface="+mj-cs"/>
              </a:rPr>
              <a:t>        </a:t>
            </a:r>
          </a:p>
          <a:p>
            <a:r>
              <a:rPr lang="cs-CZ" sz="1200" dirty="0">
                <a:ea typeface="+mj-ea"/>
                <a:cs typeface="+mj-cs"/>
              </a:rPr>
              <a:t> </a:t>
            </a:r>
            <a:r>
              <a:rPr lang="cs-CZ" sz="1200" dirty="0" smtClean="0">
                <a:ea typeface="+mj-ea"/>
                <a:cs typeface="+mj-cs"/>
              </a:rPr>
              <a:t>       rentabilní  </a:t>
            </a:r>
            <a:r>
              <a:rPr lang="cs-CZ" sz="1200" dirty="0">
                <a:ea typeface="+mj-ea"/>
                <a:cs typeface="+mj-cs"/>
              </a:rPr>
              <a:t>velikost objektu, včetně zpevněných </a:t>
            </a:r>
            <a:r>
              <a:rPr lang="cs-CZ" sz="1200" dirty="0" err="1" smtClean="0">
                <a:ea typeface="+mj-ea"/>
                <a:cs typeface="+mj-cs"/>
              </a:rPr>
              <a:t>pl</a:t>
            </a:r>
            <a:r>
              <a:rPr lang="cs-CZ" sz="1200" dirty="0" smtClean="0">
                <a:ea typeface="+mj-ea"/>
                <a:cs typeface="+mj-cs"/>
              </a:rPr>
              <a:t>.</a:t>
            </a:r>
            <a:endParaRPr lang="cs-CZ" sz="1200" dirty="0">
              <a:ea typeface="+mj-ea"/>
              <a:cs typeface="+mj-cs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ea typeface="+mj-ea"/>
                <a:cs typeface="+mj-cs"/>
              </a:rPr>
              <a:t>přítomnost inženýrských sítí na hranici pozemku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ea typeface="+mj-ea"/>
                <a:cs typeface="+mj-cs"/>
              </a:rPr>
              <a:t>autobusová zastávka je méně než 300m od objektu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ea typeface="+mj-ea"/>
                <a:cs typeface="+mj-cs"/>
              </a:rPr>
              <a:t>pozemky přímo u trasy projektu naučné stezky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ea typeface="+mj-ea"/>
                <a:cs typeface="+mj-cs"/>
              </a:rPr>
              <a:t>v okolí </a:t>
            </a:r>
            <a:r>
              <a:rPr lang="cs-CZ" sz="1600" dirty="0">
                <a:latin typeface="Tw Cen MT Condensed" panose="020B0606020104020203" pitchFamily="34" charset="-18"/>
              </a:rPr>
              <a:t/>
            </a:r>
            <a:br>
              <a:rPr lang="cs-CZ" sz="1600" dirty="0">
                <a:latin typeface="Tw Cen MT Condensed" panose="020B0606020104020203" pitchFamily="34" charset="-18"/>
              </a:rPr>
            </a:br>
            <a:r>
              <a:rPr lang="cs-CZ" sz="1600" dirty="0">
                <a:latin typeface="Tw Cen MT Condensed" panose="020B0606020104020203" pitchFamily="34" charset="-18"/>
              </a:rPr>
              <a:t/>
            </a:r>
            <a:br>
              <a:rPr lang="cs-CZ" sz="1600" dirty="0">
                <a:latin typeface="Tw Cen MT Condensed" panose="020B0606020104020203" pitchFamily="34" charset="-18"/>
              </a:rPr>
            </a:b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756689" y="5840070"/>
            <a:ext cx="180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Tw Cen MT Condensed" panose="020B0606020104020203" pitchFamily="34" charset="-18"/>
              </a:rPr>
              <a:t>UMÍSTĚNÍ NA POZEMKU:</a:t>
            </a:r>
            <a:endParaRPr lang="cs-CZ" sz="18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" y="1443908"/>
            <a:ext cx="3418674" cy="30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8619059" y="6024736"/>
            <a:ext cx="3788248" cy="37994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 smtClean="0">
                <a:ea typeface="+mj-ea"/>
                <a:cs typeface="+mj-cs"/>
              </a:rPr>
              <a:t>novostavba muzea ve </a:t>
            </a:r>
            <a:r>
              <a:rPr lang="cs-CZ" sz="1200" dirty="0">
                <a:ea typeface="+mj-ea"/>
                <a:cs typeface="+mj-cs"/>
              </a:rPr>
              <a:t>východní </a:t>
            </a:r>
            <a:r>
              <a:rPr lang="cs-CZ" sz="1200" dirty="0" smtClean="0">
                <a:ea typeface="+mj-ea"/>
                <a:cs typeface="+mj-cs"/>
              </a:rPr>
              <a:t>č. </a:t>
            </a:r>
            <a:r>
              <a:rPr lang="cs-CZ" sz="1200" dirty="0">
                <a:ea typeface="+mj-ea"/>
                <a:cs typeface="+mj-cs"/>
              </a:rPr>
              <a:t>řešeného území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ea typeface="+mj-ea"/>
                <a:cs typeface="+mj-cs"/>
              </a:rPr>
              <a:t>hlavní vjezd na pozemek z ul. U </a:t>
            </a:r>
            <a:r>
              <a:rPr lang="cs-CZ" sz="1200" dirty="0" smtClean="0">
                <a:ea typeface="+mj-ea"/>
                <a:cs typeface="+mj-cs"/>
              </a:rPr>
              <a:t>Nemocnice</a:t>
            </a:r>
            <a:endParaRPr lang="cs-CZ" sz="1200" dirty="0">
              <a:ea typeface="+mj-ea"/>
              <a:cs typeface="+mj-cs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 smtClean="0">
                <a:ea typeface="+mj-ea"/>
                <a:cs typeface="+mj-cs"/>
              </a:rPr>
              <a:t>před objektem parkoviště </a:t>
            </a:r>
            <a:r>
              <a:rPr lang="cs-CZ" sz="1200" dirty="0">
                <a:ea typeface="+mj-ea"/>
                <a:cs typeface="+mj-cs"/>
              </a:rPr>
              <a:t>pro návštěvníky  </a:t>
            </a:r>
            <a:r>
              <a:rPr lang="cs-CZ" sz="1200" dirty="0" smtClean="0">
                <a:ea typeface="+mj-ea"/>
                <a:cs typeface="+mj-cs"/>
              </a:rPr>
              <a:t>- 37 PM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 smtClean="0">
                <a:ea typeface="+mj-ea"/>
                <a:cs typeface="+mj-cs"/>
              </a:rPr>
              <a:t>z JV strany objektu zpevněná plocha :</a:t>
            </a:r>
          </a:p>
          <a:p>
            <a:pPr marL="0" lvl="1">
              <a:lnSpc>
                <a:spcPct val="150000"/>
              </a:lnSpc>
            </a:pPr>
            <a:r>
              <a:rPr lang="cs-CZ" sz="1200" dirty="0">
                <a:ea typeface="+mj-ea"/>
                <a:cs typeface="+mj-cs"/>
              </a:rPr>
              <a:t> </a:t>
            </a:r>
            <a:r>
              <a:rPr lang="cs-CZ" sz="1200" dirty="0" smtClean="0">
                <a:ea typeface="+mj-ea"/>
                <a:cs typeface="+mj-cs"/>
              </a:rPr>
              <a:t>    - kapacita 13 PM, </a:t>
            </a:r>
            <a:r>
              <a:rPr lang="cs-CZ" sz="1200" dirty="0"/>
              <a:t>přístup nákladním automobilům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 smtClean="0">
                <a:ea typeface="+mj-ea"/>
                <a:cs typeface="+mj-cs"/>
              </a:rPr>
              <a:t>zpevněná plocha z SV strany objektu (za objektem)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ea typeface="+mj-ea"/>
                <a:cs typeface="+mj-cs"/>
              </a:rPr>
              <a:t> </a:t>
            </a:r>
            <a:r>
              <a:rPr lang="cs-CZ" sz="1200" dirty="0" smtClean="0">
                <a:ea typeface="+mj-ea"/>
                <a:cs typeface="+mj-cs"/>
              </a:rPr>
              <a:t>    - </a:t>
            </a:r>
            <a:r>
              <a:rPr lang="cs-CZ" sz="1200" dirty="0" smtClean="0"/>
              <a:t>přístup </a:t>
            </a:r>
            <a:r>
              <a:rPr lang="cs-CZ" sz="1200" dirty="0"/>
              <a:t>nákladním</a:t>
            </a:r>
            <a:r>
              <a:rPr lang="cs-CZ" sz="1200" dirty="0" smtClean="0"/>
              <a:t> automobilům, </a:t>
            </a:r>
          </a:p>
          <a:p>
            <a:pPr>
              <a:lnSpc>
                <a:spcPct val="150000"/>
              </a:lnSpc>
            </a:pPr>
            <a:r>
              <a:rPr lang="cs-CZ" sz="1200" dirty="0"/>
              <a:t> </a:t>
            </a:r>
            <a:r>
              <a:rPr lang="cs-CZ" sz="1200" dirty="0" smtClean="0"/>
              <a:t>       zaměstnanecké  parkoviště  - 6 PM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/>
              <a:t> </a:t>
            </a:r>
            <a:r>
              <a:rPr lang="cs-CZ" sz="1200" dirty="0" smtClean="0"/>
              <a:t>v S a Z č. řešeného území terasa  s přístupem z interiéru a zahradní okruh</a:t>
            </a:r>
          </a:p>
          <a:p>
            <a:endParaRPr lang="cs-CZ" sz="1600" dirty="0"/>
          </a:p>
          <a:p>
            <a:r>
              <a:rPr lang="cs-CZ" sz="1600" dirty="0">
                <a:latin typeface="Tw Cen MT Condensed" panose="020B0606020104020203" pitchFamily="34" charset="-18"/>
              </a:rPr>
              <a:t/>
            </a:r>
            <a:br>
              <a:rPr lang="cs-CZ" sz="1600" dirty="0">
                <a:latin typeface="Tw Cen MT Condensed" panose="020B0606020104020203" pitchFamily="34" charset="-18"/>
              </a:rPr>
            </a:br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41230" y="566433"/>
            <a:ext cx="3508081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latin typeface="Tw Cen MT Condensed" panose="020B0606020104020203" pitchFamily="34" charset="-18"/>
                <a:ea typeface="+mj-ea"/>
                <a:cs typeface="+mj-cs"/>
              </a:rPr>
              <a:t>Česká republika </a:t>
            </a:r>
            <a:r>
              <a:rPr lang="cs-CZ" sz="1400" dirty="0" smtClean="0">
                <a:latin typeface="Tw Cen MT Condensed" panose="020B0606020104020203" pitchFamily="34" charset="-18"/>
                <a:ea typeface="+mj-ea"/>
                <a:cs typeface="+mj-cs"/>
              </a:rPr>
              <a:t>- Karlovarský </a:t>
            </a:r>
            <a:r>
              <a:rPr lang="cs-CZ" sz="1400" dirty="0">
                <a:latin typeface="Tw Cen MT Condensed" panose="020B0606020104020203" pitchFamily="34" charset="-18"/>
                <a:ea typeface="+mj-ea"/>
                <a:cs typeface="+mj-cs"/>
              </a:rPr>
              <a:t>kraj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latin typeface="Tw Cen MT Condensed" panose="020B0606020104020203" pitchFamily="34" charset="-18"/>
                <a:ea typeface="+mj-ea"/>
                <a:cs typeface="+mj-cs"/>
              </a:rPr>
              <a:t>město Ostrov 11,7 km severovýchodně od </a:t>
            </a:r>
            <a:r>
              <a:rPr lang="cs-CZ" sz="1400" dirty="0" smtClean="0">
                <a:latin typeface="Tw Cen MT Condensed" panose="020B0606020104020203" pitchFamily="34" charset="-18"/>
                <a:ea typeface="+mj-ea"/>
                <a:cs typeface="+mj-cs"/>
              </a:rPr>
              <a:t> KV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>
                <a:latin typeface="Tw Cen MT Condensed" panose="020B0606020104020203" pitchFamily="34" charset="-18"/>
              </a:rPr>
              <a:t>Parkování </a:t>
            </a:r>
            <a:r>
              <a:rPr lang="cs-CZ" sz="1400" dirty="0">
                <a:latin typeface="Tw Cen MT Condensed" panose="020B0606020104020203" pitchFamily="34" charset="-18"/>
              </a:rPr>
              <a:t>přímo u objektu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latin typeface="Tw Cen MT Condensed" panose="020B0606020104020203" pitchFamily="34" charset="-18"/>
              </a:rPr>
              <a:t>Autobusová zastávka ve vzdálenosti 253  </a:t>
            </a:r>
            <a:r>
              <a:rPr lang="cs-CZ" sz="1400" dirty="0" smtClean="0">
                <a:latin typeface="Tw Cen MT Condensed" panose="020B0606020104020203" pitchFamily="34" charset="-18"/>
              </a:rPr>
              <a:t>metrů</a:t>
            </a:r>
            <a:endParaRPr lang="cs-CZ" sz="1400" dirty="0">
              <a:latin typeface="Tw Cen MT Condensed" panose="020B0606020104020203" pitchFamily="34" charset="-1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87" y="4820532"/>
            <a:ext cx="4305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5" y="5430044"/>
            <a:ext cx="3449843" cy="318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369374" y="8564512"/>
            <a:ext cx="365179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Vyznačení  řešeného území v </a:t>
            </a:r>
            <a:r>
              <a:rPr lang="cs-CZ" sz="1400" i="1" dirty="0" err="1" smtClean="0"/>
              <a:t>ortofoto</a:t>
            </a:r>
            <a:r>
              <a:rPr lang="cs-CZ" sz="1400" i="1" dirty="0" smtClean="0"/>
              <a:t> mapě	Zdroj: www.mapy.cz</a:t>
            </a:r>
            <a:endParaRPr lang="cs-CZ" sz="1400" i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370078" y="4285929"/>
            <a:ext cx="4005809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Ins="36000" rtlCol="0">
            <a:spAutoFit/>
          </a:bodyPr>
          <a:lstStyle/>
          <a:p>
            <a:r>
              <a:rPr lang="cs-CZ" sz="1400" i="1" dirty="0" smtClean="0"/>
              <a:t>Výřezy z mapy územního plánu		</a:t>
            </a:r>
          </a:p>
          <a:p>
            <a:r>
              <a:rPr lang="cs-CZ" sz="1400" i="1" dirty="0" smtClean="0"/>
              <a:t>Zdroj: </a:t>
            </a:r>
            <a:r>
              <a:rPr lang="cs-CZ" sz="1400" i="1" dirty="0"/>
              <a:t>https://</a:t>
            </a:r>
            <a:r>
              <a:rPr lang="cs-CZ" sz="1400" i="1" dirty="0" smtClean="0"/>
              <a:t>archiv.ostrov.cz/uzemni-plan-ostrov</a:t>
            </a:r>
            <a:endParaRPr lang="cs-CZ" sz="1400" i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41230" y="4285929"/>
            <a:ext cx="3508081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Zakreslení  řešeného území v mapě ČR</a:t>
            </a:r>
            <a:endParaRPr lang="cs-CZ" sz="1400" i="1" dirty="0"/>
          </a:p>
          <a:p>
            <a:r>
              <a:rPr lang="cs-CZ" sz="1400" i="1" dirty="0" smtClean="0"/>
              <a:t>Zdroj: www.mapy.cz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157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83885"/>
    </mc:Choice>
    <mc:Fallback xmlns="">
      <p:transition spd="slow" advTm="8388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81381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12495213" cy="925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4976" y="552128"/>
            <a:ext cx="3528392" cy="588576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latin typeface="Tw Cen MT Condensed" panose="020B0606020104020203" pitchFamily="34" charset="-18"/>
              </a:rPr>
              <a:t/>
            </a:r>
            <a:br>
              <a:rPr lang="cs-CZ" sz="2800" dirty="0" smtClean="0">
                <a:latin typeface="Tw Cen MT Condensed" panose="020B0606020104020203" pitchFamily="34" charset="-18"/>
              </a:rPr>
            </a:br>
            <a:r>
              <a:rPr lang="cs-CZ" sz="2800" dirty="0" smtClean="0">
                <a:latin typeface="Tw Cen MT Condensed" panose="020B0606020104020203" pitchFamily="34" charset="-18"/>
              </a:rPr>
              <a:t>TYPOLOGIE,  ARCHITEKTONICKÉ ŘEŠENÍ A MATERIÁL:</a:t>
            </a:r>
            <a:br>
              <a:rPr lang="cs-CZ" sz="2800" dirty="0" smtClean="0">
                <a:latin typeface="Tw Cen MT Condensed" panose="020B0606020104020203" pitchFamily="34" charset="-18"/>
              </a:rPr>
            </a:br>
            <a:endParaRPr lang="cs-CZ" sz="2800" dirty="0">
              <a:latin typeface="Tw Cen MT Condensed" panose="020B0606020104020203" pitchFamily="34" charset="-18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2017424" y="8559495"/>
            <a:ext cx="800472" cy="633594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2</a:t>
            </a:r>
            <a:endParaRPr lang="cs-CZ" sz="2000" b="1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23650" y="1373399"/>
            <a:ext cx="3795941" cy="39703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Tw Cen MT Condensed" panose="020B0606020104020203" pitchFamily="34" charset="-18"/>
              </a:rPr>
              <a:t>Budova pro kulturu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Tw Cen MT Condensed" panose="020B0606020104020203" pitchFamily="34" charset="-18"/>
              </a:rPr>
              <a:t>Statická kompozice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Tw Cen MT Condensed" panose="020B0606020104020203" pitchFamily="34" charset="-18"/>
              </a:rPr>
              <a:t>Obdélníkový půdorys pod valbovou střechou s předsazeným zádveřím zvýrazněným dvěma stupni obloženými kamennou dlažbou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Tw Cen MT Condensed" panose="020B0606020104020203" pitchFamily="34" charset="-18"/>
              </a:rPr>
              <a:t>Fasáda v tónu žluté doplněná hnědými prvky tak, aby byla v harmonii se sousední zástavbou z 50. let 20 stol., působila reprezentativně a zároveň barevně harmonizovala s okolní otevřenou krajinou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Tw Cen MT Condensed" panose="020B0606020104020203" pitchFamily="34" charset="-18"/>
              </a:rPr>
              <a:t>Interiér – barevné řešení </a:t>
            </a:r>
            <a:r>
              <a:rPr lang="cs-CZ" sz="1800" dirty="0">
                <a:latin typeface="Tw Cen MT Condensed" panose="020B0606020104020203" pitchFamily="34" charset="-18"/>
              </a:rPr>
              <a:t> </a:t>
            </a:r>
            <a:r>
              <a:rPr lang="cs-CZ" sz="1800" dirty="0" smtClean="0">
                <a:latin typeface="Tw Cen MT Condensed" panose="020B0606020104020203" pitchFamily="34" charset="-18"/>
              </a:rPr>
              <a:t>převážně tóny hnědé v kombinaci s bílou v polyfunkčním sále zvýrazněny o červené doplňky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Tw Cen MT Condensed" panose="020B0606020104020203" pitchFamily="34" charset="-18"/>
              </a:rPr>
              <a:t>Výška budovy nad terén 18,5 m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3" y="5746350"/>
            <a:ext cx="3696452" cy="265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2" y="552128"/>
            <a:ext cx="7296852" cy="4901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11" y="5728611"/>
            <a:ext cx="3640149" cy="267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6144" y="5232648"/>
            <a:ext cx="3024336" cy="4770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w Cen MT Condensed" panose="020B0606020104020203" pitchFamily="34" charset="-18"/>
              </a:rPr>
              <a:t>VSTUP A ČELNÍ STĚNA</a:t>
            </a:r>
            <a:endParaRPr lang="cs-CZ" dirty="0">
              <a:latin typeface="Tw Cen MT Condensed" panose="020B0606020104020203" pitchFamily="34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9470" y="8166104"/>
            <a:ext cx="3552267" cy="4770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w Cen MT Condensed" panose="020B0606020104020203" pitchFamily="34" charset="-18"/>
              </a:rPr>
              <a:t>OKOLNÍ ZÁSTAVBA Z 50. let 20.stol </a:t>
            </a:r>
            <a:endParaRPr lang="cs-CZ" dirty="0">
              <a:latin typeface="Tw Cen MT Condensed" panose="020B0606020104020203" pitchFamily="34" charset="-1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244751" y="8166104"/>
            <a:ext cx="3552267" cy="4770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w Cen MT Condensed" panose="020B0606020104020203" pitchFamily="34" charset="-18"/>
              </a:rPr>
              <a:t>TERASA A SZ STĚNA</a:t>
            </a:r>
            <a:endParaRPr lang="cs-CZ" dirty="0">
              <a:latin typeface="Tw Cen MT Condensed" panose="020B0606020104020203" pitchFamily="34" charset="-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8" y="5720125"/>
            <a:ext cx="4134523" cy="265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128992" y="8166104"/>
            <a:ext cx="3552267" cy="4770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w Cen MT Condensed" panose="020B0606020104020203" pitchFamily="34" charset="-18"/>
              </a:rPr>
              <a:t>INTERIÉR – POLYFUNKČNÍ SÁL</a:t>
            </a:r>
            <a:endParaRPr lang="cs-CZ" dirty="0">
              <a:latin typeface="Tw Cen MT Condensed" panose="020B06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352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1"/>
    </mc:Choice>
    <mc:Fallback xmlns="">
      <p:transition spd="slow" advTm="4616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" objId="6"/>
        <p14:stopEvt time="44305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" y="344487"/>
            <a:ext cx="12495213" cy="925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13761" y="554055"/>
            <a:ext cx="3888432" cy="588576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latin typeface="Tw Cen MT Condensed" panose="020B0606020104020203" pitchFamily="34" charset="-18"/>
              </a:rPr>
              <a:t>DISPOZICE A KAPACITY OBJEKTU:</a:t>
            </a:r>
            <a:endParaRPr lang="cs-CZ" sz="1600" dirty="0">
              <a:latin typeface="Tw Cen MT Condensed" panose="020B0606020104020203" pitchFamily="34" charset="-18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904856" y="1272208"/>
            <a:ext cx="4974731" cy="16773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cs-CZ" sz="1400" b="1" u="sng" dirty="0" smtClean="0">
                <a:latin typeface="Tw Cen MT Condensed" panose="020B0606020104020203" pitchFamily="34" charset="-18"/>
              </a:rPr>
              <a:t>VÝMĚRY:</a:t>
            </a:r>
            <a:endParaRPr lang="cs-CZ" sz="1400" dirty="0" smtClean="0">
              <a:latin typeface="Tw Cen MT Condensed" panose="020B0606020104020203" pitchFamily="34" charset="-18"/>
            </a:endParaRPr>
          </a:p>
          <a:p>
            <a:pPr marL="285750" lvl="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w Cen MT Condensed" panose="020B0606020104020203" pitchFamily="34" charset="-18"/>
              </a:rPr>
              <a:t>1 </a:t>
            </a:r>
            <a:r>
              <a:rPr lang="cs-CZ" sz="1400" dirty="0">
                <a:latin typeface="Tw Cen MT Condensed" panose="020B0606020104020203" pitchFamily="34" charset="-18"/>
              </a:rPr>
              <a:t>PP, 3 NP + podkroví	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cs-CZ" sz="1400" dirty="0">
                <a:latin typeface="Tw Cen MT Condensed" panose="020B0606020104020203" pitchFamily="34" charset="-18"/>
              </a:rPr>
              <a:t>zastavěná plocha: 		</a:t>
            </a:r>
            <a:r>
              <a:rPr lang="cs-CZ" sz="1400" b="1" dirty="0">
                <a:latin typeface="Tw Cen MT Condensed" panose="020B0606020104020203" pitchFamily="34" charset="-18"/>
              </a:rPr>
              <a:t>713,5 m</a:t>
            </a:r>
            <a:r>
              <a:rPr lang="cs-CZ" sz="1400" b="1" baseline="30000" dirty="0">
                <a:latin typeface="Tw Cen MT Condensed" panose="020B0606020104020203" pitchFamily="34" charset="-18"/>
              </a:rPr>
              <a:t>2</a:t>
            </a:r>
            <a:endParaRPr lang="cs-CZ" sz="1400" dirty="0">
              <a:latin typeface="Tw Cen MT Condensed" panose="020B0606020104020203" pitchFamily="34" charset="-18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cs-CZ" sz="1400" dirty="0">
                <a:latin typeface="Tw Cen MT Condensed" panose="020B0606020104020203" pitchFamily="34" charset="-18"/>
              </a:rPr>
              <a:t>Obestavěný prostor budovy cca: 	</a:t>
            </a:r>
            <a:r>
              <a:rPr lang="cs-CZ" sz="1400" dirty="0" smtClean="0">
                <a:latin typeface="Tw Cen MT Condensed" panose="020B0606020104020203" pitchFamily="34" charset="-18"/>
              </a:rPr>
              <a:t>1</a:t>
            </a:r>
            <a:r>
              <a:rPr lang="cs-CZ" sz="1400" b="1" dirty="0" smtClean="0">
                <a:latin typeface="Tw Cen MT Condensed" panose="020B0606020104020203" pitchFamily="34" charset="-18"/>
              </a:rPr>
              <a:t>3</a:t>
            </a:r>
            <a:r>
              <a:rPr lang="cs-CZ" sz="1400" b="1" dirty="0">
                <a:latin typeface="Tw Cen MT Condensed" panose="020B0606020104020203" pitchFamily="34" charset="-18"/>
              </a:rPr>
              <a:t> 352,6 m</a:t>
            </a:r>
            <a:r>
              <a:rPr lang="cs-CZ" sz="1400" b="1" baseline="30000" dirty="0">
                <a:latin typeface="Tw Cen MT Condensed" panose="020B0606020104020203" pitchFamily="34" charset="-18"/>
              </a:rPr>
              <a:t>3</a:t>
            </a:r>
            <a:endParaRPr lang="cs-CZ" sz="1400" dirty="0">
              <a:latin typeface="Tw Cen MT Condensed" panose="020B0606020104020203" pitchFamily="34" charset="-18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cs-CZ" sz="1400" dirty="0">
                <a:latin typeface="Tw Cen MT Condensed" panose="020B0606020104020203" pitchFamily="34" charset="-18"/>
              </a:rPr>
              <a:t>Objem základů:  		</a:t>
            </a:r>
            <a:r>
              <a:rPr lang="cs-CZ" sz="1400" b="1" dirty="0">
                <a:latin typeface="Tw Cen MT Condensed" panose="020B0606020104020203" pitchFamily="34" charset="-18"/>
              </a:rPr>
              <a:t>572,8</a:t>
            </a:r>
            <a:r>
              <a:rPr lang="cs-CZ" sz="1400" b="1" baseline="30000" dirty="0">
                <a:latin typeface="Tw Cen MT Condensed" panose="020B0606020104020203" pitchFamily="34" charset="-18"/>
              </a:rPr>
              <a:t> </a:t>
            </a:r>
            <a:r>
              <a:rPr lang="cs-CZ" sz="1400" b="1" dirty="0">
                <a:latin typeface="Tw Cen MT Condensed" panose="020B0606020104020203" pitchFamily="34" charset="-18"/>
              </a:rPr>
              <a:t>m</a:t>
            </a:r>
            <a:r>
              <a:rPr lang="cs-CZ" sz="1400" b="1" baseline="30000" dirty="0">
                <a:latin typeface="Tw Cen MT Condensed" panose="020B0606020104020203" pitchFamily="34" charset="-18"/>
              </a:rPr>
              <a:t>3</a:t>
            </a:r>
            <a:endParaRPr lang="cs-CZ" sz="1400" dirty="0">
              <a:latin typeface="Tw Cen MT Condensed" panose="020B0606020104020203" pitchFamily="34" charset="-18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cs-CZ" sz="1400" dirty="0">
                <a:latin typeface="Tw Cen MT Condensed" panose="020B0606020104020203" pitchFamily="34" charset="-18"/>
              </a:rPr>
              <a:t>Objem pozemního objektu: 	</a:t>
            </a:r>
            <a:r>
              <a:rPr lang="cs-CZ" sz="1400" b="1" dirty="0" smtClean="0">
                <a:latin typeface="Tw Cen MT Condensed" panose="020B0606020104020203" pitchFamily="34" charset="-18"/>
              </a:rPr>
              <a:t>12779,8 </a:t>
            </a:r>
            <a:r>
              <a:rPr lang="cs-CZ" sz="1400" b="1" dirty="0">
                <a:latin typeface="Tw Cen MT Condensed" panose="020B0606020104020203" pitchFamily="34" charset="-18"/>
              </a:rPr>
              <a:t>m</a:t>
            </a:r>
            <a:r>
              <a:rPr lang="cs-CZ" sz="1400" b="1" baseline="30000" dirty="0">
                <a:latin typeface="Tw Cen MT Condensed" panose="020B0606020104020203" pitchFamily="34" charset="-18"/>
              </a:rPr>
              <a:t>3</a:t>
            </a:r>
            <a:endParaRPr lang="cs-CZ" sz="1400" dirty="0">
              <a:latin typeface="Tw Cen MT Condensed" panose="020B0606020104020203" pitchFamily="34" charset="-18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cs-CZ" sz="1400" dirty="0">
                <a:latin typeface="Tw Cen MT Condensed" panose="020B0606020104020203" pitchFamily="34" charset="-18"/>
              </a:rPr>
              <a:t>Podlahová plocha:		</a:t>
            </a:r>
            <a:r>
              <a:rPr lang="cs-CZ" sz="1400" b="1" dirty="0">
                <a:latin typeface="Tw Cen MT Condensed" panose="020B0606020104020203" pitchFamily="34" charset="-18"/>
              </a:rPr>
              <a:t>33425,7 </a:t>
            </a:r>
            <a:r>
              <a:rPr lang="cs-CZ" sz="1400" b="1" dirty="0" smtClean="0">
                <a:latin typeface="Tw Cen MT Condensed" panose="020B0606020104020203" pitchFamily="34" charset="-18"/>
              </a:rPr>
              <a:t>m</a:t>
            </a:r>
            <a:r>
              <a:rPr lang="cs-CZ" sz="1400" b="1" baseline="30000" dirty="0" smtClean="0">
                <a:latin typeface="Tw Cen MT Condensed" panose="020B0606020104020203" pitchFamily="34" charset="-18"/>
              </a:rPr>
              <a:t>2</a:t>
            </a:r>
            <a:endParaRPr lang="cs-CZ" sz="1400" b="1" baseline="30000" dirty="0">
              <a:latin typeface="Tw Cen MT Condensed" panose="020B0606020104020203" pitchFamily="34" charset="-18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2017424" y="8559495"/>
            <a:ext cx="800472" cy="633594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3</a:t>
            </a:r>
            <a:endParaRPr lang="cs-CZ" sz="2000" b="1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79" y="624136"/>
            <a:ext cx="542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52" y="984175"/>
            <a:ext cx="5256584" cy="417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692667" y="586494"/>
            <a:ext cx="3888432" cy="588576"/>
          </a:xfrm>
          <a:prstGeom prst="rect">
            <a:avLst/>
          </a:prstGeom>
        </p:spPr>
        <p:txBody>
          <a:bodyPr vert="horz" lIns="127939" tIns="63973" rIns="127939" bIns="63973" rtlCol="0" anchor="ctr">
            <a:noAutofit/>
          </a:bodyPr>
          <a:lstStyle>
            <a:lvl1pPr algn="ctr" defTabSz="127939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latin typeface="Tw Cen MT Condensed" panose="020B0606020104020203" pitchFamily="34" charset="-18"/>
              </a:rPr>
              <a:t>1.PP</a:t>
            </a:r>
            <a:endParaRPr lang="cs-CZ" sz="1100" dirty="0">
              <a:latin typeface="Tw Cen MT Condensed" panose="020B0606020104020203" pitchFamily="34" charset="-1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5" y="4970457"/>
            <a:ext cx="5714231" cy="44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674047" y="5156528"/>
            <a:ext cx="614185" cy="588576"/>
          </a:xfrm>
          <a:prstGeom prst="rect">
            <a:avLst/>
          </a:prstGeom>
        </p:spPr>
        <p:txBody>
          <a:bodyPr vert="horz" lIns="127939" tIns="63973" rIns="127939" bIns="63973" rtlCol="0" anchor="ctr">
            <a:noAutofit/>
          </a:bodyPr>
          <a:lstStyle>
            <a:lvl1pPr algn="ctr" defTabSz="127939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latin typeface="Tw Cen MT Condensed" panose="020B0606020104020203" pitchFamily="34" charset="-18"/>
              </a:rPr>
              <a:t>1.NP</a:t>
            </a:r>
            <a:endParaRPr lang="cs-CZ" sz="1100" dirty="0">
              <a:latin typeface="Tw Cen MT Condensed" panose="020B0606020104020203" pitchFamily="34" charset="-1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25" y="3203912"/>
            <a:ext cx="6010864" cy="43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6383710" y="2909624"/>
            <a:ext cx="1497727" cy="588576"/>
          </a:xfrm>
          <a:prstGeom prst="rect">
            <a:avLst/>
          </a:prstGeom>
        </p:spPr>
        <p:txBody>
          <a:bodyPr vert="horz" lIns="127939" tIns="63973" rIns="127939" bIns="63973" rtlCol="0" anchor="ctr">
            <a:noAutofit/>
          </a:bodyPr>
          <a:lstStyle>
            <a:lvl1pPr algn="ctr" defTabSz="127939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latin typeface="Tw Cen MT Condensed" panose="020B0606020104020203" pitchFamily="34" charset="-18"/>
              </a:rPr>
              <a:t>2. a 3. NP</a:t>
            </a:r>
            <a:endParaRPr lang="cs-CZ" sz="1100" dirty="0">
              <a:latin typeface="Tw Cen MT Condensed" panose="020B0606020104020203" pitchFamily="34" charset="-18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686704" y="7440840"/>
            <a:ext cx="5192883" cy="18928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cs-CZ" sz="1400" b="1" u="sng" dirty="0">
                <a:latin typeface="Tw Cen MT Condensed" panose="020B0606020104020203" pitchFamily="34" charset="-18"/>
              </a:rPr>
              <a:t>KAPACITA</a:t>
            </a:r>
            <a:r>
              <a:rPr lang="cs-CZ" sz="1400" b="1" u="sng" dirty="0" smtClean="0">
                <a:latin typeface="Tw Cen MT Condensed" panose="020B0606020104020203" pitchFamily="34" charset="-18"/>
              </a:rPr>
              <a:t> OBJEKTU: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w Cen MT Condensed" panose="020B0606020104020203" pitchFamily="34" charset="-18"/>
              </a:rPr>
              <a:t>Zázemí</a:t>
            </a:r>
            <a:r>
              <a:rPr lang="cs-CZ" sz="1400" dirty="0">
                <a:latin typeface="Tw Cen MT Condensed" panose="020B0606020104020203" pitchFamily="34" charset="-18"/>
              </a:rPr>
              <a:t>: 29 osob </a:t>
            </a:r>
            <a:r>
              <a:rPr lang="cs-CZ" sz="1400" dirty="0" smtClean="0">
                <a:latin typeface="Tw Cen MT Condensed" panose="020B0606020104020203" pitchFamily="34" charset="-18"/>
              </a:rPr>
              <a:t>zaměstnanci/účinkující</a:t>
            </a:r>
            <a:endParaRPr lang="cs-CZ" sz="1400" dirty="0">
              <a:latin typeface="Tw Cen MT Condensed" panose="020B0606020104020203" pitchFamily="34" charset="-18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w Cen MT Condensed" panose="020B0606020104020203" pitchFamily="34" charset="-18"/>
              </a:rPr>
              <a:t>polyfunkční </a:t>
            </a:r>
            <a:r>
              <a:rPr lang="cs-CZ" sz="1400" dirty="0">
                <a:latin typeface="Tw Cen MT Condensed" panose="020B0606020104020203" pitchFamily="34" charset="-18"/>
              </a:rPr>
              <a:t>sál - 66 </a:t>
            </a:r>
            <a:r>
              <a:rPr lang="cs-CZ" sz="1400" dirty="0" smtClean="0">
                <a:latin typeface="Tw Cen MT Condensed" panose="020B0606020104020203" pitchFamily="34" charset="-18"/>
              </a:rPr>
              <a:t>osob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w Cen MT Condensed" panose="020B0606020104020203" pitchFamily="34" charset="-18"/>
              </a:rPr>
              <a:t>výstavní </a:t>
            </a:r>
            <a:r>
              <a:rPr lang="cs-CZ" sz="1400" dirty="0">
                <a:latin typeface="Tw Cen MT Condensed" panose="020B0606020104020203" pitchFamily="34" charset="-18"/>
              </a:rPr>
              <a:t>sály – 149 osob </a:t>
            </a:r>
            <a:endParaRPr lang="cs-CZ" sz="1400" dirty="0" smtClean="0">
              <a:latin typeface="Tw Cen MT Condensed" panose="020B0606020104020203" pitchFamily="34" charset="-18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w Cen MT Condensed" panose="020B0606020104020203" pitchFamily="34" charset="-18"/>
              </a:rPr>
              <a:t>galerie </a:t>
            </a:r>
            <a:r>
              <a:rPr lang="cs-CZ" sz="1400" dirty="0">
                <a:latin typeface="Tw Cen MT Condensed" panose="020B0606020104020203" pitchFamily="34" charset="-18"/>
              </a:rPr>
              <a:t>– 70 </a:t>
            </a:r>
            <a:r>
              <a:rPr lang="cs-CZ" sz="1400" dirty="0" smtClean="0">
                <a:latin typeface="Tw Cen MT Condensed" panose="020B0606020104020203" pitchFamily="34" charset="-18"/>
              </a:rPr>
              <a:t>osob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w Cen MT Condensed" panose="020B0606020104020203" pitchFamily="34" charset="-18"/>
              </a:rPr>
              <a:t>zahradní </a:t>
            </a:r>
            <a:r>
              <a:rPr lang="cs-CZ" sz="1400" dirty="0">
                <a:latin typeface="Tw Cen MT Condensed" panose="020B0606020104020203" pitchFamily="34" charset="-18"/>
              </a:rPr>
              <a:t>okruh – 60 </a:t>
            </a:r>
            <a:r>
              <a:rPr lang="cs-CZ" sz="1400" dirty="0" smtClean="0">
                <a:latin typeface="Tw Cen MT Condensed" panose="020B0606020104020203" pitchFamily="34" charset="-18"/>
              </a:rPr>
              <a:t>osob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w Cen MT Condensed" panose="020B0606020104020203" pitchFamily="34" charset="-18"/>
              </a:rPr>
              <a:t>terasa </a:t>
            </a:r>
            <a:r>
              <a:rPr lang="cs-CZ" sz="1400" dirty="0">
                <a:latin typeface="Tw Cen MT Condensed" panose="020B0606020104020203" pitchFamily="34" charset="-18"/>
              </a:rPr>
              <a:t>– 60 </a:t>
            </a:r>
            <a:r>
              <a:rPr lang="cs-CZ" sz="1400" dirty="0" smtClean="0">
                <a:latin typeface="Tw Cen MT Condensed" panose="020B0606020104020203" pitchFamily="34" charset="-18"/>
              </a:rPr>
              <a:t>osob</a:t>
            </a:r>
          </a:p>
          <a:p>
            <a:pPr fontAlgn="base"/>
            <a:r>
              <a:rPr lang="cs-CZ" sz="1400" b="1" dirty="0" smtClean="0">
                <a:latin typeface="Tw Cen MT Condensed" panose="020B0606020104020203" pitchFamily="34" charset="-18"/>
              </a:rPr>
              <a:t>CELKEM</a:t>
            </a:r>
            <a:r>
              <a:rPr lang="cs-CZ" sz="1400" b="1" dirty="0">
                <a:latin typeface="Tw Cen MT Condensed" panose="020B0606020104020203" pitchFamily="34" charset="-18"/>
              </a:rPr>
              <a:t>: 314 osob interiér + 120 osob </a:t>
            </a:r>
            <a:r>
              <a:rPr lang="cs-CZ" sz="1400" b="1" dirty="0" smtClean="0">
                <a:latin typeface="Tw Cen MT Condensed" panose="020B0606020104020203" pitchFamily="34" charset="-18"/>
              </a:rPr>
              <a:t>exteriér</a:t>
            </a:r>
            <a:endParaRPr lang="cs-CZ" sz="1400" b="1" dirty="0">
              <a:latin typeface="Tw Cen MT Condensed" panose="020B06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759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57"/>
    </mc:Choice>
    <mc:Fallback xmlns="">
      <p:transition spd="slow" advTm="4175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39406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12495213" cy="925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2928" y="492374"/>
            <a:ext cx="4752527" cy="172819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w Cen MT Condensed" panose="020B0606020104020203" pitchFamily="34" charset="-18"/>
              </a:rPr>
              <a:t/>
            </a:r>
            <a:br>
              <a:rPr lang="cs-CZ" dirty="0" smtClean="0">
                <a:latin typeface="Tw Cen MT Condensed" panose="020B0606020104020203" pitchFamily="34" charset="-18"/>
              </a:rPr>
            </a:br>
            <a:r>
              <a:rPr lang="cs-CZ" sz="4000" dirty="0" smtClean="0">
                <a:latin typeface="Tw Cen MT Condensed" panose="020B0606020104020203" pitchFamily="34" charset="-18"/>
              </a:rPr>
              <a:t>KONSTRUKČNĚ STAVEBNÍ ŘEŠENÍ</a:t>
            </a:r>
            <a:r>
              <a:rPr lang="cs-CZ" dirty="0" smtClean="0">
                <a:latin typeface="Tw Cen MT Condensed" panose="020B0606020104020203" pitchFamily="34" charset="-18"/>
              </a:rPr>
              <a:t/>
            </a:r>
            <a:br>
              <a:rPr lang="cs-CZ" dirty="0" smtClean="0">
                <a:latin typeface="Tw Cen MT Condensed" panose="020B0606020104020203" pitchFamily="34" charset="-18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4000" dirty="0">
              <a:latin typeface="Tw Cen MT Condensed" panose="020B0606020104020203" pitchFamily="34" charset="-1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8" y="436538"/>
            <a:ext cx="5834465" cy="422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047877" y="1546803"/>
            <a:ext cx="6400800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Stěnový obousměrný konstrukční systém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Nehořlavý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Valbová střecha s přesahem 1200 mm, přesah ukončen podhledem z OSB desek s povrchovou fasádní </a:t>
            </a:r>
            <a:r>
              <a:rPr lang="cs-CZ" sz="1600" dirty="0">
                <a:latin typeface="Tw Cen MT Condensed" panose="020B0606020104020203" pitchFamily="34" charset="-18"/>
              </a:rPr>
              <a:t>úpravou </a:t>
            </a:r>
            <a:endParaRPr lang="cs-CZ" sz="1600" dirty="0" smtClean="0">
              <a:latin typeface="Tw Cen MT Condensed" panose="020B06060201040202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Obvodové </a:t>
            </a:r>
            <a:r>
              <a:rPr lang="cs-CZ" sz="1600" dirty="0">
                <a:latin typeface="Tw Cen MT Condensed" panose="020B0606020104020203" pitchFamily="34" charset="-18"/>
              </a:rPr>
              <a:t>zdivo – </a:t>
            </a:r>
            <a:r>
              <a:rPr lang="cs-CZ" sz="1600" dirty="0" err="1">
                <a:latin typeface="Tw Cen MT Condensed" panose="020B0606020104020203" pitchFamily="34" charset="-18"/>
              </a:rPr>
              <a:t>tl</a:t>
            </a:r>
            <a:r>
              <a:rPr lang="cs-CZ" sz="1600" dirty="0">
                <a:latin typeface="Tw Cen MT Condensed" panose="020B0606020104020203" pitchFamily="34" charset="-18"/>
              </a:rPr>
              <a:t>. 440 mm s ŽB </a:t>
            </a:r>
            <a:r>
              <a:rPr lang="cs-CZ" sz="1600" dirty="0" smtClean="0">
                <a:latin typeface="Tw Cen MT Condensed" panose="020B0606020104020203" pitchFamily="34" charset="-18"/>
              </a:rPr>
              <a:t>věncem</a:t>
            </a:r>
            <a:endParaRPr lang="cs-CZ" sz="1600" dirty="0">
              <a:latin typeface="Tw Cen MT Condensed" panose="020B0606020104020203" pitchFamily="34" charset="-18"/>
            </a:endParaRP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2012388" y="8571328"/>
            <a:ext cx="784176" cy="633594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127939" tIns="63973" rIns="127939" bIns="63973" rtlCol="0" anchor="ctr"/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4</a:t>
            </a:r>
            <a:endParaRPr lang="cs-CZ" sz="2000" b="1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6621" y="6071948"/>
            <a:ext cx="5912523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600" dirty="0">
                <a:latin typeface="Tw Cen MT Condensed" panose="020B0606020104020203" pitchFamily="34" charset="-18"/>
              </a:rPr>
              <a:t>Svislé nosné konstrukce – keramické tvárnice POROTHERM 44 EKO+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Základové </a:t>
            </a:r>
            <a:r>
              <a:rPr lang="cs-CZ" sz="1600" dirty="0">
                <a:latin typeface="Tw Cen MT Condensed" panose="020B0606020104020203" pitchFamily="34" charset="-18"/>
              </a:rPr>
              <a:t>konstrukce ŽB pasy – o šířce 1,8 m a výšce 1,2m + podkladní deska z armovaného betonu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Stropy </a:t>
            </a:r>
            <a:r>
              <a:rPr lang="cs-CZ" sz="1600" dirty="0">
                <a:latin typeface="Tw Cen MT Condensed" panose="020B0606020104020203" pitchFamily="34" charset="-18"/>
              </a:rPr>
              <a:t>z předpjatých stropních panelů </a:t>
            </a:r>
            <a:r>
              <a:rPr lang="cs-CZ" sz="1600" dirty="0" err="1" smtClean="0">
                <a:latin typeface="Tw Cen MT Condensed" panose="020B0606020104020203" pitchFamily="34" charset="-18"/>
              </a:rPr>
              <a:t>Spirol</a:t>
            </a:r>
            <a:endParaRPr lang="cs-CZ" sz="1600" dirty="0" smtClean="0">
              <a:latin typeface="Tw Cen MT Condensed" panose="020B06060201040202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Střešní nosná konstrukce – dřevěný krov</a:t>
            </a:r>
            <a:endParaRPr lang="cs-CZ" sz="1600" dirty="0">
              <a:latin typeface="Tw Cen MT Condensed" panose="020B06060201040202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Betonové  </a:t>
            </a:r>
            <a:r>
              <a:rPr lang="cs-CZ" sz="1600" dirty="0">
                <a:latin typeface="Tw Cen MT Condensed" panose="020B0606020104020203" pitchFamily="34" charset="-18"/>
              </a:rPr>
              <a:t>prefabrikované schodiště, obložené kamennou  travertinovou dlažbou , podesty a </a:t>
            </a:r>
            <a:r>
              <a:rPr lang="cs-CZ" sz="1600" dirty="0" err="1">
                <a:latin typeface="Tw Cen MT Condensed" panose="020B0606020104020203" pitchFamily="34" charset="-18"/>
              </a:rPr>
              <a:t>mezipodesty</a:t>
            </a:r>
            <a:r>
              <a:rPr lang="cs-CZ" sz="1600" dirty="0">
                <a:latin typeface="Tw Cen MT Condensed" panose="020B0606020104020203" pitchFamily="34" charset="-18"/>
              </a:rPr>
              <a:t> z panelu </a:t>
            </a:r>
            <a:r>
              <a:rPr lang="cs-CZ" sz="1600" dirty="0" err="1" smtClean="0">
                <a:latin typeface="Tw Cen MT Condensed" panose="020B0606020104020203" pitchFamily="34" charset="-18"/>
              </a:rPr>
              <a:t>spirol</a:t>
            </a:r>
            <a:endParaRPr lang="cs-CZ" sz="1600" dirty="0">
              <a:latin typeface="Tw Cen MT Condensed" panose="020B0606020104020203" pitchFamily="34" charset="-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63610" y="436539"/>
            <a:ext cx="1871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w Cen MT Condensed" panose="020B0606020104020203" pitchFamily="34" charset="-18"/>
              </a:rPr>
              <a:t>ŘEZ PŘÍČNÝ</a:t>
            </a:r>
            <a:endParaRPr lang="cs-CZ" dirty="0">
              <a:latin typeface="Tw Cen MT Condensed" panose="020B0606020104020203" pitchFamily="34" charset="-1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06" y="4239505"/>
            <a:ext cx="5788742" cy="36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10577264" y="4000978"/>
            <a:ext cx="1871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w Cen MT Condensed" panose="020B0606020104020203" pitchFamily="34" charset="-18"/>
              </a:rPr>
              <a:t>ŘEZ PODÉLNÝ</a:t>
            </a:r>
            <a:endParaRPr lang="cs-CZ" dirty="0">
              <a:latin typeface="Tw Cen MT Condensed" panose="020B06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990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2"/>
    </mc:Choice>
    <mc:Fallback xmlns="">
      <p:transition spd="slow" advTm="1840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6750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6" y="255660"/>
            <a:ext cx="12495213" cy="925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2017424" y="8545016"/>
            <a:ext cx="784176" cy="633594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127939" tIns="63973" rIns="127939" bIns="63973" rtlCol="0" anchor="ctr"/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5</a:t>
            </a:r>
            <a:endParaRPr lang="cs-CZ" sz="2000" b="1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21080" y="408112"/>
            <a:ext cx="324036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 smtClean="0">
                <a:latin typeface="Tw Cen MT Condensed" panose="020B0606020104020203" pitchFamily="34" charset="-18"/>
              </a:rPr>
              <a:t>VÝZKUMNÁ OTÁZKA Č.1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4000" dirty="0">
              <a:latin typeface="Tw Cen MT Condensed" panose="020B0606020104020203" pitchFamily="3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536704" y="1128192"/>
            <a:ext cx="67687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800" b="1" dirty="0">
              <a:latin typeface="Tw Cen MT Condensed" panose="020B0606020104020203" pitchFamily="34" charset="-18"/>
            </a:endParaRPr>
          </a:p>
          <a:p>
            <a:endParaRPr lang="cs-CZ" sz="2000" dirty="0" smtClean="0">
              <a:latin typeface="Tw Cen MT Condensed" panose="020B0606020104020203" pitchFamily="34" charset="-18"/>
            </a:endParaRPr>
          </a:p>
          <a:p>
            <a:endParaRPr lang="cs-CZ" sz="2000" dirty="0">
              <a:latin typeface="Tw Cen MT Condensed" panose="020B0606020104020203" pitchFamily="34" charset="-18"/>
            </a:endParaRPr>
          </a:p>
          <a:p>
            <a:endParaRPr lang="cs-CZ" sz="2800" dirty="0">
              <a:latin typeface="Tw Cen MT Condensed" panose="020B0606020104020203" pitchFamily="34" charset="-18"/>
            </a:endParaRP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43" y="8256984"/>
            <a:ext cx="460566" cy="91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4" y="5156474"/>
            <a:ext cx="5600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24" y="1154849"/>
            <a:ext cx="60674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19" y="4008512"/>
            <a:ext cx="6106702" cy="448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55024" y="704999"/>
            <a:ext cx="51125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w Cen MT Condensed" panose="020B0606020104020203" pitchFamily="34" charset="-18"/>
                <a:ea typeface="+mj-ea"/>
                <a:cs typeface="+mj-cs"/>
              </a:rPr>
              <a:t>Využití podkroví se zahrnutím změn, které bude mít na stávající </a:t>
            </a:r>
            <a:r>
              <a:rPr lang="cs-CZ" sz="3200" dirty="0" smtClean="0">
                <a:latin typeface="Tw Cen MT Condensed" panose="020B0606020104020203" pitchFamily="34" charset="-18"/>
                <a:ea typeface="+mj-ea"/>
                <a:cs typeface="+mj-cs"/>
              </a:rPr>
              <a:t>návrh</a:t>
            </a:r>
          </a:p>
          <a:p>
            <a:endParaRPr lang="cs-CZ" sz="3200" dirty="0" smtClean="0">
              <a:latin typeface="Tw Cen MT Condensed" panose="020B0606020104020203" pitchFamily="34" charset="-18"/>
              <a:ea typeface="+mj-ea"/>
              <a:cs typeface="+mj-cs"/>
            </a:endParaRPr>
          </a:p>
          <a:p>
            <a:r>
              <a:rPr lang="cs-CZ" sz="2400" dirty="0" smtClean="0">
                <a:latin typeface="Tw Cen MT Condensed" panose="020B0606020104020203" pitchFamily="34" charset="-18"/>
                <a:ea typeface="+mj-ea"/>
                <a:cs typeface="+mj-cs"/>
              </a:rPr>
              <a:t>Porovnání  navržených variant z hlediska: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bezproblémového provozu celého objektu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smysluplnost využití podkroví na základě širších vztahů v sídle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nutných změn v </a:t>
            </a:r>
            <a:r>
              <a:rPr lang="cs-CZ" sz="1800" dirty="0">
                <a:latin typeface="Tw Cen MT Condensed" panose="020B0606020104020203" pitchFamily="34" charset="-18"/>
                <a:ea typeface="+mj-ea"/>
                <a:cs typeface="+mj-cs"/>
              </a:rPr>
              <a:t>původním</a:t>
            </a: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 návrhu novostavby muzea </a:t>
            </a:r>
            <a:r>
              <a:rPr lang="cs-CZ" sz="1800" dirty="0">
                <a:latin typeface="Tw Cen MT Condensed" panose="020B0606020104020203" pitchFamily="34" charset="-18"/>
                <a:ea typeface="+mj-ea"/>
                <a:cs typeface="+mj-cs"/>
              </a:rPr>
              <a:t>z hlediska</a:t>
            </a: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:</a:t>
            </a:r>
          </a:p>
          <a:p>
            <a:pPr marL="1097203" lvl="1" indent="-457200">
              <a:lnSpc>
                <a:spcPct val="150000"/>
              </a:lnSpc>
              <a:buFont typeface="Calibri" panose="020F0502020204030204" pitchFamily="34" charset="0"/>
              <a:buChar char="−"/>
            </a:pP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statického</a:t>
            </a:r>
            <a:endParaRPr lang="cs-CZ" sz="1800" dirty="0">
              <a:latin typeface="Tw Cen MT Condensed" panose="020B0606020104020203" pitchFamily="34" charset="-18"/>
              <a:ea typeface="+mj-ea"/>
              <a:cs typeface="+mj-cs"/>
            </a:endParaRPr>
          </a:p>
          <a:p>
            <a:pPr marL="1097203" lvl="1" indent="-457200">
              <a:buFont typeface="Calibri" panose="020F0502020204030204" pitchFamily="34" charset="0"/>
              <a:buChar char="−"/>
            </a:pP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rozvodů </a:t>
            </a:r>
            <a:r>
              <a:rPr lang="cs-CZ" sz="1800" dirty="0">
                <a:latin typeface="Tw Cen MT Condensed" panose="020B0606020104020203" pitchFamily="34" charset="-18"/>
                <a:ea typeface="+mj-ea"/>
                <a:cs typeface="+mj-cs"/>
              </a:rPr>
              <a:t>zdravotechniky</a:t>
            </a:r>
          </a:p>
          <a:p>
            <a:pPr marL="1097203" lvl="1" indent="-457200">
              <a:buFont typeface="Calibri" panose="020F0502020204030204" pitchFamily="34" charset="0"/>
              <a:buChar char="−"/>
            </a:pP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požární </a:t>
            </a:r>
            <a:r>
              <a:rPr lang="cs-CZ" sz="1800" dirty="0">
                <a:latin typeface="Tw Cen MT Condensed" panose="020B0606020104020203" pitchFamily="34" charset="-18"/>
                <a:ea typeface="+mj-ea"/>
                <a:cs typeface="+mj-cs"/>
              </a:rPr>
              <a:t>ochrany</a:t>
            </a:r>
          </a:p>
          <a:p>
            <a:pPr marL="1097203" lvl="1" indent="-457200">
              <a:buFont typeface="Calibri" panose="020F0502020204030204" pitchFamily="34" charset="0"/>
              <a:buChar char="−"/>
            </a:pP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energetické </a:t>
            </a:r>
            <a:r>
              <a:rPr lang="cs-CZ" sz="1800" dirty="0">
                <a:latin typeface="Tw Cen MT Condensed" panose="020B0606020104020203" pitchFamily="34" charset="-18"/>
                <a:ea typeface="+mj-ea"/>
                <a:cs typeface="+mj-cs"/>
              </a:rPr>
              <a:t>náročnosti objektu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40160" y="7464896"/>
            <a:ext cx="538467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w Cen MT Condensed" panose="020B0606020104020203" pitchFamily="34" charset="-18"/>
                <a:ea typeface="+mj-ea"/>
                <a:cs typeface="+mj-cs"/>
              </a:rPr>
              <a:t>Nejpříznivěji vychází varianta galerie,</a:t>
            </a:r>
          </a:p>
          <a:p>
            <a:r>
              <a:rPr lang="cs-CZ" sz="1800" dirty="0">
                <a:latin typeface="Tw Cen MT Condensed" panose="020B0606020104020203" pitchFamily="34" charset="-18"/>
                <a:ea typeface="+mj-ea"/>
                <a:cs typeface="+mj-cs"/>
              </a:rPr>
              <a:t>která logicky navazuje na provoz, </a:t>
            </a: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využívá zabezpečení, koresponduje s otevírací dobou muzea </a:t>
            </a:r>
            <a:r>
              <a:rPr lang="cs-CZ" sz="1800" dirty="0">
                <a:latin typeface="Tw Cen MT Condensed" panose="020B0606020104020203" pitchFamily="34" charset="-18"/>
                <a:ea typeface="+mj-ea"/>
                <a:cs typeface="+mj-cs"/>
              </a:rPr>
              <a:t>a nevyžaduje žádné zásadní změny v původním </a:t>
            </a: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návrhu objektu.</a:t>
            </a:r>
          </a:p>
          <a:p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Tedy zde není předpoklad </a:t>
            </a:r>
            <a:r>
              <a:rPr lang="cs-CZ" sz="1800" dirty="0">
                <a:latin typeface="Tw Cen MT Condensed" panose="020B0606020104020203" pitchFamily="34" charset="-18"/>
                <a:ea typeface="+mj-ea"/>
                <a:cs typeface="+mj-cs"/>
              </a:rPr>
              <a:t>přílišné ekonomické náročnosti a výrazného prodlužování projektové přípravy pro investora oproti ostatním variantám.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42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4"/>
    </mc:Choice>
    <mc:Fallback xmlns="">
      <p:transition spd="slow" advTm="3370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" objId="6"/>
        <p14:stopEvt time="33068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6" y="171450"/>
            <a:ext cx="12495213" cy="925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2017424" y="8545016"/>
            <a:ext cx="784176" cy="633594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127939" tIns="63973" rIns="127939" bIns="63973" rtlCol="0" anchor="ctr"/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6</a:t>
            </a:r>
            <a:endParaRPr lang="cs-CZ" sz="2000" b="1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0630" y="479838"/>
            <a:ext cx="3168352" cy="115212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 smtClean="0">
                <a:latin typeface="Tw Cen MT Condensed" panose="020B0606020104020203" pitchFamily="34" charset="-18"/>
              </a:rPr>
              <a:t>VÝZKUMNÁ OTÁZKA Č.2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4000" dirty="0">
              <a:latin typeface="Tw Cen MT Condensed" panose="020B0606020104020203" pitchFamily="3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536704" y="1128192"/>
            <a:ext cx="67687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800" b="1" dirty="0">
              <a:latin typeface="Tw Cen MT Condensed" panose="020B0606020104020203" pitchFamily="34" charset="-18"/>
            </a:endParaRPr>
          </a:p>
          <a:p>
            <a:endParaRPr lang="cs-CZ" sz="2000" dirty="0" smtClean="0">
              <a:latin typeface="Tw Cen MT Condensed" panose="020B0606020104020203" pitchFamily="34" charset="-18"/>
            </a:endParaRPr>
          </a:p>
          <a:p>
            <a:endParaRPr lang="cs-CZ" sz="2000" dirty="0">
              <a:latin typeface="Tw Cen MT Condensed" panose="020B0606020104020203" pitchFamily="34" charset="-18"/>
            </a:endParaRPr>
          </a:p>
          <a:p>
            <a:endParaRPr lang="cs-CZ" sz="2800" dirty="0">
              <a:latin typeface="Tw Cen MT Condensed" panose="020B0606020104020203" pitchFamily="34" charset="-18"/>
            </a:endParaRP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40" y="2753015"/>
            <a:ext cx="1814948" cy="312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" y="2674769"/>
            <a:ext cx="1609103" cy="30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92" y="2753015"/>
            <a:ext cx="1946746" cy="293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80" y="2713891"/>
            <a:ext cx="1940574" cy="293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" y="5709272"/>
            <a:ext cx="18097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92" y="5720950"/>
            <a:ext cx="18097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80" y="5669122"/>
            <a:ext cx="18097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"/>
          <p:cNvSpPr txBox="1">
            <a:spLocks/>
          </p:cNvSpPr>
          <p:nvPr/>
        </p:nvSpPr>
        <p:spPr>
          <a:xfrm>
            <a:off x="784176" y="2280320"/>
            <a:ext cx="1296144" cy="58857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 defTabSz="127939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latin typeface="Tw Cen MT Condensed" panose="020B0606020104020203" pitchFamily="34" charset="-18"/>
              </a:rPr>
              <a:t>VARIANTA 1</a:t>
            </a:r>
            <a:endParaRPr lang="cs-CZ" sz="1100" dirty="0">
              <a:latin typeface="Tw Cen MT Condensed" panose="020B0606020104020203" pitchFamily="34" charset="-18"/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2720029" y="2280391"/>
            <a:ext cx="1296144" cy="58857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 defTabSz="127939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latin typeface="Tw Cen MT Condensed" panose="020B0606020104020203" pitchFamily="34" charset="-18"/>
              </a:rPr>
              <a:t>VARIANTA 2</a:t>
            </a:r>
            <a:endParaRPr lang="cs-CZ" sz="1100" dirty="0">
              <a:latin typeface="Tw Cen MT Condensed" panose="020B0606020104020203" pitchFamily="34" charset="-18"/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4960640" y="2289159"/>
            <a:ext cx="1296144" cy="58857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 defTabSz="127939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latin typeface="Tw Cen MT Condensed" panose="020B0606020104020203" pitchFamily="34" charset="-18"/>
              </a:rPr>
              <a:t>VARIANTA 3</a:t>
            </a:r>
            <a:endParaRPr lang="cs-CZ" sz="1100" dirty="0">
              <a:latin typeface="Tw Cen MT Condensed" panose="020B0606020104020203" pitchFamily="34" charset="-18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7120880" y="2280320"/>
            <a:ext cx="1296144" cy="58857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 defTabSz="127939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latin typeface="Tw Cen MT Condensed" panose="020B0606020104020203" pitchFamily="34" charset="-18"/>
              </a:rPr>
              <a:t>VARIANTA 4</a:t>
            </a:r>
            <a:endParaRPr lang="cs-CZ" sz="1100" dirty="0">
              <a:latin typeface="Tw Cen MT Condensed" panose="020B0606020104020203" pitchFamily="34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4176" y="768152"/>
            <a:ext cx="691276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w Cen MT Condensed" panose="020B0606020104020203" pitchFamily="34" charset="-18"/>
                <a:ea typeface="+mj-ea"/>
                <a:cs typeface="+mj-cs"/>
              </a:rPr>
              <a:t>V rámci druhé výzkumné otázky byl proveden </a:t>
            </a:r>
            <a:r>
              <a:rPr lang="cs-CZ" sz="1600" dirty="0" smtClean="0">
                <a:latin typeface="Tw Cen MT Condensed" panose="020B0606020104020203" pitchFamily="34" charset="-18"/>
                <a:ea typeface="+mj-ea"/>
                <a:cs typeface="+mj-cs"/>
              </a:rPr>
              <a:t>mini průzkum </a:t>
            </a:r>
            <a:r>
              <a:rPr lang="cs-CZ" sz="1600" dirty="0">
                <a:latin typeface="Tw Cen MT Condensed" panose="020B0606020104020203" pitchFamily="34" charset="-18"/>
                <a:ea typeface="+mj-ea"/>
                <a:cs typeface="+mj-cs"/>
              </a:rPr>
              <a:t>na 6 respondentech a fotografiích existujících </a:t>
            </a:r>
            <a:r>
              <a:rPr lang="cs-CZ" sz="1600" dirty="0" smtClean="0">
                <a:latin typeface="Tw Cen MT Condensed" panose="020B0606020104020203" pitchFamily="34" charset="-18"/>
                <a:ea typeface="+mj-ea"/>
                <a:cs typeface="+mj-cs"/>
              </a:rPr>
              <a:t>sálů. Otázky na respondenty: </a:t>
            </a:r>
          </a:p>
          <a:p>
            <a:pPr marL="982903" lvl="1" indent="-342900">
              <a:buFont typeface="+mj-lt"/>
              <a:buAutoNum type="arabicPeriod"/>
            </a:pPr>
            <a:r>
              <a:rPr lang="cs-CZ" sz="1600" dirty="0">
                <a:latin typeface="Tw Cen MT Condensed" panose="020B0606020104020203" pitchFamily="34" charset="-18"/>
                <a:ea typeface="+mj-ea"/>
                <a:cs typeface="+mj-cs"/>
              </a:rPr>
              <a:t>Která z variant na vás působí nejluxusnějším/nejméně dojmem?</a:t>
            </a:r>
          </a:p>
          <a:p>
            <a:pPr marL="982903" lvl="1" indent="-342900">
              <a:buFont typeface="+mj-lt"/>
              <a:buAutoNum type="arabicPeriod"/>
            </a:pPr>
            <a:r>
              <a:rPr lang="cs-CZ" sz="1600" dirty="0">
                <a:latin typeface="Tw Cen MT Condensed" panose="020B0606020104020203" pitchFamily="34" charset="-18"/>
                <a:ea typeface="+mj-ea"/>
                <a:cs typeface="+mj-cs"/>
              </a:rPr>
              <a:t>Kterou variantu si nejsnáze/nejobtížněji zapamatujete?</a:t>
            </a:r>
          </a:p>
          <a:p>
            <a:pPr marL="982903" lvl="1" indent="-342900">
              <a:buFont typeface="+mj-lt"/>
              <a:buAutoNum type="arabicPeriod"/>
            </a:pPr>
            <a:r>
              <a:rPr lang="cs-CZ" sz="1600" dirty="0">
                <a:latin typeface="Tw Cen MT Condensed" panose="020B0606020104020203" pitchFamily="34" charset="-18"/>
                <a:ea typeface="+mj-ea"/>
                <a:cs typeface="+mj-cs"/>
              </a:rPr>
              <a:t>Jakou variantu úpravy interiéru byste nejvíce/nejméně ocenili v reprezentativním sále?</a:t>
            </a:r>
          </a:p>
          <a:p>
            <a:pPr>
              <a:lnSpc>
                <a:spcPct val="150000"/>
              </a:lnSpc>
            </a:pP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Na </a:t>
            </a:r>
            <a:r>
              <a:rPr lang="cs-CZ" sz="1800" dirty="0">
                <a:latin typeface="Tw Cen MT Condensed" panose="020B0606020104020203" pitchFamily="34" charset="-18"/>
                <a:ea typeface="+mj-ea"/>
                <a:cs typeface="+mj-cs"/>
              </a:rPr>
              <a:t>základě </a:t>
            </a: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vyhodnocení tohoto mini průzkumu </a:t>
            </a:r>
            <a:r>
              <a:rPr lang="cs-CZ" sz="1800" dirty="0">
                <a:latin typeface="Tw Cen MT Condensed" panose="020B0606020104020203" pitchFamily="34" charset="-18"/>
                <a:ea typeface="+mj-ea"/>
                <a:cs typeface="+mj-cs"/>
              </a:rPr>
              <a:t>byly navrženy tyto 4 povrchové </a:t>
            </a:r>
            <a:r>
              <a:rPr lang="cs-CZ" sz="1800" dirty="0" smtClean="0">
                <a:latin typeface="Tw Cen MT Condensed" panose="020B0606020104020203" pitchFamily="34" charset="-18"/>
                <a:ea typeface="+mj-ea"/>
                <a:cs typeface="+mj-cs"/>
              </a:rPr>
              <a:t>úpravy:</a:t>
            </a:r>
            <a:endParaRPr lang="cs-CZ" sz="1800" dirty="0">
              <a:latin typeface="Tw Cen MT Condensed" panose="020B0606020104020203" pitchFamily="34" charset="-18"/>
              <a:ea typeface="+mj-ea"/>
              <a:cs typeface="+mj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21718" y="5974214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w Cen MT Condensed" panose="020B0606020104020203" pitchFamily="34" charset="-18"/>
              </a:rPr>
              <a:t>Tyto varianty </a:t>
            </a:r>
            <a:r>
              <a:rPr lang="cs-CZ" sz="1600" dirty="0">
                <a:latin typeface="Tw Cen MT Condensed" panose="020B0606020104020203" pitchFamily="34" charset="-18"/>
              </a:rPr>
              <a:t>jsem dále porovnala z </a:t>
            </a:r>
            <a:r>
              <a:rPr lang="cs-CZ" sz="1600" dirty="0" smtClean="0">
                <a:latin typeface="Tw Cen MT Condensed" panose="020B0606020104020203" pitchFamily="34" charset="-18"/>
              </a:rPr>
              <a:t>ekonomického i </a:t>
            </a:r>
            <a:r>
              <a:rPr lang="cs-CZ" sz="1600" dirty="0">
                <a:latin typeface="Tw Cen MT Condensed" panose="020B0606020104020203" pitchFamily="34" charset="-18"/>
              </a:rPr>
              <a:t>bezpečnostního hlediska a z hlediska následné údržby </a:t>
            </a:r>
            <a:r>
              <a:rPr lang="cs-CZ" sz="1600" dirty="0" smtClean="0">
                <a:latin typeface="Tw Cen MT Condensed" panose="020B0606020104020203" pitchFamily="34" charset="-18"/>
              </a:rPr>
              <a:t>a možnosti desinfekce:</a:t>
            </a:r>
            <a:endParaRPr lang="cs-CZ" sz="1600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8" y="6312768"/>
            <a:ext cx="7639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9281120" y="2868896"/>
            <a:ext cx="2880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w Cen MT Condensed" panose="020B0606020104020203" pitchFamily="34" charset="-18"/>
              </a:rPr>
              <a:t>Nejpříznivěji vychází varianta 3, tedy mramorová stěrka.</a:t>
            </a:r>
          </a:p>
          <a:p>
            <a:r>
              <a:rPr lang="cs-CZ" sz="1600" dirty="0">
                <a:latin typeface="Tw Cen MT Condensed" panose="020B0606020104020203" pitchFamily="34" charset="-18"/>
              </a:rPr>
              <a:t>Jedná se o materiál, na bázi dlouhodobě vyzrálého hašeného vápna a drceného mramoru, který je schopen při správné aplikaci a dobře připraveném podkladu velmi úspěšně imitovat mramor</a:t>
            </a:r>
            <a:r>
              <a:rPr lang="cs-CZ" sz="1600" dirty="0" smtClean="0">
                <a:latin typeface="Tw Cen MT Condensed" panose="020B0606020104020203" pitchFamily="34" charset="-18"/>
              </a:rPr>
              <a:t>.</a:t>
            </a:r>
          </a:p>
          <a:p>
            <a:r>
              <a:rPr lang="cs-CZ" sz="1600" dirty="0" smtClean="0">
                <a:latin typeface="Tw Cen MT Condensed" panose="020B0606020104020203" pitchFamily="34" charset="-18"/>
              </a:rPr>
              <a:t>K tomuto tónu navrhuji i upravit polstrování židlí v polyfunkčním sále na tmavě hnědou, v případě že bude investor trvat na původně navrženém tmavě červeném polstrování  volila bych spíše béžové tóny mramorové stěrky pro zjemnění celkové barevnosti prostoru.</a:t>
            </a:r>
            <a:endParaRPr lang="cs-CZ" sz="1600" dirty="0">
              <a:latin typeface="Tw Cen MT Condensed" panose="020B0606020104020203" pitchFamily="34" charset="-18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9061454" y="8401000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/>
              <a:t>Zdroj: https://www.domusaurea.cz/user/related_files/spirito_libero_2016.pdf</a:t>
            </a:r>
            <a:endParaRPr lang="cs-CZ" sz="1200" dirty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152" y="6456784"/>
            <a:ext cx="1943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2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4"/>
    </mc:Choice>
    <mc:Fallback xmlns="">
      <p:transition spd="slow" advTm="3370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" objId="6"/>
        <p14:stopEvt time="33068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6" y="419099"/>
            <a:ext cx="12076113" cy="876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14249672" y="1967981"/>
            <a:ext cx="5192960" cy="2808917"/>
          </a:xfrm>
        </p:spPr>
        <p:txBody>
          <a:bodyPr>
            <a:normAutofit/>
          </a:bodyPr>
          <a:lstStyle/>
          <a:p>
            <a:endParaRPr lang="cs-CZ" sz="1800" dirty="0">
              <a:latin typeface="Tw Cen MT Condensed" panose="020B0606020104020203" pitchFamily="34" charset="-18"/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02394" y="2064296"/>
            <a:ext cx="12385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dirty="0" smtClean="0">
                <a:latin typeface="Tw Cen MT Condensed" panose="020B0606020104020203" pitchFamily="34" charset="-18"/>
              </a:rPr>
              <a:t>DĚKUJI VÁM ZA POZORNOST</a:t>
            </a:r>
            <a:endParaRPr lang="cs-CZ" sz="5400" dirty="0">
              <a:latin typeface="Tw Cen MT Condensed" panose="020B0606020104020203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4176" y="47886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8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79"/>
    </mc:Choice>
    <mc:Fallback xmlns="">
      <p:transition spd="slow" advTm="2597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7460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" y="344487"/>
            <a:ext cx="12495213" cy="925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3129" y="554055"/>
            <a:ext cx="3278188" cy="588576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latin typeface="Tw Cen MT Condensed" panose="020B0606020104020203" pitchFamily="34" charset="-18"/>
              </a:rPr>
              <a:t>OTÁZKY VEDOUCÍ PRÁCE:</a:t>
            </a:r>
            <a:endParaRPr lang="cs-CZ" sz="1600" dirty="0">
              <a:latin typeface="Tw Cen MT Condensed" panose="020B0606020104020203" pitchFamily="34" charset="-18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40160" y="1199615"/>
            <a:ext cx="979308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cs-CZ" sz="2000" dirty="0" smtClean="0">
                <a:latin typeface="Tw Cen MT Condensed" panose="020B0606020104020203" pitchFamily="34" charset="-18"/>
              </a:rPr>
              <a:t>Uveďte</a:t>
            </a:r>
            <a:r>
              <a:rPr lang="cs-CZ" sz="2000" dirty="0">
                <a:latin typeface="Tw Cen MT Condensed" panose="020B0606020104020203" pitchFamily="34" charset="-18"/>
              </a:rPr>
              <a:t>, jaké funkce plní doplňkové konstrukce mimo funkce estetické. </a:t>
            </a:r>
            <a:endParaRPr lang="cs-CZ" sz="2000" dirty="0" smtClean="0">
              <a:latin typeface="Tw Cen MT Condensed" panose="020B0606020104020203" pitchFamily="34" charset="-18"/>
            </a:endParaRPr>
          </a:p>
          <a:p>
            <a:pPr lvl="0" algn="just"/>
            <a:r>
              <a:rPr lang="cs-CZ" sz="1600" dirty="0">
                <a:latin typeface="Tw Cen MT Condensed" panose="020B0606020104020203" pitchFamily="34" charset="-18"/>
              </a:rPr>
              <a:t> </a:t>
            </a:r>
            <a:r>
              <a:rPr lang="cs-CZ" sz="1600" dirty="0" smtClean="0">
                <a:latin typeface="Tw Cen MT Condensed" panose="020B0606020104020203" pitchFamily="34" charset="-18"/>
              </a:rPr>
              <a:t>         Názory </a:t>
            </a:r>
            <a:r>
              <a:rPr lang="cs-CZ" sz="1600" dirty="0">
                <a:latin typeface="Tw Cen MT Condensed" panose="020B0606020104020203" pitchFamily="34" charset="-18"/>
              </a:rPr>
              <a:t>odborníků na pojem doplňkové konstrukce se liší. </a:t>
            </a:r>
            <a:r>
              <a:rPr lang="cs-CZ" sz="1600" dirty="0" smtClean="0">
                <a:latin typeface="Tw Cen MT Condensed" panose="020B0606020104020203" pitchFamily="34" charset="-18"/>
              </a:rPr>
              <a:t>Zpravidla </a:t>
            </a:r>
            <a:r>
              <a:rPr lang="cs-CZ" sz="1600" dirty="0">
                <a:latin typeface="Tw Cen MT Condensed" panose="020B0606020104020203" pitchFamily="34" charset="-18"/>
              </a:rPr>
              <a:t>tak označujeme konstrukce, které nelze přesně zařadit do jiných stavebních </a:t>
            </a:r>
            <a:endParaRPr lang="cs-CZ" sz="1600" dirty="0" smtClean="0">
              <a:latin typeface="Tw Cen MT Condensed" panose="020B0606020104020203" pitchFamily="34" charset="-18"/>
            </a:endParaRPr>
          </a:p>
          <a:p>
            <a:pPr lvl="0" algn="just"/>
            <a:r>
              <a:rPr lang="cs-CZ" sz="1600" dirty="0">
                <a:latin typeface="Tw Cen MT Condensed" panose="020B0606020104020203" pitchFamily="34" charset="-18"/>
              </a:rPr>
              <a:t> </a:t>
            </a:r>
            <a:r>
              <a:rPr lang="cs-CZ" sz="1600" dirty="0" smtClean="0">
                <a:latin typeface="Tw Cen MT Condensed" panose="020B0606020104020203" pitchFamily="34" charset="-18"/>
              </a:rPr>
              <a:t>         konstrukcí mohou </a:t>
            </a:r>
            <a:r>
              <a:rPr lang="cs-CZ" sz="1600" dirty="0">
                <a:latin typeface="Tw Cen MT Condensed" panose="020B0606020104020203" pitchFamily="34" charset="-18"/>
              </a:rPr>
              <a:t>mít různé funkce, krom estetické je </a:t>
            </a:r>
            <a:r>
              <a:rPr lang="cs-CZ" sz="1600" dirty="0" smtClean="0">
                <a:latin typeface="Tw Cen MT Condensed" panose="020B0606020104020203" pitchFamily="34" charset="-18"/>
              </a:rPr>
              <a:t>to: </a:t>
            </a:r>
            <a:r>
              <a:rPr lang="cs-CZ" sz="1600" dirty="0">
                <a:latin typeface="Tw Cen MT Condensed" panose="020B0606020104020203" pitchFamily="34" charset="-18"/>
              </a:rPr>
              <a:t>	</a:t>
            </a:r>
            <a:endParaRPr lang="cs-CZ" sz="1600" dirty="0" smtClean="0">
              <a:latin typeface="Tw Cen MT Condensed" panose="020B0606020104020203" pitchFamily="34" charset="-18"/>
            </a:endParaRPr>
          </a:p>
          <a:p>
            <a:pPr marL="925753" lvl="1" indent="-285750" algn="just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bezpečnostní (mříže)</a:t>
            </a:r>
          </a:p>
          <a:p>
            <a:pPr marL="925753" lvl="1" indent="-285750" algn="just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čistící </a:t>
            </a:r>
            <a:r>
              <a:rPr lang="cs-CZ" sz="1600" dirty="0">
                <a:latin typeface="Tw Cen MT Condensed" panose="020B0606020104020203" pitchFamily="34" charset="-18"/>
              </a:rPr>
              <a:t>(čistící zóny</a:t>
            </a:r>
            <a:r>
              <a:rPr lang="cs-CZ" sz="1600" dirty="0" smtClean="0">
                <a:latin typeface="Tw Cen MT Condensed" panose="020B0606020104020203" pitchFamily="34" charset="-18"/>
              </a:rPr>
              <a:t>)</a:t>
            </a:r>
          </a:p>
          <a:p>
            <a:pPr marL="925753" lvl="1" indent="-285750" algn="just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větrací </a:t>
            </a:r>
            <a:r>
              <a:rPr lang="cs-CZ" sz="1600" dirty="0">
                <a:latin typeface="Tw Cen MT Condensed" panose="020B0606020104020203" pitchFamily="34" charset="-18"/>
              </a:rPr>
              <a:t>(šachty, u spodní stavby např.  anglické </a:t>
            </a:r>
            <a:r>
              <a:rPr lang="cs-CZ" sz="1600" dirty="0" smtClean="0">
                <a:latin typeface="Tw Cen MT Condensed" panose="020B0606020104020203" pitchFamily="34" charset="-18"/>
              </a:rPr>
              <a:t>dvorky)</a:t>
            </a:r>
          </a:p>
          <a:p>
            <a:pPr marL="925753" lvl="1" indent="-285750" algn="just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osvětlovací</a:t>
            </a:r>
            <a:r>
              <a:rPr lang="cs-CZ" sz="1600" dirty="0">
                <a:latin typeface="Tw Cen MT Condensed" panose="020B0606020104020203" pitchFamily="34" charset="-18"/>
              </a:rPr>
              <a:t>, stínící – regulace přístupu světla a tepla – </a:t>
            </a:r>
            <a:r>
              <a:rPr lang="cs-CZ" sz="1600" dirty="0" smtClean="0">
                <a:latin typeface="Tw Cen MT Condensed" panose="020B0606020104020203" pitchFamily="34" charset="-18"/>
              </a:rPr>
              <a:t>rolety</a:t>
            </a:r>
          </a:p>
          <a:p>
            <a:pPr marL="925753" lvl="1" indent="-285750" algn="just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akustická (např. podhled)</a:t>
            </a:r>
            <a:endParaRPr lang="cs-CZ" sz="1600" dirty="0">
              <a:latin typeface="Tw Cen MT Condensed" panose="020B0606020104020203" pitchFamily="34" charset="-18"/>
            </a:endParaRPr>
          </a:p>
          <a:p>
            <a:pPr marL="925753" lvl="1" indent="-285750" algn="just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Tw Cen MT Condensed" panose="020B0606020104020203" pitchFamily="34" charset="-18"/>
              </a:rPr>
              <a:t>protipožární </a:t>
            </a:r>
            <a:r>
              <a:rPr lang="cs-CZ" sz="1600" dirty="0">
                <a:latin typeface="Tw Cen MT Condensed" panose="020B0606020104020203" pitchFamily="34" charset="-18"/>
              </a:rPr>
              <a:t>(např. podhled</a:t>
            </a:r>
            <a:r>
              <a:rPr lang="cs-CZ" sz="1600" dirty="0" smtClean="0">
                <a:latin typeface="Tw Cen MT Condensed" panose="020B0606020104020203" pitchFamily="34" charset="-18"/>
              </a:rPr>
              <a:t>)</a:t>
            </a:r>
          </a:p>
          <a:p>
            <a:pPr lvl="1" algn="just"/>
            <a:endParaRPr lang="cs-CZ" sz="1600" dirty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r>
              <a:rPr lang="cs-CZ" sz="2000" dirty="0">
                <a:latin typeface="Tw Cen MT Condensed" panose="020B0606020104020203" pitchFamily="34" charset="-18"/>
              </a:rPr>
              <a:t>Sestavte souhrnnou tabulku s multikriteriálním hodnocením pro výstupy z otázky č.1. </a:t>
            </a:r>
            <a:endParaRPr lang="cs-CZ" sz="2000" dirty="0" smtClean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 smtClean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 smtClean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 smtClean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 smtClean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 smtClean="0">
              <a:latin typeface="Tw Cen MT Condensed" panose="020B0606020104020203" pitchFamily="34" charset="-18"/>
            </a:endParaRPr>
          </a:p>
          <a:p>
            <a:pPr marL="457200" indent="-457200">
              <a:buFont typeface="+mj-lt"/>
              <a:buAutoNum type="arabicParenR" startAt="2"/>
            </a:pPr>
            <a:endParaRPr lang="cs-CZ" sz="2000" dirty="0">
              <a:latin typeface="Tw Cen MT Condensed" panose="020B0606020104020203" pitchFamily="34" charset="-18"/>
            </a:endParaRPr>
          </a:p>
          <a:p>
            <a:pPr marL="342900" indent="-342900">
              <a:buAutoNum type="arabicParenR" startAt="2"/>
            </a:pPr>
            <a:r>
              <a:rPr lang="cs-CZ" sz="2000" dirty="0">
                <a:latin typeface="Tw Cen MT Condensed" panose="020B0606020104020203" pitchFamily="34" charset="-18"/>
              </a:rPr>
              <a:t>Vysvětlete rozdíl mezi sloupem, pilířem, pilastrem a </a:t>
            </a:r>
            <a:r>
              <a:rPr lang="cs-CZ" sz="2000" dirty="0" smtClean="0">
                <a:latin typeface="Tw Cen MT Condensed" panose="020B0606020104020203" pitchFamily="34" charset="-18"/>
              </a:rPr>
              <a:t>lizénou</a:t>
            </a:r>
          </a:p>
          <a:p>
            <a:pPr lvl="0"/>
            <a:r>
              <a:rPr lang="cs-CZ" sz="1600" dirty="0" smtClean="0">
                <a:latin typeface="Tw Cen MT Condensed" panose="020B0606020104020203" pitchFamily="34" charset="-18"/>
              </a:rPr>
              <a:t>         Jedná </a:t>
            </a:r>
            <a:r>
              <a:rPr lang="cs-CZ" sz="1600" dirty="0">
                <a:latin typeface="Tw Cen MT Condensed" panose="020B0606020104020203" pitchFamily="34" charset="-18"/>
              </a:rPr>
              <a:t>se o svislé prvky, u nichž převažuje výška nad půdorysnými rozměry.  Půdorysné rozměry sloupu jsou shodné délka x šířka u pilíře je šířka </a:t>
            </a:r>
            <a:endParaRPr lang="cs-CZ" sz="1600" dirty="0" smtClean="0">
              <a:latin typeface="Tw Cen MT Condensed" panose="020B0606020104020203" pitchFamily="34" charset="-18"/>
            </a:endParaRPr>
          </a:p>
          <a:p>
            <a:pPr lvl="0"/>
            <a:r>
              <a:rPr lang="cs-CZ" sz="1600" dirty="0">
                <a:latin typeface="Tw Cen MT Condensed" panose="020B0606020104020203" pitchFamily="34" charset="-18"/>
              </a:rPr>
              <a:t> </a:t>
            </a:r>
            <a:r>
              <a:rPr lang="cs-CZ" sz="1600" dirty="0" smtClean="0">
                <a:latin typeface="Tw Cen MT Condensed" panose="020B0606020104020203" pitchFamily="34" charset="-18"/>
              </a:rPr>
              <a:t>         1,5 </a:t>
            </a:r>
            <a:r>
              <a:rPr lang="cs-CZ" sz="1600" dirty="0">
                <a:latin typeface="Tw Cen MT Condensed" panose="020B0606020104020203" pitchFamily="34" charset="-18"/>
              </a:rPr>
              <a:t>až </a:t>
            </a:r>
            <a:r>
              <a:rPr lang="cs-CZ" sz="1600" dirty="0" smtClean="0">
                <a:latin typeface="Tw Cen MT Condensed" panose="020B0606020104020203" pitchFamily="34" charset="-18"/>
              </a:rPr>
              <a:t> 2 násobkem </a:t>
            </a:r>
            <a:r>
              <a:rPr lang="cs-CZ" sz="1600" dirty="0">
                <a:latin typeface="Tw Cen MT Condensed" panose="020B0606020104020203" pitchFamily="34" charset="-18"/>
              </a:rPr>
              <a:t>délky.</a:t>
            </a:r>
          </a:p>
          <a:p>
            <a:pPr marL="925753" lvl="1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latin typeface="Tw Cen MT Condensed" panose="020B0606020104020203" pitchFamily="34" charset="-18"/>
              </a:rPr>
              <a:t>Pilíře</a:t>
            </a:r>
            <a:r>
              <a:rPr lang="cs-CZ" sz="1600" dirty="0">
                <a:latin typeface="Tw Cen MT Condensed" panose="020B0606020104020203" pitchFamily="34" charset="-18"/>
              </a:rPr>
              <a:t> přenášejí největší zatížení, následují </a:t>
            </a:r>
            <a:r>
              <a:rPr lang="cs-CZ" sz="1600" b="1" dirty="0">
                <a:latin typeface="Tw Cen MT Condensed" panose="020B0606020104020203" pitchFamily="34" charset="-18"/>
              </a:rPr>
              <a:t>sloupy</a:t>
            </a:r>
            <a:r>
              <a:rPr lang="cs-CZ" sz="1600" dirty="0">
                <a:latin typeface="Tw Cen MT Condensed" panose="020B0606020104020203" pitchFamily="34" charset="-18"/>
              </a:rPr>
              <a:t> a i pilastr nese část zatížení, protože se jedná o reliéfní prvek vystupující ze stěny.</a:t>
            </a:r>
          </a:p>
          <a:p>
            <a:pPr marL="925753" lvl="1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latin typeface="Tw Cen MT Condensed" panose="020B0606020104020203" pitchFamily="34" charset="-18"/>
              </a:rPr>
              <a:t>Pilastr</a:t>
            </a:r>
            <a:r>
              <a:rPr lang="cs-CZ" sz="1600" dirty="0">
                <a:latin typeface="Tw Cen MT Condensed" panose="020B0606020104020203" pitchFamily="34" charset="-18"/>
              </a:rPr>
              <a:t> je součástí stěny, vystupují ze stěny (reliéfní prvky)</a:t>
            </a:r>
          </a:p>
          <a:p>
            <a:pPr marL="925753" lvl="1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latin typeface="Tw Cen MT Condensed" panose="020B0606020104020203" pitchFamily="34" charset="-18"/>
              </a:rPr>
              <a:t>Lizéna</a:t>
            </a:r>
            <a:r>
              <a:rPr lang="cs-CZ" sz="1600" dirty="0">
                <a:latin typeface="Tw Cen MT Condensed" panose="020B0606020104020203" pitchFamily="34" charset="-18"/>
              </a:rPr>
              <a:t> přiložena ke stěně, </a:t>
            </a:r>
            <a:r>
              <a:rPr lang="cs-CZ" sz="1600" dirty="0" smtClean="0">
                <a:latin typeface="Tw Cen MT Condensed" panose="020B0606020104020203" pitchFamily="34" charset="-18"/>
              </a:rPr>
              <a:t>realizována </a:t>
            </a:r>
            <a:r>
              <a:rPr lang="cs-CZ" sz="1600" dirty="0">
                <a:latin typeface="Tw Cen MT Condensed" panose="020B0606020104020203" pitchFamily="34" charset="-18"/>
              </a:rPr>
              <a:t>na </a:t>
            </a:r>
            <a:r>
              <a:rPr lang="cs-CZ" sz="1600" dirty="0" smtClean="0">
                <a:latin typeface="Tw Cen MT Condensed" panose="020B0606020104020203" pitchFamily="34" charset="-18"/>
              </a:rPr>
              <a:t>fasádě. Mají </a:t>
            </a:r>
            <a:r>
              <a:rPr lang="cs-CZ" sz="1600" dirty="0">
                <a:latin typeface="Tw Cen MT Condensed" panose="020B0606020104020203" pitchFamily="34" charset="-18"/>
              </a:rPr>
              <a:t>pouze dekorativní </a:t>
            </a:r>
            <a:r>
              <a:rPr lang="cs-CZ" sz="1600" dirty="0" smtClean="0">
                <a:latin typeface="Tw Cen MT Condensed" panose="020B0606020104020203" pitchFamily="34" charset="-18"/>
              </a:rPr>
              <a:t>funkci.</a:t>
            </a:r>
            <a:endParaRPr lang="cs-CZ" sz="1600" dirty="0">
              <a:latin typeface="Tw Cen MT Condensed" panose="020B0606020104020203" pitchFamily="34" charset="-18"/>
            </a:endParaRPr>
          </a:p>
          <a:p>
            <a:pPr marL="342900" indent="-342900">
              <a:buAutoNum type="arabicParenR" startAt="2"/>
            </a:pPr>
            <a:endParaRPr lang="cs-CZ" sz="1600" dirty="0">
              <a:latin typeface="Tw Cen MT Condensed" panose="020B0606020104020203" pitchFamily="34" charset="-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8" y="4173071"/>
            <a:ext cx="64103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57"/>
    </mc:Choice>
    <mc:Fallback xmlns="">
      <p:transition spd="slow" advTm="4175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39406" objId="6"/>
      </p14:showEvtLst>
    </p:ext>
  </p:extLst>
</p:sld>
</file>

<file path=ppt/theme/theme1.xml><?xml version="1.0" encoding="utf-8"?>
<a:theme xmlns:a="http://schemas.openxmlformats.org/drawingml/2006/main" name="Motiv systému Office">
  <a:themeElements>
    <a:clrScheme name="Vlastní 22">
      <a:dk1>
        <a:srgbClr val="000000"/>
      </a:dk1>
      <a:lt1>
        <a:srgbClr val="BBAA8A"/>
      </a:lt1>
      <a:dk2>
        <a:srgbClr val="9A8359"/>
      </a:dk2>
      <a:lt2>
        <a:srgbClr val="C5B99C"/>
      </a:lt2>
      <a:accent1>
        <a:srgbClr val="595959"/>
      </a:accent1>
      <a:accent2>
        <a:srgbClr val="A7B789"/>
      </a:accent2>
      <a:accent3>
        <a:srgbClr val="E5DED5"/>
      </a:accent3>
      <a:accent4>
        <a:srgbClr val="92A9B9"/>
      </a:accent4>
      <a:accent5>
        <a:srgbClr val="9C8265"/>
      </a:accent5>
      <a:accent6>
        <a:srgbClr val="D1C2C7"/>
      </a:accent6>
      <a:hlink>
        <a:srgbClr val="67AABF"/>
      </a:hlink>
      <a:folHlink>
        <a:srgbClr val="E9EDF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31755</TotalTime>
  <Words>873</Words>
  <Application>Microsoft Office PowerPoint</Application>
  <PresentationFormat>A3 (297 x 420 mm)</PresentationFormat>
  <Paragraphs>190</Paragraphs>
  <Slides>10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UMÍSTĚNÍ: Město Ostrov - Karlovarský kraj  CÍL PROJEKTU: Návrh reprezentativních prostor pro představení komplexního průřezu historie města a zlepšení možnosti kulturního vyžití ve městě. V rámci bakalářské práce navrhnout smysluplné využití podkrovních prostor se zahrnutím změn, a využití netradičních povrchových úprav v polyfunkčním sále.     </vt:lpstr>
      <vt:lpstr> TYPOLOGIE,  ARCHITEKTONICKÉ ŘEŠENÍ A MATERIÁL: </vt:lpstr>
      <vt:lpstr>DISPOZICE A KAPACITY OBJEKTU:</vt:lpstr>
      <vt:lpstr> KONSTRUKČNĚ STAVEBNÍ ŘEŠENÍ  </vt:lpstr>
      <vt:lpstr>VÝZKUMNÁ OTÁZKA Č.1 </vt:lpstr>
      <vt:lpstr>VÝZKUMNÁ OTÁZKA Č.2 </vt:lpstr>
      <vt:lpstr>Prezentace aplikace PowerPoint</vt:lpstr>
      <vt:lpstr>OTÁZKY VEDOUCÍ PRÁCE:</vt:lpstr>
      <vt:lpstr>OTÁZKY OPONENTA PRÁCE: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</dc:creator>
  <cp:lastModifiedBy>Josef</cp:lastModifiedBy>
  <cp:revision>564</cp:revision>
  <dcterms:created xsi:type="dcterms:W3CDTF">2020-11-09T10:10:33Z</dcterms:created>
  <dcterms:modified xsi:type="dcterms:W3CDTF">2024-06-18T16:03:39Z</dcterms:modified>
</cp:coreProperties>
</file>