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89" r:id="rId3"/>
    <p:sldId id="288" r:id="rId4"/>
    <p:sldId id="285" r:id="rId5"/>
    <p:sldId id="286" r:id="rId6"/>
    <p:sldId id="290" r:id="rId7"/>
    <p:sldId id="271" r:id="rId8"/>
    <p:sldId id="291" r:id="rId9"/>
    <p:sldId id="293" r:id="rId10"/>
    <p:sldId id="272" r:id="rId11"/>
    <p:sldId id="292" r:id="rId12"/>
    <p:sldId id="273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" y="1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8CD3AA65-56B7-493B-9D06-143B98F3A4F1}" type="datetime1">
              <a:rPr lang="cs-CZ" smtClean="0">
                <a:latin typeface="Calibri" panose="020F0502020204030204" pitchFamily="34" charset="0"/>
              </a:rPr>
              <a:t>18.06.2024</a:t>
            </a:fld>
            <a:endParaRPr lang="cs-CZ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0180BE5A-9D85-4716-9443-9D9E66ACB5E5}" type="slidenum">
              <a:rPr lang="cs-CZ" smtClean="0">
                <a:latin typeface="Calibri" panose="020F0502020204030204" pitchFamily="34" charset="0"/>
              </a:rPr>
              <a:t>‹#›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C1D5FF14-0724-4671-A9D5-AAB76F829DF8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3495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10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1185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11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64139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12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2385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0783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89089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5570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7728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4656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4711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0905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cs-CZ" noProof="0" smtClean="0"/>
              <a:pPr/>
              <a:t>9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5940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4020-F787-448D-B39B-D1B396AE043B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4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629623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508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768286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4783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728266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7528-1AC1-4E97-A55D-B77886C1D69D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1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EAF8-E5EC-4156-BF0A-CBDF2F6A8129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9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497677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1A9-B0CC-4CDD-8ACB-551A11D7BDCF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1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76623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A80E-97BC-4806-A8B2-37F11DD45DDC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1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A210-A0A4-43BF-94AD-DAD694D4270F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4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/>
              <a:t>Přidejte zápatí.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23129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DD1-64B5-4C17-A74E-741ABEB6B7DD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F81B-820B-4924-BE8D-CA5B94EACC5A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7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53A5-4DFB-4C98-9B77-EBAACD1A9EFD}" type="datetime1">
              <a:rPr lang="cs-CZ" noProof="0" smtClean="0"/>
              <a:t>18.06.2024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noProof="0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6373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3866E09-00E4-FA21-E501-4F962A71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12" y="2315741"/>
            <a:ext cx="4051124" cy="279204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17385" y="1496555"/>
            <a:ext cx="9571218" cy="743389"/>
          </a:xfrm>
        </p:spPr>
        <p:txBody>
          <a:bodyPr rtlCol="0"/>
          <a:lstStyle/>
          <a:p>
            <a:pPr algn="l" rtl="0"/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Bytový dům v Dolních Břežanech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79883" y="5425385"/>
            <a:ext cx="12012117" cy="1309924"/>
          </a:xfrm>
        </p:spPr>
        <p:txBody>
          <a:bodyPr rtlCol="0">
            <a:normAutofit lnSpcReduction="10000"/>
          </a:bodyPr>
          <a:lstStyle/>
          <a:p>
            <a:pPr marR="449580" algn="l">
              <a:spcAft>
                <a:spcPts val="1000"/>
              </a:spcAft>
              <a:tabLst>
                <a:tab pos="2250440" algn="l"/>
              </a:tabLst>
            </a:pPr>
            <a:r>
              <a:rPr lang="cs-CZ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 bakalářské práce:	   </a:t>
            </a:r>
            <a:r>
              <a:rPr lang="cs-CZ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Štěpán Eliáš</a:t>
            </a:r>
          </a:p>
          <a:p>
            <a:pPr marR="449580" algn="l">
              <a:spcAft>
                <a:spcPts val="1000"/>
              </a:spcAft>
              <a:tabLst>
                <a:tab pos="2250440" algn="l"/>
              </a:tabLst>
            </a:pPr>
            <a:r>
              <a:rPr lang="cs-CZ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 bakalářské práce:	   </a:t>
            </a:r>
            <a:r>
              <a:rPr lang="cs-CZ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doc. Dr. Ing. Luboš </a:t>
            </a:r>
            <a:r>
              <a:rPr lang="cs-CZ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Podolka</a:t>
            </a:r>
            <a:endParaRPr lang="cs-CZ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49580" algn="l">
              <a:spcAft>
                <a:spcPts val="1000"/>
              </a:spcAft>
              <a:tabLst>
                <a:tab pos="2250440" algn="l"/>
              </a:tabLst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Oponent</a:t>
            </a:r>
            <a:r>
              <a:rPr lang="cs-CZ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bakalářské práce:    </a:t>
            </a:r>
            <a:r>
              <a:rPr lang="cs-CZ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Ing. Jan </a:t>
            </a:r>
            <a:r>
              <a:rPr lang="cs-CZ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Zugárek</a:t>
            </a:r>
            <a:r>
              <a:rPr lang="cs-CZ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  <a:r>
              <a:rPr lang="cs-CZ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České Budějovice, červen 2024</a:t>
            </a:r>
            <a:endParaRPr lang="cs-CZ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/>
            <a:endParaRPr lang="cs-CZ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55FC112-EB84-1CF1-ACA7-3698F28BAD50}"/>
              </a:ext>
            </a:extLst>
          </p:cNvPr>
          <p:cNvSpPr txBox="1"/>
          <p:nvPr/>
        </p:nvSpPr>
        <p:spPr>
          <a:xfrm>
            <a:off x="2069838" y="175924"/>
            <a:ext cx="5947401" cy="10218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Ústav </a:t>
            </a:r>
            <a:r>
              <a:rPr lang="cs-CZ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technicko-technologický</a:t>
            </a:r>
            <a:endParaRPr lang="cs-CZ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Pozemní stavitelství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7B866F-58F8-68E3-E439-F4710D76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0" y="140326"/>
            <a:ext cx="1179225" cy="11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8398" y="1330982"/>
            <a:ext cx="7991263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Odpovědi na otázky vedoucího práce</a:t>
            </a:r>
            <a:endParaRPr lang="en-US" dirty="0"/>
          </a:p>
        </p:txBody>
      </p:sp>
      <p:pic>
        <p:nvPicPr>
          <p:cNvPr id="43" name="Picture 42" descr="Otazník na zeleném pastelovém pozadí">
            <a:extLst>
              <a:ext uri="{FF2B5EF4-FFF2-40B4-BE49-F238E27FC236}">
                <a16:creationId xmlns:a16="http://schemas.microsoft.com/office/drawing/2014/main" id="{174A8239-885E-A7C4-A8F2-3F01B644C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39" r="11303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0A2A57-1EC7-12A1-70BD-006FFA43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293" y="2367627"/>
            <a:ext cx="6869473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000" b="0" i="0" u="none" strike="noStrike" baseline="0" dirty="0">
                <a:latin typeface="DejaVuSerif"/>
              </a:rPr>
              <a:t>Proč pro porovnání řešení předsazených konstrukcí (balkónů) byly zvoleny jen dvě varianty řešení, když v úvodní rešerši je uvedeno i více variant. Existuje tedy i jiná vhodná varianta pro balkóny, která řeší problematiku stavební fyziky, kromě navrženého řešení monolitického balkónu s ISO nosníkem.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b="0" i="0" u="none" strike="noStrike" baseline="0" dirty="0">
              <a:latin typeface="DejaVuSerif"/>
            </a:endParaRPr>
          </a:p>
          <a:p>
            <a:pPr>
              <a:lnSpc>
                <a:spcPct val="150000"/>
              </a:lnSpc>
            </a:pPr>
            <a:r>
              <a:rPr lang="cs-CZ" sz="2000" b="0" i="0" u="none" strike="noStrike" baseline="0" dirty="0">
                <a:latin typeface="DejaVuSerif"/>
              </a:rPr>
              <a:t>Existovalo by i jiné řešení pro suterénní podlaží, než jsou dvě porovnávaná řešení výstavby suterénu do otevřeného výkopu či pažené kotvené jámy.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A8E4BC-366A-3594-F411-8BE3952587C6}"/>
              </a:ext>
            </a:extLst>
          </p:cNvPr>
          <p:cNvSpPr txBox="1"/>
          <p:nvPr/>
        </p:nvSpPr>
        <p:spPr>
          <a:xfrm>
            <a:off x="814873" y="5865845"/>
            <a:ext cx="8459130" cy="428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diagram, text, Barevnost&#10;&#10;Popis byl vytvořen automaticky">
            <a:extLst>
              <a:ext uri="{FF2B5EF4-FFF2-40B4-BE49-F238E27FC236}">
                <a16:creationId xmlns:a16="http://schemas.microsoft.com/office/drawing/2014/main" id="{8117876C-C0A3-6C73-95E2-AC301CEF3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92" y="2127499"/>
            <a:ext cx="7965064" cy="473049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71861" y="160973"/>
            <a:ext cx="7002142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Odpovědi na otázku oponenta</a:t>
            </a:r>
            <a:endParaRPr lang="en-US" dirty="0"/>
          </a:p>
        </p:txBody>
      </p:sp>
      <p:pic>
        <p:nvPicPr>
          <p:cNvPr id="98" name="Picture 97" descr="Otazník na zeleném pastelovém pozadí">
            <a:extLst>
              <a:ext uri="{FF2B5EF4-FFF2-40B4-BE49-F238E27FC236}">
                <a16:creationId xmlns:a16="http://schemas.microsoft.com/office/drawing/2014/main" id="{31C7436D-E5CB-A2F2-C576-FFFAC92D5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55086" r="15094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0A2A57-1EC7-12A1-70BD-006FFA43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414" y="821373"/>
            <a:ext cx="6487955" cy="499896"/>
          </a:xfrm>
        </p:spPr>
        <p:txBody>
          <a:bodyPr>
            <a:normAutofit/>
          </a:bodyPr>
          <a:lstStyle/>
          <a:p>
            <a:r>
              <a:rPr lang="cs-CZ" b="0" i="0" u="none" strike="noStrike" baseline="0" dirty="0">
                <a:latin typeface="DejaVuSerif"/>
              </a:rPr>
              <a:t>Vysvětlete pojem izobara v základové spáře.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A8E4BC-366A-3594-F411-8BE3952587C6}"/>
              </a:ext>
            </a:extLst>
          </p:cNvPr>
          <p:cNvSpPr txBox="1"/>
          <p:nvPr/>
        </p:nvSpPr>
        <p:spPr>
          <a:xfrm>
            <a:off x="814873" y="5865845"/>
            <a:ext cx="8459130" cy="428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5" name="Picture 4" descr="Válcované plánové návrhy">
            <a:extLst>
              <a:ext uri="{FF2B5EF4-FFF2-40B4-BE49-F238E27FC236}">
                <a16:creationId xmlns:a16="http://schemas.microsoft.com/office/drawing/2014/main" id="{0B9CC76D-27DC-74F6-E0BF-C14051FC3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28823" y="1678666"/>
            <a:ext cx="4763558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DĚKUJI ZA POZORNOST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rtlCol="0">
            <a:normAutofit/>
          </a:bodyPr>
          <a:lstStyle/>
          <a:p>
            <a:pPr rtl="0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Pera a pravítka">
            <a:extLst>
              <a:ext uri="{FF2B5EF4-FFF2-40B4-BE49-F238E27FC236}">
                <a16:creationId xmlns:a16="http://schemas.microsoft.com/office/drawing/2014/main" id="{AFE05511-6F3E-96FF-43E6-E6AEB29D4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r="37012" b="4016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49562" y="2160589"/>
            <a:ext cx="7237118" cy="3880773"/>
          </a:xfrm>
        </p:spPr>
        <p:txBody>
          <a:bodyPr rtlCol="0">
            <a:normAutofit/>
          </a:bodyPr>
          <a:lstStyle/>
          <a:p>
            <a:pPr marR="268605"/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Porovnání zajištění stavební jámy:</a:t>
            </a:r>
          </a:p>
          <a:p>
            <a:pPr marL="0" marR="268605" indent="0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SVAHOVÁNÍM VÝKOPŮ  x  POUŽITÍ PAŽENÍ </a:t>
            </a:r>
          </a:p>
          <a:p>
            <a:pPr marR="268605"/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68605">
              <a:spcAft>
                <a:spcPts val="10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Porovnání možných konstrukčních řešení pro balkóny.</a:t>
            </a:r>
          </a:p>
        </p:txBody>
      </p:sp>
    </p:spTree>
    <p:extLst>
      <p:ext uri="{BB962C8B-B14F-4D97-AF65-F5344CB8AC3E}">
        <p14:creationId xmlns:p14="http://schemas.microsoft.com/office/powerpoint/2010/main" val="3300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rtlCol="0">
            <a:normAutofit/>
          </a:bodyPr>
          <a:lstStyle/>
          <a:p>
            <a:pPr rtl="0"/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Motivace a důvody řešeného problému</a:t>
            </a:r>
            <a:endParaRPr lang="cs-CZ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Pera a pravítka">
            <a:extLst>
              <a:ext uri="{FF2B5EF4-FFF2-40B4-BE49-F238E27FC236}">
                <a16:creationId xmlns:a16="http://schemas.microsoft.com/office/drawing/2014/main" id="{AFE05511-6F3E-96FF-43E6-E6AEB29D4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r="37012" b="4016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81917" y="2383550"/>
            <a:ext cx="7868714" cy="2090900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Osobní zájem (dosavadní nezkušenost s pažením základových jam)</a:t>
            </a:r>
          </a:p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využití získaných výsledků ve své praxi</a:t>
            </a:r>
          </a:p>
        </p:txBody>
      </p:sp>
    </p:spTree>
    <p:extLst>
      <p:ext uri="{BB962C8B-B14F-4D97-AF65-F5344CB8AC3E}">
        <p14:creationId xmlns:p14="http://schemas.microsoft.com/office/powerpoint/2010/main" val="31375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va podnikatelé prohlížející plán na stole">
            <a:extLst>
              <a:ext uri="{FF2B5EF4-FFF2-40B4-BE49-F238E27FC236}">
                <a16:creationId xmlns:a16="http://schemas.microsoft.com/office/drawing/2014/main" id="{AFE05511-6F3E-96FF-43E6-E6AEB29D4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15386" b="-2"/>
          <a:stretch/>
        </p:blipFill>
        <p:spPr>
          <a:xfrm>
            <a:off x="5220403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rtlCol="0">
            <a:normAutofit/>
          </a:bodyPr>
          <a:lstStyle/>
          <a:p>
            <a:pPr rtl="0"/>
            <a:r>
              <a:rPr lang="cs-CZ" u="sng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6121" y="1649480"/>
            <a:ext cx="5797385" cy="3880773"/>
          </a:xfrm>
        </p:spPr>
        <p:txBody>
          <a:bodyPr rtlCol="0">
            <a:normAutofit fontScale="70000" lnSpcReduction="20000"/>
          </a:bodyPr>
          <a:lstStyle/>
          <a:p>
            <a:pPr marR="268605">
              <a:lnSpc>
                <a:spcPct val="12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Porovnání zajištění stavební jámy svahováním výkopů nebo za použití pažení na konkrétním projektu bytového domu v Dolních Břežanech, který byl zpracováván v rámci akademických předmětů PJK_1, PJK_2 a PJK_</a:t>
            </a:r>
          </a:p>
          <a:p>
            <a:pPr marR="268605">
              <a:lnSpc>
                <a:spcPct val="120000"/>
              </a:lnSpc>
              <a:spcAft>
                <a:spcPts val="1000"/>
              </a:spcAft>
            </a:pPr>
            <a:endParaRPr lang="cs-CZ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68605">
              <a:lnSpc>
                <a:spcPct val="12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Porovnání možných konstrukčních řešení pro balkony na konkrétním projektu bytového domu v Dolních Břežanech, který byl zpracováván v rámci akademických předmětů PJK_1, PJK_2 a PJK_3.</a:t>
            </a:r>
          </a:p>
          <a:p>
            <a:pPr marL="342900" marR="268605" lvl="0" indent="-342900">
              <a:spcAft>
                <a:spcPts val="1000"/>
              </a:spcAft>
              <a:buFont typeface="+mj-lt"/>
              <a:buAutoNum type="arabicPeriod"/>
            </a:pP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1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rtlCol="0" anchor="ctr">
            <a:normAutofit/>
          </a:bodyPr>
          <a:lstStyle/>
          <a:p>
            <a:pPr rtl="0"/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Výzkumná otázka 1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61325" y="1875776"/>
            <a:ext cx="3973943" cy="3440110"/>
          </a:xfrm>
        </p:spPr>
        <p:txBody>
          <a:bodyPr rtlCol="0">
            <a:normAutofit/>
          </a:bodyPr>
          <a:lstStyle/>
          <a:p>
            <a:pPr rtl="0"/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Porovnání zajištění stavební jámy svahováním výkopů nebo za použití pažení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Obsah obrázku text, řada/pruh, diagram, Paralelní&#10;&#10;Popis byl vytvořen automaticky">
            <a:extLst>
              <a:ext uri="{FF2B5EF4-FFF2-40B4-BE49-F238E27FC236}">
                <a16:creationId xmlns:a16="http://schemas.microsoft.com/office/drawing/2014/main" id="{CB45840C-E74A-197B-3E6E-3D8998D8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17" y="120819"/>
            <a:ext cx="4139837" cy="6468496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rtlCol="0" anchor="ctr">
            <a:normAutofit/>
          </a:bodyPr>
          <a:lstStyle/>
          <a:p>
            <a:pPr rtl="0"/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Výzkumná otázka 2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rtlCol="0">
            <a:normAutofit/>
          </a:bodyPr>
          <a:lstStyle/>
          <a:p>
            <a:pPr rtl="0"/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Porovnání možných konstrukčních řešení pro balkony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Obrázek 3" descr="Obsah obrázku diagram, řada/pruh, Plán, Technický výkres&#10;&#10;Popis byl vytvořen automaticky">
            <a:extLst>
              <a:ext uri="{FF2B5EF4-FFF2-40B4-BE49-F238E27FC236}">
                <a16:creationId xmlns:a16="http://schemas.microsoft.com/office/drawing/2014/main" id="{1CCD4226-429B-22AA-7970-3B7B66B52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0399"/>
            <a:ext cx="5115560" cy="2586990"/>
          </a:xfrm>
          <a:prstGeom prst="rect">
            <a:avLst/>
          </a:prstGeom>
        </p:spPr>
      </p:pic>
      <p:pic>
        <p:nvPicPr>
          <p:cNvPr id="5" name="Obrázek 4" descr="Obsah obrázku diagram, skica, kresba, Plán&#10;&#10;Popis byl vytvořen automaticky">
            <a:extLst>
              <a:ext uri="{FF2B5EF4-FFF2-40B4-BE49-F238E27FC236}">
                <a16:creationId xmlns:a16="http://schemas.microsoft.com/office/drawing/2014/main" id="{2D7105DF-CF70-9997-5E14-9539D4DF8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1438"/>
            <a:ext cx="4768215" cy="2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E3D5113D-B15D-E929-4C35-FB5C375BC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5570" b="1782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rtlCol="0" anchor="t">
            <a:normAutofit/>
          </a:bodyPr>
          <a:lstStyle/>
          <a:p>
            <a:pPr rtl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786047" y="2159000"/>
            <a:ext cx="6960916" cy="3882362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Nejprve studium literárních zdrojů (skripta, knihy, katalogy výrobců, odborné práce kolegů).</a:t>
            </a:r>
          </a:p>
          <a:p>
            <a:pPr rtl="0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Multikriteriální vyhodnocení</a:t>
            </a:r>
          </a:p>
          <a:p>
            <a:pPr marL="1168400" indent="-1168400" rtl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-Stavební jáma (náklady, časová náročnost, prostorová náročnost, riziko)</a:t>
            </a:r>
          </a:p>
          <a:p>
            <a:pPr marL="1168400" indent="-1168400" rtl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 -Balkony ( náklady, energetická efektivita, údržba,   riziko poruch, vzhled)</a:t>
            </a:r>
          </a:p>
        </p:txBody>
      </p:sp>
      <p:sp>
        <p:nvSpPr>
          <p:cNvPr id="60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4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2002" y="44816"/>
            <a:ext cx="7854055" cy="8603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 err="1"/>
              <a:t>Dosažené</a:t>
            </a:r>
            <a:r>
              <a:rPr lang="en-US" sz="5400" dirty="0"/>
              <a:t> </a:t>
            </a:r>
            <a:r>
              <a:rPr lang="en-US" sz="5400" dirty="0" err="1"/>
              <a:t>výsledky</a:t>
            </a:r>
            <a:endParaRPr lang="en-US" sz="5400" dirty="0"/>
          </a:p>
        </p:txBody>
      </p:sp>
      <p:pic>
        <p:nvPicPr>
          <p:cNvPr id="9" name="Obrázek 8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616960C7-5E0D-7CFE-2DD5-FD627F919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7" y="1557477"/>
            <a:ext cx="6313218" cy="1867289"/>
          </a:xfrm>
          <a:prstGeom prst="rect">
            <a:avLst/>
          </a:prstGeom>
        </p:spPr>
      </p:pic>
      <p:pic>
        <p:nvPicPr>
          <p:cNvPr id="10" name="Obrázek 9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37AC5D28-B0B2-A4FF-12EE-2A508E05D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9" y="4241536"/>
            <a:ext cx="6556316" cy="196479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66C06E-5736-D0C2-67A4-76FC4B48469A}"/>
              </a:ext>
            </a:extLst>
          </p:cNvPr>
          <p:cNvSpPr txBox="1"/>
          <p:nvPr/>
        </p:nvSpPr>
        <p:spPr>
          <a:xfrm>
            <a:off x="1075027" y="1188145"/>
            <a:ext cx="6556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8605"/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SVAHOVÁNÍ VÝKOPŮ  x  POUŽITÍ PAŽENÍ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FD46F1-8B38-801B-52D1-EF2B60041D25}"/>
              </a:ext>
            </a:extLst>
          </p:cNvPr>
          <p:cNvSpPr txBox="1"/>
          <p:nvPr/>
        </p:nvSpPr>
        <p:spPr>
          <a:xfrm>
            <a:off x="1120386" y="3735013"/>
            <a:ext cx="6313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8605"/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KCE BALKONŮ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62002" y="44816"/>
            <a:ext cx="7854055" cy="8603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 err="1"/>
              <a:t>Dosažené</a:t>
            </a:r>
            <a:r>
              <a:rPr lang="en-US" sz="5400" dirty="0"/>
              <a:t> </a:t>
            </a:r>
            <a:r>
              <a:rPr lang="en-US" sz="5400" dirty="0" err="1"/>
              <a:t>výsledky</a:t>
            </a:r>
            <a:endParaRPr lang="en-US" sz="5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16960C7-5E0D-7CFE-2DD5-FD627F919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27" y="1557946"/>
            <a:ext cx="6313218" cy="18663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AC5D28-B0B2-A4FF-12EE-2A508E05D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534" y="4241536"/>
            <a:ext cx="6530326" cy="196479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66C06E-5736-D0C2-67A4-76FC4B48469A}"/>
              </a:ext>
            </a:extLst>
          </p:cNvPr>
          <p:cNvSpPr txBox="1"/>
          <p:nvPr/>
        </p:nvSpPr>
        <p:spPr>
          <a:xfrm>
            <a:off x="1075027" y="1188145"/>
            <a:ext cx="6556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8605"/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SVAHOVÁNÍ VÝKOPŮ  x  POUŽITÍ PAŽENÍ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FD46F1-8B38-801B-52D1-EF2B60041D25}"/>
              </a:ext>
            </a:extLst>
          </p:cNvPr>
          <p:cNvSpPr txBox="1"/>
          <p:nvPr/>
        </p:nvSpPr>
        <p:spPr>
          <a:xfrm>
            <a:off x="1120386" y="3735013"/>
            <a:ext cx="6313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8605"/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KCE BALKONŮ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1965</TotalTime>
  <Words>363</Words>
  <Application>Microsoft Office PowerPoint</Application>
  <PresentationFormat>Širokoúhlá obrazovka</PresentationFormat>
  <Paragraphs>53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DejaVuSerif</vt:lpstr>
      <vt:lpstr>Times New Roman</vt:lpstr>
      <vt:lpstr>Trebuchet MS</vt:lpstr>
      <vt:lpstr>Wingdings 3</vt:lpstr>
      <vt:lpstr>Fazeta</vt:lpstr>
      <vt:lpstr> Bytový dům v Dolních Břežanech</vt:lpstr>
      <vt:lpstr>Cíl práce</vt:lpstr>
      <vt:lpstr>Motivace a důvody řešeného problému</vt:lpstr>
      <vt:lpstr>Výzkumné otázky</vt:lpstr>
      <vt:lpstr>Výzkumná otázka 1</vt:lpstr>
      <vt:lpstr>Výzkumná otázka 2</vt:lpstr>
      <vt:lpstr>Použité metody</vt:lpstr>
      <vt:lpstr>Dosažené výsledky</vt:lpstr>
      <vt:lpstr>Dosažené výsledky</vt:lpstr>
      <vt:lpstr>Odpovědi na otázky vedoucího práce</vt:lpstr>
      <vt:lpstr>Odpovědi na otázku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PRAXE</dc:title>
  <dc:creator>Štěpán Eliáš</dc:creator>
  <cp:lastModifiedBy>Štěpán Eliáš</cp:lastModifiedBy>
  <cp:revision>15</cp:revision>
  <cp:lastPrinted>2024-06-18T13:01:25Z</cp:lastPrinted>
  <dcterms:created xsi:type="dcterms:W3CDTF">2024-05-27T15:21:51Z</dcterms:created>
  <dcterms:modified xsi:type="dcterms:W3CDTF">2024-06-18T18:59:10Z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