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8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98069-6D15-4BCB-BD92-EC35129F87AA}" type="datetimeFigureOut">
              <a:rPr lang="cs-CZ" smtClean="0"/>
              <a:t>28.05.2024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C8055-5DF5-44D7-AF41-23D36DBD3C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7007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98069-6D15-4BCB-BD92-EC35129F87AA}" type="datetimeFigureOut">
              <a:rPr lang="cs-CZ" smtClean="0"/>
              <a:t>28.05.2024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C8055-5DF5-44D7-AF41-23D36DBD3C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7068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98069-6D15-4BCB-BD92-EC35129F87AA}" type="datetimeFigureOut">
              <a:rPr lang="cs-CZ" smtClean="0"/>
              <a:t>28.05.2024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C8055-5DF5-44D7-AF41-23D36DBD3C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0036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98069-6D15-4BCB-BD92-EC35129F87AA}" type="datetimeFigureOut">
              <a:rPr lang="cs-CZ" smtClean="0"/>
              <a:t>28.05.2024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C8055-5DF5-44D7-AF41-23D36DBD3C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8508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98069-6D15-4BCB-BD92-EC35129F87AA}" type="datetimeFigureOut">
              <a:rPr lang="cs-CZ" smtClean="0"/>
              <a:t>28.05.2024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C8055-5DF5-44D7-AF41-23D36DBD3C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9324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98069-6D15-4BCB-BD92-EC35129F87AA}" type="datetimeFigureOut">
              <a:rPr lang="cs-CZ" smtClean="0"/>
              <a:t>28.05.2024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C8055-5DF5-44D7-AF41-23D36DBD3C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3681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98069-6D15-4BCB-BD92-EC35129F87AA}" type="datetimeFigureOut">
              <a:rPr lang="cs-CZ" smtClean="0"/>
              <a:t>28.05.2024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C8055-5DF5-44D7-AF41-23D36DBD3C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2381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98069-6D15-4BCB-BD92-EC35129F87AA}" type="datetimeFigureOut">
              <a:rPr lang="cs-CZ" smtClean="0"/>
              <a:t>28.05.2024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C8055-5DF5-44D7-AF41-23D36DBD3C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6097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98069-6D15-4BCB-BD92-EC35129F87AA}" type="datetimeFigureOut">
              <a:rPr lang="cs-CZ" smtClean="0"/>
              <a:t>28.05.2024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C8055-5DF5-44D7-AF41-23D36DBD3C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3486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98069-6D15-4BCB-BD92-EC35129F87AA}" type="datetimeFigureOut">
              <a:rPr lang="cs-CZ" smtClean="0"/>
              <a:t>28.05.2024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C8055-5DF5-44D7-AF41-23D36DBD3C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293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98069-6D15-4BCB-BD92-EC35129F87AA}" type="datetimeFigureOut">
              <a:rPr lang="cs-CZ" smtClean="0"/>
              <a:t>28.05.2024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C8055-5DF5-44D7-AF41-23D36DBD3C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4808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3B98069-6D15-4BCB-BD92-EC35129F87AA}" type="datetimeFigureOut">
              <a:rPr lang="cs-CZ" smtClean="0"/>
              <a:t>28.05.2024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C1C8055-5DF5-44D7-AF41-23D36DBD3C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4356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4BC99CB9-DDAD-44A2-8A1C-E3AF4E72DF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4053CBF-3932-45FF-8285-EE5146085F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2E751C04-BEA6-446B-A678-9C74819EBD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-18230" y="-8167"/>
            <a:ext cx="4834070" cy="2488150"/>
            <a:chOff x="6867015" y="-1"/>
            <a:chExt cx="5324985" cy="3251912"/>
          </a:xfrm>
          <a:solidFill>
            <a:schemeClr val="bg1">
              <a:alpha val="30000"/>
            </a:schemeClr>
          </a:solidFill>
        </p:grpSpPr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2625A013-D9BE-43C4-AF21-6F2B003EFB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F7875715-EC2E-457F-851D-F6C817685F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F7E41CC6-0C83-40EE-80BB-79394D9E9B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00603498-5DFE-4D26-BFB5-C9269C9BDB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E33F11C0-D54E-FC79-5563-3483525486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74204" y="2029658"/>
            <a:ext cx="6965086" cy="1837349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sz="3600" b="1" dirty="0" err="1"/>
              <a:t>Racionalizace</a:t>
            </a:r>
            <a:r>
              <a:rPr lang="en-US" sz="3600" b="1" dirty="0"/>
              <a:t> </a:t>
            </a:r>
            <a:r>
              <a:rPr lang="en-US" sz="3600" b="1" dirty="0" err="1"/>
              <a:t>skladového</a:t>
            </a:r>
            <a:r>
              <a:rPr lang="en-US" sz="3600" b="1" dirty="0"/>
              <a:t> </a:t>
            </a:r>
            <a:r>
              <a:rPr lang="en-US" sz="3600" b="1" dirty="0" err="1"/>
              <a:t>hospodářství</a:t>
            </a:r>
            <a:r>
              <a:rPr lang="en-US" sz="3600" b="1" dirty="0"/>
              <a:t> v </a:t>
            </a:r>
            <a:r>
              <a:rPr lang="en-US" sz="3600" b="1" dirty="0" err="1"/>
              <a:t>podniku</a:t>
            </a:r>
            <a:r>
              <a:rPr lang="en-US" sz="3600" b="1" dirty="0"/>
              <a:t> A. </a:t>
            </a:r>
            <a:r>
              <a:rPr lang="en-US" sz="3600" b="1" dirty="0" err="1"/>
              <a:t>Pöttinger</a:t>
            </a:r>
            <a:r>
              <a:rPr lang="en-US" sz="3600" b="1" dirty="0"/>
              <a:t>, </a:t>
            </a:r>
            <a:r>
              <a:rPr lang="en-US" sz="3600" b="1" dirty="0" err="1"/>
              <a:t>spol</a:t>
            </a:r>
            <a:r>
              <a:rPr lang="en-US" sz="3600" b="1" dirty="0"/>
              <a:t>. </a:t>
            </a:r>
            <a:r>
              <a:rPr lang="en-US" sz="3600" b="1" dirty="0" err="1"/>
              <a:t>s.r.o.</a:t>
            </a:r>
            <a:br>
              <a:rPr lang="cs-CZ" sz="3600" b="1" dirty="0">
                <a:solidFill>
                  <a:schemeClr val="tx2"/>
                </a:solidFill>
              </a:rPr>
            </a:br>
            <a:endParaRPr lang="en-US" sz="3600" kern="1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E66D0A5-6B9E-295B-D6D8-60ABABA315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6319" y="3900792"/>
            <a:ext cx="6667520" cy="2430864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just"/>
            <a:endParaRPr lang="en-US" b="1" dirty="0">
              <a:solidFill>
                <a:schemeClr val="tx2"/>
              </a:solidFill>
            </a:endParaRPr>
          </a:p>
          <a:p>
            <a:pPr algn="just"/>
            <a:r>
              <a:rPr lang="en-US" sz="2000" dirty="0"/>
              <a:t>Autor </a:t>
            </a:r>
            <a:r>
              <a:rPr lang="en-US" sz="2000" dirty="0" err="1"/>
              <a:t>bakalářské</a:t>
            </a:r>
            <a:r>
              <a:rPr lang="en-US" sz="2000" dirty="0"/>
              <a:t> </a:t>
            </a:r>
            <a:r>
              <a:rPr lang="en-US" sz="2000" dirty="0" err="1"/>
              <a:t>práce</a:t>
            </a:r>
            <a:r>
              <a:rPr lang="en-US" sz="2000" dirty="0"/>
              <a:t>: Hana </a:t>
            </a:r>
            <a:r>
              <a:rPr lang="en-US" sz="2000" dirty="0" err="1"/>
              <a:t>Koblencová</a:t>
            </a:r>
            <a:endParaRPr lang="en-US" sz="2000" dirty="0"/>
          </a:p>
          <a:p>
            <a:pPr algn="just"/>
            <a:r>
              <a:rPr lang="en-US" sz="2000" dirty="0" err="1"/>
              <a:t>Vedoucí</a:t>
            </a:r>
            <a:r>
              <a:rPr lang="en-US" sz="2000" dirty="0"/>
              <a:t> </a:t>
            </a:r>
            <a:r>
              <a:rPr lang="en-US" sz="2000" dirty="0" err="1"/>
              <a:t>bakalářské</a:t>
            </a:r>
            <a:r>
              <a:rPr lang="en-US" sz="2000" dirty="0"/>
              <a:t> </a:t>
            </a:r>
            <a:r>
              <a:rPr lang="en-US" sz="2000" dirty="0" err="1"/>
              <a:t>práce</a:t>
            </a:r>
            <a:r>
              <a:rPr lang="en-US" sz="2000" dirty="0"/>
              <a:t>: doc. Ing. </a:t>
            </a:r>
            <a:r>
              <a:rPr lang="en-US" sz="2000" dirty="0" err="1"/>
              <a:t>Ján</a:t>
            </a:r>
            <a:r>
              <a:rPr lang="en-US" sz="2000" dirty="0"/>
              <a:t> </a:t>
            </a:r>
            <a:r>
              <a:rPr lang="en-US" sz="2000" dirty="0" err="1"/>
              <a:t>Ližbetin</a:t>
            </a:r>
            <a:r>
              <a:rPr lang="en-US" sz="2000" dirty="0"/>
              <a:t>, PhD.</a:t>
            </a:r>
          </a:p>
          <a:p>
            <a:pPr algn="just"/>
            <a:r>
              <a:rPr lang="en-US" sz="2000" dirty="0" err="1"/>
              <a:t>Oponent</a:t>
            </a:r>
            <a:r>
              <a:rPr lang="en-US" sz="2000" dirty="0"/>
              <a:t> </a:t>
            </a:r>
            <a:r>
              <a:rPr lang="en-US" sz="2000" dirty="0" err="1"/>
              <a:t>bakalářské</a:t>
            </a:r>
            <a:r>
              <a:rPr lang="en-US" sz="2000" dirty="0"/>
              <a:t> </a:t>
            </a:r>
            <a:r>
              <a:rPr lang="en-US" sz="2000" dirty="0" err="1"/>
              <a:t>práce</a:t>
            </a:r>
            <a:r>
              <a:rPr lang="en-US" sz="2000" dirty="0"/>
              <a:t>: Ing. </a:t>
            </a:r>
            <a:r>
              <a:rPr lang="en-US" sz="2000" dirty="0" err="1"/>
              <a:t>Ondřej</a:t>
            </a:r>
            <a:r>
              <a:rPr lang="en-US" sz="2000" dirty="0"/>
              <a:t> </a:t>
            </a:r>
            <a:r>
              <a:rPr lang="en-US" sz="2000" dirty="0" err="1"/>
              <a:t>Heppler</a:t>
            </a:r>
            <a:endParaRPr lang="en-US" sz="2000" dirty="0"/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B63ACBA3-DEFD-4C6D-BBA0-64468FA99C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9058275" y="4146310"/>
            <a:ext cx="3142400" cy="2716805"/>
            <a:chOff x="-305" y="-4155"/>
            <a:chExt cx="2514948" cy="2174333"/>
          </a:xfrm>
          <a:solidFill>
            <a:schemeClr val="bg1">
              <a:alpha val="30000"/>
            </a:schemeClr>
          </a:solidFill>
        </p:grpSpPr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62F7819D-2B89-4D80-A1C3-8B318116BA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B7065990-2350-41B3-858B-20EF8744F2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58DA7EC7-CAA0-4665-AA29-BFBA806ECA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B1132A14-489F-4CED-B626-2A1711C987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4" name="Obrázek 3">
            <a:extLst>
              <a:ext uri="{FF2B5EF4-FFF2-40B4-BE49-F238E27FC236}">
                <a16:creationId xmlns:a16="http://schemas.microsoft.com/office/drawing/2014/main" id="{D30EA5FF-20E4-AF66-15AA-91BE99511B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76011" y="172847"/>
            <a:ext cx="1485313" cy="1485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49267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BC99CB9-DDAD-44A2-8A1C-E3AF4E72DF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4053CBF-3932-45FF-8285-EE5146085F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2E751C04-BEA6-446B-A678-9C74819EBD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-18230" y="-8167"/>
            <a:ext cx="4834070" cy="2488150"/>
            <a:chOff x="6867015" y="-1"/>
            <a:chExt cx="5324985" cy="3251912"/>
          </a:xfrm>
          <a:solidFill>
            <a:schemeClr val="bg1">
              <a:alpha val="30000"/>
            </a:schemeClr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2625A013-D9BE-43C4-AF21-6F2B003EFB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F7875715-EC2E-457F-851D-F6C817685F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F7E41CC6-0C83-40EE-80BB-79394D9E9B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00603498-5DFE-4D26-BFB5-C9269C9BDB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25319B95-D492-1FC4-4337-0965EE7549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27924" y="991261"/>
            <a:ext cx="5754696" cy="1837349"/>
          </a:xfrm>
        </p:spPr>
        <p:txBody>
          <a:bodyPr>
            <a:normAutofit/>
          </a:bodyPr>
          <a:lstStyle/>
          <a:p>
            <a:pPr algn="ctr"/>
            <a:r>
              <a:rPr lang="cs-CZ" sz="3600" b="1" dirty="0"/>
              <a:t>Motivace a důvody k řešení daného problému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891DBF9-1110-80F6-95D6-B074C694FE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50412" y="2979336"/>
            <a:ext cx="5709721" cy="2430864"/>
          </a:xfrm>
        </p:spPr>
        <p:txBody>
          <a:bodyPr anchor="t">
            <a:normAutofit/>
          </a:bodyPr>
          <a:lstStyle/>
          <a:p>
            <a:r>
              <a:rPr lang="cs-CZ" sz="2000" dirty="0"/>
              <a:t>Zlepšení skladování</a:t>
            </a:r>
          </a:p>
          <a:p>
            <a:r>
              <a:rPr lang="cs-CZ" sz="2000" dirty="0"/>
              <a:t>Zjednodušení pracovních podmínek pro zaměstnance</a:t>
            </a:r>
          </a:p>
          <a:p>
            <a:r>
              <a:rPr lang="cs-CZ" sz="2000" dirty="0"/>
              <a:t>Bezpečnost při skladování</a:t>
            </a:r>
          </a:p>
          <a:p>
            <a:r>
              <a:rPr lang="cs-CZ" sz="2000" dirty="0"/>
              <a:t>Nedostačující skladové prostory</a:t>
            </a:r>
          </a:p>
          <a:p>
            <a:r>
              <a:rPr lang="cs-CZ" sz="2000" dirty="0"/>
              <a:t>Nedostatek manipulačních jednotek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B63ACBA3-DEFD-4C6D-BBA0-64468FA99C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9058275" y="4146310"/>
            <a:ext cx="3142400" cy="2716805"/>
            <a:chOff x="-305" y="-4155"/>
            <a:chExt cx="2514948" cy="2174333"/>
          </a:xfrm>
          <a:solidFill>
            <a:schemeClr val="bg1">
              <a:alpha val="30000"/>
            </a:schemeClr>
          </a:solidFill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62F7819D-2B89-4D80-A1C3-8B318116BA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B7065990-2350-41B3-858B-20EF8744F2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58DA7EC7-CAA0-4665-AA29-BFBA806ECA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B1132A14-489F-4CED-B626-2A1711C987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0998539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BC99CB9-DDAD-44A2-8A1C-E3AF4E72DF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4053CBF-3932-45FF-8285-EE5146085F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2E751C04-BEA6-446B-A678-9C74819EBD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-18230" y="-8167"/>
            <a:ext cx="4834070" cy="2488150"/>
            <a:chOff x="6867015" y="-1"/>
            <a:chExt cx="5324985" cy="3251912"/>
          </a:xfrm>
          <a:solidFill>
            <a:schemeClr val="bg1">
              <a:alpha val="30000"/>
            </a:schemeClr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2625A013-D9BE-43C4-AF21-6F2B003EFB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F7875715-EC2E-457F-851D-F6C817685F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F7E41CC6-0C83-40EE-80BB-79394D9E9B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00603498-5DFE-4D26-BFB5-C9269C9BDB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12EDCB34-950B-AF36-33F1-20165E3021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27924" y="991261"/>
            <a:ext cx="5754696" cy="1837349"/>
          </a:xfrm>
        </p:spPr>
        <p:txBody>
          <a:bodyPr>
            <a:normAutofit/>
          </a:bodyPr>
          <a:lstStyle/>
          <a:p>
            <a:pPr algn="ctr"/>
            <a:r>
              <a:rPr lang="cs-CZ" sz="3600" b="1" dirty="0"/>
              <a:t>Cíl 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0B2A1CB-E85E-82CE-4990-DDDA643F3A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50412" y="2979336"/>
            <a:ext cx="6930167" cy="2430864"/>
          </a:xfrm>
        </p:spPr>
        <p:txBody>
          <a:bodyPr anchor="t">
            <a:normAutofit/>
          </a:bodyPr>
          <a:lstStyle/>
          <a:p>
            <a:r>
              <a:rPr lang="cs-CZ" sz="2400" dirty="0"/>
              <a:t>Cílem práce je analýza současného stavu skladového hospodářství ve vybraném podniku a návrh nového skladu a jeho zefektivnění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B63ACBA3-DEFD-4C6D-BBA0-64468FA99C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9058275" y="4146310"/>
            <a:ext cx="3142400" cy="2716805"/>
            <a:chOff x="-305" y="-4155"/>
            <a:chExt cx="2514948" cy="2174333"/>
          </a:xfrm>
          <a:solidFill>
            <a:schemeClr val="bg1">
              <a:alpha val="30000"/>
            </a:schemeClr>
          </a:solidFill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62F7819D-2B89-4D80-A1C3-8B318116BA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B7065990-2350-41B3-858B-20EF8744F2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58DA7EC7-CAA0-4665-AA29-BFBA806ECA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B1132A14-489F-4CED-B626-2A1711C987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1928465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BC99CB9-DDAD-44A2-8A1C-E3AF4E72DF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4053CBF-3932-45FF-8285-EE5146085F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2E751C04-BEA6-446B-A678-9C74819EBD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-18230" y="-8167"/>
            <a:ext cx="4834070" cy="2488150"/>
            <a:chOff x="6867015" y="-1"/>
            <a:chExt cx="5324985" cy="3251912"/>
          </a:xfrm>
          <a:solidFill>
            <a:schemeClr val="bg1">
              <a:alpha val="30000"/>
            </a:schemeClr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2625A013-D9BE-43C4-AF21-6F2B003EFB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F7875715-EC2E-457F-851D-F6C817685F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F7E41CC6-0C83-40EE-80BB-79394D9E9B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00603498-5DFE-4D26-BFB5-C9269C9BDB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401E0258-D660-DB3B-99E3-2C3DF975B1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27924" y="991261"/>
            <a:ext cx="5754696" cy="1837349"/>
          </a:xfrm>
        </p:spPr>
        <p:txBody>
          <a:bodyPr>
            <a:normAutofit/>
          </a:bodyPr>
          <a:lstStyle/>
          <a:p>
            <a:pPr algn="ctr"/>
            <a:r>
              <a:rPr lang="cs-CZ" sz="3600" b="1" dirty="0"/>
              <a:t>Výzkumné otázky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87193BB-E060-4CF0-C1C6-A792B058B9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40986" y="3023712"/>
            <a:ext cx="5709721" cy="2430864"/>
          </a:xfrm>
        </p:spPr>
        <p:txBody>
          <a:bodyPr anchor="t">
            <a:normAutofit/>
          </a:bodyPr>
          <a:lstStyle/>
          <a:p>
            <a:r>
              <a:rPr lang="cs-CZ" sz="2000" dirty="0"/>
              <a:t>Je současné skladové hospodářství vybraného podniku efektivní?</a:t>
            </a:r>
          </a:p>
          <a:p>
            <a:r>
              <a:rPr lang="cs-CZ" sz="2000" dirty="0"/>
              <a:t>Jak lze zvýšit kapacitu skladu ve vybraném podniku?</a:t>
            </a:r>
          </a:p>
          <a:p>
            <a:r>
              <a:rPr lang="cs-CZ" sz="2000" dirty="0"/>
              <a:t>Bude pro zvýšení efektivnosti skladových operací zapotřebí více manipulační techniky?</a:t>
            </a:r>
          </a:p>
          <a:p>
            <a:endParaRPr lang="cs-CZ" sz="2000" dirty="0">
              <a:solidFill>
                <a:schemeClr val="tx2"/>
              </a:solidFill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B63ACBA3-DEFD-4C6D-BBA0-64468FA99C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9058275" y="4146310"/>
            <a:ext cx="3142400" cy="2716805"/>
            <a:chOff x="-305" y="-4155"/>
            <a:chExt cx="2514948" cy="2174333"/>
          </a:xfrm>
          <a:solidFill>
            <a:schemeClr val="bg1">
              <a:alpha val="30000"/>
            </a:schemeClr>
          </a:solidFill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62F7819D-2B89-4D80-A1C3-8B318116BA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B7065990-2350-41B3-858B-20EF8744F2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58DA7EC7-CAA0-4665-AA29-BFBA806ECA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B1132A14-489F-4CED-B626-2A1711C987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1674503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BC99CB9-DDAD-44A2-8A1C-E3AF4E72DF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4053CBF-3932-45FF-8285-EE5146085F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2E751C04-BEA6-446B-A678-9C74819EBD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-18230" y="-8167"/>
            <a:ext cx="4834070" cy="2488150"/>
            <a:chOff x="6867015" y="-1"/>
            <a:chExt cx="5324985" cy="3251912"/>
          </a:xfrm>
          <a:solidFill>
            <a:schemeClr val="bg1">
              <a:alpha val="30000"/>
            </a:schemeClr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2625A013-D9BE-43C4-AF21-6F2B003EFB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F7875715-EC2E-457F-851D-F6C817685F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F7E41CC6-0C83-40EE-80BB-79394D9E9B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00603498-5DFE-4D26-BFB5-C9269C9BDB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29D84EC5-9FB2-8573-4169-914FB65931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27924" y="991261"/>
            <a:ext cx="5754696" cy="1837349"/>
          </a:xfrm>
        </p:spPr>
        <p:txBody>
          <a:bodyPr>
            <a:normAutofit/>
          </a:bodyPr>
          <a:lstStyle/>
          <a:p>
            <a:pPr algn="ctr"/>
            <a:r>
              <a:rPr lang="cs-CZ" sz="3600" b="1" dirty="0"/>
              <a:t>Použité metody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FD4E24A-EDC1-5BA3-478C-0ACBD0E9C3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50412" y="2979336"/>
            <a:ext cx="5709721" cy="2430864"/>
          </a:xfrm>
        </p:spPr>
        <p:txBody>
          <a:bodyPr anchor="t">
            <a:normAutofit/>
          </a:bodyPr>
          <a:lstStyle/>
          <a:p>
            <a:r>
              <a:rPr lang="cs-CZ" sz="2400" dirty="0"/>
              <a:t>Sběr dat</a:t>
            </a:r>
          </a:p>
          <a:p>
            <a:r>
              <a:rPr lang="cs-CZ" sz="2400" dirty="0"/>
              <a:t>Porovnání </a:t>
            </a:r>
          </a:p>
          <a:p>
            <a:r>
              <a:rPr lang="cs-CZ" sz="2400" dirty="0"/>
              <a:t>Vizualizace 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B63ACBA3-DEFD-4C6D-BBA0-64468FA99C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9058275" y="4146310"/>
            <a:ext cx="3142400" cy="2716805"/>
            <a:chOff x="-305" y="-4155"/>
            <a:chExt cx="2514948" cy="2174333"/>
          </a:xfrm>
          <a:solidFill>
            <a:schemeClr val="bg1">
              <a:alpha val="30000"/>
            </a:schemeClr>
          </a:solidFill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62F7819D-2B89-4D80-A1C3-8B318116BA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B7065990-2350-41B3-858B-20EF8744F2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58DA7EC7-CAA0-4665-AA29-BFBA806ECA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B1132A14-489F-4CED-B626-2A1711C987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49203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BC99CB9-DDAD-44A2-8A1C-E3AF4E72DF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4053CBF-3932-45FF-8285-EE5146085F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2E751C04-BEA6-446B-A678-9C74819EBD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-18230" y="-8167"/>
            <a:ext cx="4834070" cy="2488150"/>
            <a:chOff x="6867015" y="-1"/>
            <a:chExt cx="5324985" cy="3251912"/>
          </a:xfrm>
          <a:solidFill>
            <a:schemeClr val="bg1">
              <a:alpha val="30000"/>
            </a:schemeClr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2625A013-D9BE-43C4-AF21-6F2B003EFB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F7875715-EC2E-457F-851D-F6C817685F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F7E41CC6-0C83-40EE-80BB-79394D9E9B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00603498-5DFE-4D26-BFB5-C9269C9BDB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457F6D37-A48A-ACEA-72B9-E4EEA4D2DF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27924" y="991261"/>
            <a:ext cx="5754696" cy="1837349"/>
          </a:xfrm>
        </p:spPr>
        <p:txBody>
          <a:bodyPr>
            <a:normAutofit/>
          </a:bodyPr>
          <a:lstStyle/>
          <a:p>
            <a:pPr algn="ctr"/>
            <a:r>
              <a:rPr lang="cs-CZ" sz="3600" b="1" dirty="0"/>
              <a:t>Dosažené výsledky a přínos 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13D78D6-05D2-7FE4-B2E5-5F4BF88F27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50412" y="2979336"/>
            <a:ext cx="5709721" cy="2430864"/>
          </a:xfrm>
        </p:spPr>
        <p:txBody>
          <a:bodyPr anchor="t">
            <a:normAutofit/>
          </a:bodyPr>
          <a:lstStyle/>
          <a:p>
            <a:r>
              <a:rPr lang="cs-CZ" sz="2400" dirty="0"/>
              <a:t>Větší kapacitu skladování </a:t>
            </a:r>
          </a:p>
          <a:p>
            <a:r>
              <a:rPr lang="cs-CZ" sz="2400" dirty="0"/>
              <a:t>Zvýšení počtu manipulačních prostředků</a:t>
            </a:r>
          </a:p>
          <a:p>
            <a:r>
              <a:rPr lang="cs-CZ" sz="2400" dirty="0"/>
              <a:t>Bezpečnost zaměstnanců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B63ACBA3-DEFD-4C6D-BBA0-64468FA99C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9058275" y="4146310"/>
            <a:ext cx="3142400" cy="2716805"/>
            <a:chOff x="-305" y="-4155"/>
            <a:chExt cx="2514948" cy="2174333"/>
          </a:xfrm>
          <a:solidFill>
            <a:schemeClr val="bg1">
              <a:alpha val="30000"/>
            </a:schemeClr>
          </a:solidFill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62F7819D-2B89-4D80-A1C3-8B318116BA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B7065990-2350-41B3-858B-20EF8744F2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58DA7EC7-CAA0-4665-AA29-BFBA806ECA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B1132A14-489F-4CED-B626-2A1711C987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435808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BC99CB9-DDAD-44A2-8A1C-E3AF4E72DF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4053CBF-3932-45FF-8285-EE5146085F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2E751C04-BEA6-446B-A678-9C74819EBD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-18230" y="-8167"/>
            <a:ext cx="4834070" cy="2488150"/>
            <a:chOff x="6867015" y="-1"/>
            <a:chExt cx="5324985" cy="3251912"/>
          </a:xfrm>
          <a:solidFill>
            <a:schemeClr val="bg1">
              <a:alpha val="30000"/>
            </a:schemeClr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2625A013-D9BE-43C4-AF21-6F2B003EFB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F7875715-EC2E-457F-851D-F6C817685F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F7E41CC6-0C83-40EE-80BB-79394D9E9B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00603498-5DFE-4D26-BFB5-C9269C9BDB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95659CD6-2DAD-91B0-21AB-29E6DBDCD7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27924" y="991261"/>
            <a:ext cx="5754696" cy="1837349"/>
          </a:xfrm>
        </p:spPr>
        <p:txBody>
          <a:bodyPr>
            <a:normAutofit/>
          </a:bodyPr>
          <a:lstStyle/>
          <a:p>
            <a:pPr algn="ctr"/>
            <a:r>
              <a:rPr lang="cs-CZ" sz="3600" b="1" dirty="0"/>
              <a:t>Závěrečné shrnutí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85C1A91-73A5-8FC8-5097-1B24104D9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50412" y="2979336"/>
            <a:ext cx="5709721" cy="2430864"/>
          </a:xfrm>
        </p:spPr>
        <p:txBody>
          <a:bodyPr anchor="t">
            <a:normAutofit/>
          </a:bodyPr>
          <a:lstStyle/>
          <a:p>
            <a:r>
              <a:rPr lang="cs-CZ" sz="2400" dirty="0"/>
              <a:t>Cíl práce splněn</a:t>
            </a:r>
          </a:p>
          <a:p>
            <a:r>
              <a:rPr lang="cs-CZ" sz="2400" dirty="0"/>
              <a:t>Výstavba nového skladu je schválena a bude uskutečněna podle této práce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B63ACBA3-DEFD-4C6D-BBA0-64468FA99C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9058275" y="4146310"/>
            <a:ext cx="3142400" cy="2716805"/>
            <a:chOff x="-305" y="-4155"/>
            <a:chExt cx="2514948" cy="2174333"/>
          </a:xfrm>
          <a:solidFill>
            <a:schemeClr val="bg1">
              <a:alpha val="30000"/>
            </a:schemeClr>
          </a:solidFill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62F7819D-2B89-4D80-A1C3-8B318116BA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B7065990-2350-41B3-858B-20EF8744F2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58DA7EC7-CAA0-4665-AA29-BFBA806ECA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B1132A14-489F-4CED-B626-2A1711C987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6257160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BC99CB9-DDAD-44A2-8A1C-E3AF4E72DF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4053CBF-3932-45FF-8285-EE5146085F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2E751C04-BEA6-446B-A678-9C74819EBD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-18230" y="-8167"/>
            <a:ext cx="4834070" cy="2488150"/>
            <a:chOff x="6867015" y="-1"/>
            <a:chExt cx="5324985" cy="3251912"/>
          </a:xfrm>
          <a:solidFill>
            <a:schemeClr val="bg1">
              <a:alpha val="30000"/>
            </a:schemeClr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2625A013-D9BE-43C4-AF21-6F2B003EFB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F7875715-EC2E-457F-851D-F6C817685F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F7E41CC6-0C83-40EE-80BB-79394D9E9B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00603498-5DFE-4D26-BFB5-C9269C9BDB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7EBE7926-843E-4D5C-3CE2-A339DFBC31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27924" y="991261"/>
            <a:ext cx="5754696" cy="1837349"/>
          </a:xfrm>
        </p:spPr>
        <p:txBody>
          <a:bodyPr>
            <a:normAutofit/>
          </a:bodyPr>
          <a:lstStyle/>
          <a:p>
            <a:pPr algn="ctr"/>
            <a:r>
              <a:rPr lang="cs-CZ" sz="3600" b="1" dirty="0"/>
              <a:t>Otázky oponenta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77572ED-9C76-4200-2C7C-B46EE51B10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50412" y="2979336"/>
            <a:ext cx="6220048" cy="2430864"/>
          </a:xfrm>
        </p:spPr>
        <p:txBody>
          <a:bodyPr anchor="t">
            <a:normAutofit/>
          </a:bodyPr>
          <a:lstStyle/>
          <a:p>
            <a:r>
              <a:rPr lang="pl-PL" sz="2400" dirty="0"/>
              <a:t>Jak firma reagovala na Vaše řešení?</a:t>
            </a:r>
          </a:p>
          <a:p>
            <a:r>
              <a:rPr lang="cs-CZ" sz="2400" dirty="0"/>
              <a:t>Jste schopna uvést výhody / nevýhody Vámi navrženého řešení?</a:t>
            </a:r>
          </a:p>
          <a:p>
            <a:endParaRPr lang="cs-CZ" sz="2000" dirty="0">
              <a:solidFill>
                <a:schemeClr val="tx2"/>
              </a:solidFill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B63ACBA3-DEFD-4C6D-BBA0-64468FA99C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9058275" y="4146310"/>
            <a:ext cx="3142400" cy="2716805"/>
            <a:chOff x="-305" y="-4155"/>
            <a:chExt cx="2514948" cy="2174333"/>
          </a:xfrm>
          <a:solidFill>
            <a:schemeClr val="bg1">
              <a:alpha val="30000"/>
            </a:schemeClr>
          </a:solidFill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62F7819D-2B89-4D80-A1C3-8B318116BA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B7065990-2350-41B3-858B-20EF8744F2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58DA7EC7-CAA0-4665-AA29-BFBA806ECA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B1132A14-489F-4CED-B626-2A1711C987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5362894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A8DB9CD9-59B1-4D73-BC4C-98796A48EF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874A6A9-41FF-4E33-AFA8-F9F81436A5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721D730E-1F97-4071-B143-B05E6D2599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03402" y="3985"/>
            <a:ext cx="9772765" cy="6858000"/>
            <a:chOff x="1303402" y="3985"/>
            <a:chExt cx="9772765" cy="6858000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B3849C6A-9EE5-4604-8EAE-DD4796B79D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985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308677BE-069B-4A4D-8732-E26B6EF567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985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9A9A575B-DD07-4388-963B-0AF3FDDCF3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985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D55285E4-21EB-4EC1-AB8E-36E881E899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985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6A0C77B5-3FAA-4D4F-9555-89D7516088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985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>
                <a:alpha val="5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5F0C96D1-A8B7-4C8E-9997-D823FD1591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985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DA46556D-445B-4CD0-87A0-02A30BD1B1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985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7A40B8F5-3C5A-E2F8-B6F8-BDE5594260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5424" y="1754679"/>
            <a:ext cx="5760846" cy="2310312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200" b="1" kern="1200" dirty="0" err="1">
                <a:latin typeface="+mj-lt"/>
                <a:ea typeface="+mj-ea"/>
                <a:cs typeface="+mj-cs"/>
              </a:rPr>
              <a:t>Děkuji</a:t>
            </a:r>
            <a:r>
              <a:rPr lang="en-US" sz="5200" b="1" kern="1200" dirty="0">
                <a:latin typeface="+mj-lt"/>
                <a:ea typeface="+mj-ea"/>
                <a:cs typeface="+mj-cs"/>
              </a:rPr>
              <a:t> za </a:t>
            </a:r>
            <a:r>
              <a:rPr lang="en-US" sz="5200" b="1" kern="1200" dirty="0" err="1">
                <a:latin typeface="+mj-lt"/>
                <a:ea typeface="+mj-ea"/>
                <a:cs typeface="+mj-cs"/>
              </a:rPr>
              <a:t>pozornost</a:t>
            </a:r>
            <a:endParaRPr lang="en-US" sz="5200" b="1" kern="1200" dirty="0"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1808814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odrá, teplá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Motiv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317</TotalTime>
  <Words>176</Words>
  <Application>Microsoft Office PowerPoint</Application>
  <PresentationFormat>Širokoúhlá obrazovka</PresentationFormat>
  <Paragraphs>32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Aptos</vt:lpstr>
      <vt:lpstr>Aptos Display</vt:lpstr>
      <vt:lpstr>Arial</vt:lpstr>
      <vt:lpstr>Office Theme</vt:lpstr>
      <vt:lpstr>Racionalizace skladového hospodářství v podniku A. Pöttinger, spol. s.r.o. </vt:lpstr>
      <vt:lpstr>Motivace a důvody k řešení daného problému</vt:lpstr>
      <vt:lpstr>Cíl práce</vt:lpstr>
      <vt:lpstr>Výzkumné otázky</vt:lpstr>
      <vt:lpstr>Použité metody</vt:lpstr>
      <vt:lpstr>Dosažené výsledky a přínos práce</vt:lpstr>
      <vt:lpstr>Závěrečné shrnutí</vt:lpstr>
      <vt:lpstr>Otázky oponenta</vt:lpstr>
      <vt:lpstr>Děkuji za pozornost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Obhajoba bakalářské práce</dc:title>
  <dc:creator>Koblenc Miroslav</dc:creator>
  <cp:lastModifiedBy>Koblenc Miroslav</cp:lastModifiedBy>
  <cp:revision>9</cp:revision>
  <dcterms:created xsi:type="dcterms:W3CDTF">2024-05-18T06:26:12Z</dcterms:created>
  <dcterms:modified xsi:type="dcterms:W3CDTF">2024-05-28T16:51:39Z</dcterms:modified>
</cp:coreProperties>
</file>