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0" r:id="rId5"/>
    <p:sldId id="258" r:id="rId6"/>
    <p:sldId id="259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890EDC-49AF-41B9-B373-2DC2963F9E6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95712D1-AB84-45CF-A5B5-02964639750E}">
      <dgm:prSet/>
      <dgm:spPr/>
      <dgm:t>
        <a:bodyPr/>
        <a:lstStyle/>
        <a:p>
          <a:r>
            <a:rPr lang="cs-CZ"/>
            <a:t>Objasnění problematiky konstrukce odvzdušňovacího systému licích forem pro technologii lití kovů pod vysokým tlakem.</a:t>
          </a:r>
          <a:endParaRPr lang="en-US"/>
        </a:p>
      </dgm:t>
    </dgm:pt>
    <dgm:pt modelId="{D637DBA7-190B-4E8F-B180-017ED58AA30F}" type="parTrans" cxnId="{DF3B71F6-AACA-4161-AD36-B003E7EAC0FB}">
      <dgm:prSet/>
      <dgm:spPr/>
      <dgm:t>
        <a:bodyPr/>
        <a:lstStyle/>
        <a:p>
          <a:endParaRPr lang="en-US"/>
        </a:p>
      </dgm:t>
    </dgm:pt>
    <dgm:pt modelId="{274402C7-45BB-4270-ADB3-8AF9307DDBE9}" type="sibTrans" cxnId="{DF3B71F6-AACA-4161-AD36-B003E7EAC0FB}">
      <dgm:prSet/>
      <dgm:spPr/>
      <dgm:t>
        <a:bodyPr/>
        <a:lstStyle/>
        <a:p>
          <a:endParaRPr lang="en-US"/>
        </a:p>
      </dgm:t>
    </dgm:pt>
    <dgm:pt modelId="{ED65BCEA-492B-4524-9A96-51A3316E9D2B}">
      <dgm:prSet/>
      <dgm:spPr/>
      <dgm:t>
        <a:bodyPr/>
        <a:lstStyle/>
        <a:p>
          <a:r>
            <a:rPr lang="cs-CZ"/>
            <a:t>Na základě analýzy licího cyklu se zaměřením na zachycení plynů v objemu vysokotlakého odlitku provést rozbor příčin zachytávaní plynů v objemu odlitku.</a:t>
          </a:r>
          <a:endParaRPr lang="en-US"/>
        </a:p>
      </dgm:t>
    </dgm:pt>
    <dgm:pt modelId="{36027075-1FDA-4208-9DFF-0B7CF49800B6}" type="parTrans" cxnId="{FCE61142-1B4F-44AD-8BAA-A125D81B195F}">
      <dgm:prSet/>
      <dgm:spPr/>
      <dgm:t>
        <a:bodyPr/>
        <a:lstStyle/>
        <a:p>
          <a:endParaRPr lang="en-US"/>
        </a:p>
      </dgm:t>
    </dgm:pt>
    <dgm:pt modelId="{7E8D17C9-D13D-4D07-84C0-0CB1926FBA42}" type="sibTrans" cxnId="{FCE61142-1B4F-44AD-8BAA-A125D81B195F}">
      <dgm:prSet/>
      <dgm:spPr/>
      <dgm:t>
        <a:bodyPr/>
        <a:lstStyle/>
        <a:p>
          <a:endParaRPr lang="en-US"/>
        </a:p>
      </dgm:t>
    </dgm:pt>
    <dgm:pt modelId="{A3A2D978-EF9A-4F1E-978E-FDA83737F986}">
      <dgm:prSet/>
      <dgm:spPr/>
      <dgm:t>
        <a:bodyPr/>
        <a:lstStyle/>
        <a:p>
          <a:r>
            <a:rPr lang="cs-CZ"/>
            <a:t>Navrhnout konstrukční řešení umístění a geometrie přetokových jamek s cílem snížení objemu plynů v objemu odlitku.</a:t>
          </a:r>
          <a:endParaRPr lang="en-US"/>
        </a:p>
      </dgm:t>
    </dgm:pt>
    <dgm:pt modelId="{C8E196C6-EBF0-4A60-9D40-A7943BCB098E}" type="parTrans" cxnId="{D52BBC6E-9AC8-438F-BBE7-E88C4B4BD9E8}">
      <dgm:prSet/>
      <dgm:spPr/>
      <dgm:t>
        <a:bodyPr/>
        <a:lstStyle/>
        <a:p>
          <a:endParaRPr lang="en-US"/>
        </a:p>
      </dgm:t>
    </dgm:pt>
    <dgm:pt modelId="{096EA774-3B25-4F4D-A7CA-B08ABBE7476E}" type="sibTrans" cxnId="{D52BBC6E-9AC8-438F-BBE7-E88C4B4BD9E8}">
      <dgm:prSet/>
      <dgm:spPr/>
      <dgm:t>
        <a:bodyPr/>
        <a:lstStyle/>
        <a:p>
          <a:endParaRPr lang="en-US"/>
        </a:p>
      </dgm:t>
    </dgm:pt>
    <dgm:pt modelId="{C48D8286-AEAE-415C-84B3-C55F773856E2}" type="pres">
      <dgm:prSet presAssocID="{2E890EDC-49AF-41B9-B373-2DC2963F9E6A}" presName="root" presStyleCnt="0">
        <dgm:presLayoutVars>
          <dgm:dir/>
          <dgm:resizeHandles val="exact"/>
        </dgm:presLayoutVars>
      </dgm:prSet>
      <dgm:spPr/>
    </dgm:pt>
    <dgm:pt modelId="{7B68EE55-45AF-4F5F-99F2-3D188138D586}" type="pres">
      <dgm:prSet presAssocID="{495712D1-AB84-45CF-A5B5-02964639750E}" presName="compNode" presStyleCnt="0"/>
      <dgm:spPr/>
    </dgm:pt>
    <dgm:pt modelId="{289B36DF-7ADB-4561-BD99-48F96F82FED2}" type="pres">
      <dgm:prSet presAssocID="{495712D1-AB84-45CF-A5B5-02964639750E}" presName="bgRect" presStyleLbl="bgShp" presStyleIdx="0" presStyleCnt="3"/>
      <dgm:spPr/>
    </dgm:pt>
    <dgm:pt modelId="{28C4B492-9F93-4091-A836-E546581E7713}" type="pres">
      <dgm:prSet presAssocID="{495712D1-AB84-45CF-A5B5-02964639750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48AADF19-9C2E-42D5-96BA-8AFCF370C256}" type="pres">
      <dgm:prSet presAssocID="{495712D1-AB84-45CF-A5B5-02964639750E}" presName="spaceRect" presStyleCnt="0"/>
      <dgm:spPr/>
    </dgm:pt>
    <dgm:pt modelId="{00491D2D-BD01-460F-A898-23016106631F}" type="pres">
      <dgm:prSet presAssocID="{495712D1-AB84-45CF-A5B5-02964639750E}" presName="parTx" presStyleLbl="revTx" presStyleIdx="0" presStyleCnt="3">
        <dgm:presLayoutVars>
          <dgm:chMax val="0"/>
          <dgm:chPref val="0"/>
        </dgm:presLayoutVars>
      </dgm:prSet>
      <dgm:spPr/>
    </dgm:pt>
    <dgm:pt modelId="{F2914BC4-4F33-4F70-A3D9-2101F06338BF}" type="pres">
      <dgm:prSet presAssocID="{274402C7-45BB-4270-ADB3-8AF9307DDBE9}" presName="sibTrans" presStyleCnt="0"/>
      <dgm:spPr/>
    </dgm:pt>
    <dgm:pt modelId="{220E6FC3-485A-4C13-B46A-C9FE7A01E134}" type="pres">
      <dgm:prSet presAssocID="{ED65BCEA-492B-4524-9A96-51A3316E9D2B}" presName="compNode" presStyleCnt="0"/>
      <dgm:spPr/>
    </dgm:pt>
    <dgm:pt modelId="{259436A2-D0A9-487E-89AB-59FD199EF641}" type="pres">
      <dgm:prSet presAssocID="{ED65BCEA-492B-4524-9A96-51A3316E9D2B}" presName="bgRect" presStyleLbl="bgShp" presStyleIdx="1" presStyleCnt="3"/>
      <dgm:spPr/>
    </dgm:pt>
    <dgm:pt modelId="{F5349B3A-6326-453E-9427-2515E3CB74E4}" type="pres">
      <dgm:prSet presAssocID="{ED65BCEA-492B-4524-9A96-51A3316E9D2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zubená kola"/>
        </a:ext>
      </dgm:extLst>
    </dgm:pt>
    <dgm:pt modelId="{831F2561-2356-47DB-A44C-05A3BC0D0435}" type="pres">
      <dgm:prSet presAssocID="{ED65BCEA-492B-4524-9A96-51A3316E9D2B}" presName="spaceRect" presStyleCnt="0"/>
      <dgm:spPr/>
    </dgm:pt>
    <dgm:pt modelId="{C5661D24-78A8-4401-88D9-9C2657D489BC}" type="pres">
      <dgm:prSet presAssocID="{ED65BCEA-492B-4524-9A96-51A3316E9D2B}" presName="parTx" presStyleLbl="revTx" presStyleIdx="1" presStyleCnt="3">
        <dgm:presLayoutVars>
          <dgm:chMax val="0"/>
          <dgm:chPref val="0"/>
        </dgm:presLayoutVars>
      </dgm:prSet>
      <dgm:spPr/>
    </dgm:pt>
    <dgm:pt modelId="{F9CB8F4A-F00F-4F71-8880-08C274EAB7B6}" type="pres">
      <dgm:prSet presAssocID="{7E8D17C9-D13D-4D07-84C0-0CB1926FBA42}" presName="sibTrans" presStyleCnt="0"/>
      <dgm:spPr/>
    </dgm:pt>
    <dgm:pt modelId="{454CB2EC-9DD3-40B1-BAF2-864A7F5E0967}" type="pres">
      <dgm:prSet presAssocID="{A3A2D978-EF9A-4F1E-978E-FDA83737F986}" presName="compNode" presStyleCnt="0"/>
      <dgm:spPr/>
    </dgm:pt>
    <dgm:pt modelId="{4C6D9F2B-D65F-407C-895A-64477D44DE40}" type="pres">
      <dgm:prSet presAssocID="{A3A2D978-EF9A-4F1E-978E-FDA83737F986}" presName="bgRect" presStyleLbl="bgShp" presStyleIdx="2" presStyleCnt="3"/>
      <dgm:spPr/>
    </dgm:pt>
    <dgm:pt modelId="{95DACFE5-CFFB-4263-92CA-3F6684219BF6}" type="pres">
      <dgm:prSet presAssocID="{A3A2D978-EF9A-4F1E-978E-FDA83737F98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efa do černého"/>
        </a:ext>
      </dgm:extLst>
    </dgm:pt>
    <dgm:pt modelId="{054AF28E-F343-4F80-AE4F-1C0BD579C78D}" type="pres">
      <dgm:prSet presAssocID="{A3A2D978-EF9A-4F1E-978E-FDA83737F986}" presName="spaceRect" presStyleCnt="0"/>
      <dgm:spPr/>
    </dgm:pt>
    <dgm:pt modelId="{CD49BFE0-DD2A-4238-8313-A9A7D3922FD3}" type="pres">
      <dgm:prSet presAssocID="{A3A2D978-EF9A-4F1E-978E-FDA83737F98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1CDF405-98E0-4811-8DEB-26A55DC62001}" type="presOf" srcId="{2E890EDC-49AF-41B9-B373-2DC2963F9E6A}" destId="{C48D8286-AEAE-415C-84B3-C55F773856E2}" srcOrd="0" destOrd="0" presId="urn:microsoft.com/office/officeart/2018/2/layout/IconVerticalSolidList"/>
    <dgm:cxn modelId="{FCE61142-1B4F-44AD-8BAA-A125D81B195F}" srcId="{2E890EDC-49AF-41B9-B373-2DC2963F9E6A}" destId="{ED65BCEA-492B-4524-9A96-51A3316E9D2B}" srcOrd="1" destOrd="0" parTransId="{36027075-1FDA-4208-9DFF-0B7CF49800B6}" sibTransId="{7E8D17C9-D13D-4D07-84C0-0CB1926FBA42}"/>
    <dgm:cxn modelId="{6DBAA76E-53EC-48FA-99BF-15287CF1A405}" type="presOf" srcId="{495712D1-AB84-45CF-A5B5-02964639750E}" destId="{00491D2D-BD01-460F-A898-23016106631F}" srcOrd="0" destOrd="0" presId="urn:microsoft.com/office/officeart/2018/2/layout/IconVerticalSolidList"/>
    <dgm:cxn modelId="{D52BBC6E-9AC8-438F-BBE7-E88C4B4BD9E8}" srcId="{2E890EDC-49AF-41B9-B373-2DC2963F9E6A}" destId="{A3A2D978-EF9A-4F1E-978E-FDA83737F986}" srcOrd="2" destOrd="0" parTransId="{C8E196C6-EBF0-4A60-9D40-A7943BCB098E}" sibTransId="{096EA774-3B25-4F4D-A7CA-B08ABBE7476E}"/>
    <dgm:cxn modelId="{950817C4-6546-4BE7-B5B6-0DFBF0D14C7E}" type="presOf" srcId="{ED65BCEA-492B-4524-9A96-51A3316E9D2B}" destId="{C5661D24-78A8-4401-88D9-9C2657D489BC}" srcOrd="0" destOrd="0" presId="urn:microsoft.com/office/officeart/2018/2/layout/IconVerticalSolidList"/>
    <dgm:cxn modelId="{988670CA-3128-4036-B1D8-EEA99A9F0CD3}" type="presOf" srcId="{A3A2D978-EF9A-4F1E-978E-FDA83737F986}" destId="{CD49BFE0-DD2A-4238-8313-A9A7D3922FD3}" srcOrd="0" destOrd="0" presId="urn:microsoft.com/office/officeart/2018/2/layout/IconVerticalSolidList"/>
    <dgm:cxn modelId="{DF3B71F6-AACA-4161-AD36-B003E7EAC0FB}" srcId="{2E890EDC-49AF-41B9-B373-2DC2963F9E6A}" destId="{495712D1-AB84-45CF-A5B5-02964639750E}" srcOrd="0" destOrd="0" parTransId="{D637DBA7-190B-4E8F-B180-017ED58AA30F}" sibTransId="{274402C7-45BB-4270-ADB3-8AF9307DDBE9}"/>
    <dgm:cxn modelId="{182F895E-E579-49EE-916F-1B59D3D3894F}" type="presParOf" srcId="{C48D8286-AEAE-415C-84B3-C55F773856E2}" destId="{7B68EE55-45AF-4F5F-99F2-3D188138D586}" srcOrd="0" destOrd="0" presId="urn:microsoft.com/office/officeart/2018/2/layout/IconVerticalSolidList"/>
    <dgm:cxn modelId="{B5A37274-4694-407A-8F6B-A1B6E2DF7883}" type="presParOf" srcId="{7B68EE55-45AF-4F5F-99F2-3D188138D586}" destId="{289B36DF-7ADB-4561-BD99-48F96F82FED2}" srcOrd="0" destOrd="0" presId="urn:microsoft.com/office/officeart/2018/2/layout/IconVerticalSolidList"/>
    <dgm:cxn modelId="{C7001A29-3CDA-4802-A53F-41ECFD8F0C92}" type="presParOf" srcId="{7B68EE55-45AF-4F5F-99F2-3D188138D586}" destId="{28C4B492-9F93-4091-A836-E546581E7713}" srcOrd="1" destOrd="0" presId="urn:microsoft.com/office/officeart/2018/2/layout/IconVerticalSolidList"/>
    <dgm:cxn modelId="{3920B982-DDF9-4093-B23E-63BAC8F542F2}" type="presParOf" srcId="{7B68EE55-45AF-4F5F-99F2-3D188138D586}" destId="{48AADF19-9C2E-42D5-96BA-8AFCF370C256}" srcOrd="2" destOrd="0" presId="urn:microsoft.com/office/officeart/2018/2/layout/IconVerticalSolidList"/>
    <dgm:cxn modelId="{53A7AC24-C0ED-446D-AD16-2A8AB9483ACB}" type="presParOf" srcId="{7B68EE55-45AF-4F5F-99F2-3D188138D586}" destId="{00491D2D-BD01-460F-A898-23016106631F}" srcOrd="3" destOrd="0" presId="urn:microsoft.com/office/officeart/2018/2/layout/IconVerticalSolidList"/>
    <dgm:cxn modelId="{D5130A26-CBB3-4035-B8DC-1A31D3B09091}" type="presParOf" srcId="{C48D8286-AEAE-415C-84B3-C55F773856E2}" destId="{F2914BC4-4F33-4F70-A3D9-2101F06338BF}" srcOrd="1" destOrd="0" presId="urn:microsoft.com/office/officeart/2018/2/layout/IconVerticalSolidList"/>
    <dgm:cxn modelId="{51DF97BB-0DF8-4504-8F95-C02A9C7F08B5}" type="presParOf" srcId="{C48D8286-AEAE-415C-84B3-C55F773856E2}" destId="{220E6FC3-485A-4C13-B46A-C9FE7A01E134}" srcOrd="2" destOrd="0" presId="urn:microsoft.com/office/officeart/2018/2/layout/IconVerticalSolidList"/>
    <dgm:cxn modelId="{402009C8-4791-48F4-89E7-1CFC8C7287C8}" type="presParOf" srcId="{220E6FC3-485A-4C13-B46A-C9FE7A01E134}" destId="{259436A2-D0A9-487E-89AB-59FD199EF641}" srcOrd="0" destOrd="0" presId="urn:microsoft.com/office/officeart/2018/2/layout/IconVerticalSolidList"/>
    <dgm:cxn modelId="{D117FF7E-6811-491F-9B6B-C914069398A3}" type="presParOf" srcId="{220E6FC3-485A-4C13-B46A-C9FE7A01E134}" destId="{F5349B3A-6326-453E-9427-2515E3CB74E4}" srcOrd="1" destOrd="0" presId="urn:microsoft.com/office/officeart/2018/2/layout/IconVerticalSolidList"/>
    <dgm:cxn modelId="{465B0A5E-FB79-4C0C-90C9-024CAE5F7D7F}" type="presParOf" srcId="{220E6FC3-485A-4C13-B46A-C9FE7A01E134}" destId="{831F2561-2356-47DB-A44C-05A3BC0D0435}" srcOrd="2" destOrd="0" presId="urn:microsoft.com/office/officeart/2018/2/layout/IconVerticalSolidList"/>
    <dgm:cxn modelId="{849E12AA-B5D8-4DCF-98BE-E5418E94E84A}" type="presParOf" srcId="{220E6FC3-485A-4C13-B46A-C9FE7A01E134}" destId="{C5661D24-78A8-4401-88D9-9C2657D489BC}" srcOrd="3" destOrd="0" presId="urn:microsoft.com/office/officeart/2018/2/layout/IconVerticalSolidList"/>
    <dgm:cxn modelId="{7F322C58-F914-4BFC-8873-B7E670E9E816}" type="presParOf" srcId="{C48D8286-AEAE-415C-84B3-C55F773856E2}" destId="{F9CB8F4A-F00F-4F71-8880-08C274EAB7B6}" srcOrd="3" destOrd="0" presId="urn:microsoft.com/office/officeart/2018/2/layout/IconVerticalSolidList"/>
    <dgm:cxn modelId="{558FAADB-7695-477A-94A9-CBF51664F164}" type="presParOf" srcId="{C48D8286-AEAE-415C-84B3-C55F773856E2}" destId="{454CB2EC-9DD3-40B1-BAF2-864A7F5E0967}" srcOrd="4" destOrd="0" presId="urn:microsoft.com/office/officeart/2018/2/layout/IconVerticalSolidList"/>
    <dgm:cxn modelId="{52AA288E-FF9E-4F00-93B5-69FF3D20E797}" type="presParOf" srcId="{454CB2EC-9DD3-40B1-BAF2-864A7F5E0967}" destId="{4C6D9F2B-D65F-407C-895A-64477D44DE40}" srcOrd="0" destOrd="0" presId="urn:microsoft.com/office/officeart/2018/2/layout/IconVerticalSolidList"/>
    <dgm:cxn modelId="{3FA929FC-C73E-4302-8BCA-E8F513D07B94}" type="presParOf" srcId="{454CB2EC-9DD3-40B1-BAF2-864A7F5E0967}" destId="{95DACFE5-CFFB-4263-92CA-3F6684219BF6}" srcOrd="1" destOrd="0" presId="urn:microsoft.com/office/officeart/2018/2/layout/IconVerticalSolidList"/>
    <dgm:cxn modelId="{87C2B67B-4948-4051-B4A4-79CDC7DAB3D7}" type="presParOf" srcId="{454CB2EC-9DD3-40B1-BAF2-864A7F5E0967}" destId="{054AF28E-F343-4F80-AE4F-1C0BD579C78D}" srcOrd="2" destOrd="0" presId="urn:microsoft.com/office/officeart/2018/2/layout/IconVerticalSolidList"/>
    <dgm:cxn modelId="{ECABE486-77C9-4DA4-A506-107485257ACF}" type="presParOf" srcId="{454CB2EC-9DD3-40B1-BAF2-864A7F5E0967}" destId="{CD49BFE0-DD2A-4238-8313-A9A7D3922FD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6608A1-F878-4A52-9E62-16519AB733F4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FDF13B2-824F-4248-AE89-5BFF57427275}">
      <dgm:prSet/>
      <dgm:spPr/>
      <dgm:t>
        <a:bodyPr/>
        <a:lstStyle/>
        <a:p>
          <a:r>
            <a:rPr lang="cs-CZ"/>
            <a:t>Tvorba modelů v CAD programu Autodesk inventor</a:t>
          </a:r>
          <a:endParaRPr lang="en-US"/>
        </a:p>
      </dgm:t>
    </dgm:pt>
    <dgm:pt modelId="{6CF97143-CE05-4FAD-B61F-4D72156A13F1}" type="parTrans" cxnId="{319E77D4-9E78-4619-B8EA-86A15FB3B7B7}">
      <dgm:prSet/>
      <dgm:spPr/>
      <dgm:t>
        <a:bodyPr/>
        <a:lstStyle/>
        <a:p>
          <a:endParaRPr lang="en-US"/>
        </a:p>
      </dgm:t>
    </dgm:pt>
    <dgm:pt modelId="{37B11FAA-E402-4DBA-9202-70574ED4702F}" type="sibTrans" cxnId="{319E77D4-9E78-4619-B8EA-86A15FB3B7B7}">
      <dgm:prSet/>
      <dgm:spPr/>
      <dgm:t>
        <a:bodyPr/>
        <a:lstStyle/>
        <a:p>
          <a:endParaRPr lang="en-US"/>
        </a:p>
      </dgm:t>
    </dgm:pt>
    <dgm:pt modelId="{91269165-6ADD-4B85-8D04-841829BA2FEC}">
      <dgm:prSet/>
      <dgm:spPr/>
      <dgm:t>
        <a:bodyPr/>
        <a:lstStyle/>
        <a:p>
          <a:r>
            <a:rPr lang="cs-CZ"/>
            <a:t>Porovnávání výsledků numerických simulací z programu MagmaSoft</a:t>
          </a:r>
          <a:endParaRPr lang="en-US"/>
        </a:p>
      </dgm:t>
    </dgm:pt>
    <dgm:pt modelId="{7CF24D30-0BF7-42F4-B95C-F0FA5F790195}" type="parTrans" cxnId="{982E7844-AB8C-4899-81FB-FD0FB9E359FB}">
      <dgm:prSet/>
      <dgm:spPr/>
      <dgm:t>
        <a:bodyPr/>
        <a:lstStyle/>
        <a:p>
          <a:endParaRPr lang="en-US"/>
        </a:p>
      </dgm:t>
    </dgm:pt>
    <dgm:pt modelId="{D871C7C8-085F-4AF9-8725-65529185915F}" type="sibTrans" cxnId="{982E7844-AB8C-4899-81FB-FD0FB9E359FB}">
      <dgm:prSet/>
      <dgm:spPr/>
      <dgm:t>
        <a:bodyPr/>
        <a:lstStyle/>
        <a:p>
          <a:endParaRPr lang="en-US"/>
        </a:p>
      </dgm:t>
    </dgm:pt>
    <dgm:pt modelId="{7CC15833-4C84-4FB8-AEF9-22D472FBD8ED}" type="pres">
      <dgm:prSet presAssocID="{B96608A1-F878-4A52-9E62-16519AB733F4}" presName="diagram" presStyleCnt="0">
        <dgm:presLayoutVars>
          <dgm:dir/>
          <dgm:resizeHandles val="exact"/>
        </dgm:presLayoutVars>
      </dgm:prSet>
      <dgm:spPr/>
    </dgm:pt>
    <dgm:pt modelId="{4E28F833-061A-4082-8E12-F90804C29E0B}" type="pres">
      <dgm:prSet presAssocID="{5FDF13B2-824F-4248-AE89-5BFF57427275}" presName="node" presStyleLbl="node1" presStyleIdx="0" presStyleCnt="2">
        <dgm:presLayoutVars>
          <dgm:bulletEnabled val="1"/>
        </dgm:presLayoutVars>
      </dgm:prSet>
      <dgm:spPr/>
    </dgm:pt>
    <dgm:pt modelId="{AC7987F9-746C-41CB-BA0C-4300863BA754}" type="pres">
      <dgm:prSet presAssocID="{37B11FAA-E402-4DBA-9202-70574ED4702F}" presName="sibTrans" presStyleCnt="0"/>
      <dgm:spPr/>
    </dgm:pt>
    <dgm:pt modelId="{053CD965-6DAB-4601-9C3F-2552A7AB643A}" type="pres">
      <dgm:prSet presAssocID="{91269165-6ADD-4B85-8D04-841829BA2FEC}" presName="node" presStyleLbl="node1" presStyleIdx="1" presStyleCnt="2">
        <dgm:presLayoutVars>
          <dgm:bulletEnabled val="1"/>
        </dgm:presLayoutVars>
      </dgm:prSet>
      <dgm:spPr/>
    </dgm:pt>
  </dgm:ptLst>
  <dgm:cxnLst>
    <dgm:cxn modelId="{982E7844-AB8C-4899-81FB-FD0FB9E359FB}" srcId="{B96608A1-F878-4A52-9E62-16519AB733F4}" destId="{91269165-6ADD-4B85-8D04-841829BA2FEC}" srcOrd="1" destOrd="0" parTransId="{7CF24D30-0BF7-42F4-B95C-F0FA5F790195}" sibTransId="{D871C7C8-085F-4AF9-8725-65529185915F}"/>
    <dgm:cxn modelId="{B259FC71-39A1-4406-94D3-526001C55277}" type="presOf" srcId="{91269165-6ADD-4B85-8D04-841829BA2FEC}" destId="{053CD965-6DAB-4601-9C3F-2552A7AB643A}" srcOrd="0" destOrd="0" presId="urn:microsoft.com/office/officeart/2005/8/layout/default"/>
    <dgm:cxn modelId="{FF139779-C07E-4C18-8C34-BB0865E770F2}" type="presOf" srcId="{5FDF13B2-824F-4248-AE89-5BFF57427275}" destId="{4E28F833-061A-4082-8E12-F90804C29E0B}" srcOrd="0" destOrd="0" presId="urn:microsoft.com/office/officeart/2005/8/layout/default"/>
    <dgm:cxn modelId="{858E18B3-0A61-4389-A9F4-E8C04CBE9B72}" type="presOf" srcId="{B96608A1-F878-4A52-9E62-16519AB733F4}" destId="{7CC15833-4C84-4FB8-AEF9-22D472FBD8ED}" srcOrd="0" destOrd="0" presId="urn:microsoft.com/office/officeart/2005/8/layout/default"/>
    <dgm:cxn modelId="{319E77D4-9E78-4619-B8EA-86A15FB3B7B7}" srcId="{B96608A1-F878-4A52-9E62-16519AB733F4}" destId="{5FDF13B2-824F-4248-AE89-5BFF57427275}" srcOrd="0" destOrd="0" parTransId="{6CF97143-CE05-4FAD-B61F-4D72156A13F1}" sibTransId="{37B11FAA-E402-4DBA-9202-70574ED4702F}"/>
    <dgm:cxn modelId="{F1641EEE-3130-4FB8-A687-6CD76E71B520}" type="presParOf" srcId="{7CC15833-4C84-4FB8-AEF9-22D472FBD8ED}" destId="{4E28F833-061A-4082-8E12-F90804C29E0B}" srcOrd="0" destOrd="0" presId="urn:microsoft.com/office/officeart/2005/8/layout/default"/>
    <dgm:cxn modelId="{FC7B3213-1E10-4266-8627-C45E2A5296D5}" type="presParOf" srcId="{7CC15833-4C84-4FB8-AEF9-22D472FBD8ED}" destId="{AC7987F9-746C-41CB-BA0C-4300863BA754}" srcOrd="1" destOrd="0" presId="urn:microsoft.com/office/officeart/2005/8/layout/default"/>
    <dgm:cxn modelId="{CAE2C1BD-4FC4-4BF2-894B-5DFD802301E5}" type="presParOf" srcId="{7CC15833-4C84-4FB8-AEF9-22D472FBD8ED}" destId="{053CD965-6DAB-4601-9C3F-2552A7AB643A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9B36DF-7ADB-4561-BD99-48F96F82FED2}">
      <dsp:nvSpPr>
        <dsp:cNvPr id="0" name=""/>
        <dsp:cNvSpPr/>
      </dsp:nvSpPr>
      <dsp:spPr>
        <a:xfrm>
          <a:off x="0" y="531"/>
          <a:ext cx="10515600" cy="12447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C4B492-9F93-4091-A836-E546581E7713}">
      <dsp:nvSpPr>
        <dsp:cNvPr id="0" name=""/>
        <dsp:cNvSpPr/>
      </dsp:nvSpPr>
      <dsp:spPr>
        <a:xfrm>
          <a:off x="376522" y="280590"/>
          <a:ext cx="684586" cy="6845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491D2D-BD01-460F-A898-23016106631F}">
      <dsp:nvSpPr>
        <dsp:cNvPr id="0" name=""/>
        <dsp:cNvSpPr/>
      </dsp:nvSpPr>
      <dsp:spPr>
        <a:xfrm>
          <a:off x="1437631" y="531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Objasnění problematiky konstrukce odvzdušňovacího systému licích forem pro technologii lití kovů pod vysokým tlakem.</a:t>
          </a:r>
          <a:endParaRPr lang="en-US" sz="2300" kern="1200"/>
        </a:p>
      </dsp:txBody>
      <dsp:txXfrm>
        <a:off x="1437631" y="531"/>
        <a:ext cx="9077968" cy="1244702"/>
      </dsp:txXfrm>
    </dsp:sp>
    <dsp:sp modelId="{259436A2-D0A9-487E-89AB-59FD199EF641}">
      <dsp:nvSpPr>
        <dsp:cNvPr id="0" name=""/>
        <dsp:cNvSpPr/>
      </dsp:nvSpPr>
      <dsp:spPr>
        <a:xfrm>
          <a:off x="0" y="1556410"/>
          <a:ext cx="10515600" cy="12447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349B3A-6326-453E-9427-2515E3CB74E4}">
      <dsp:nvSpPr>
        <dsp:cNvPr id="0" name=""/>
        <dsp:cNvSpPr/>
      </dsp:nvSpPr>
      <dsp:spPr>
        <a:xfrm>
          <a:off x="376522" y="1836468"/>
          <a:ext cx="684586" cy="6845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661D24-78A8-4401-88D9-9C2657D489BC}">
      <dsp:nvSpPr>
        <dsp:cNvPr id="0" name=""/>
        <dsp:cNvSpPr/>
      </dsp:nvSpPr>
      <dsp:spPr>
        <a:xfrm>
          <a:off x="1437631" y="1556410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Na základě analýzy licího cyklu se zaměřením na zachycení plynů v objemu vysokotlakého odlitku provést rozbor příčin zachytávaní plynů v objemu odlitku.</a:t>
          </a:r>
          <a:endParaRPr lang="en-US" sz="2300" kern="1200"/>
        </a:p>
      </dsp:txBody>
      <dsp:txXfrm>
        <a:off x="1437631" y="1556410"/>
        <a:ext cx="9077968" cy="1244702"/>
      </dsp:txXfrm>
    </dsp:sp>
    <dsp:sp modelId="{4C6D9F2B-D65F-407C-895A-64477D44DE40}">
      <dsp:nvSpPr>
        <dsp:cNvPr id="0" name=""/>
        <dsp:cNvSpPr/>
      </dsp:nvSpPr>
      <dsp:spPr>
        <a:xfrm>
          <a:off x="0" y="3112289"/>
          <a:ext cx="10515600" cy="12447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DACFE5-CFFB-4263-92CA-3F6684219BF6}">
      <dsp:nvSpPr>
        <dsp:cNvPr id="0" name=""/>
        <dsp:cNvSpPr/>
      </dsp:nvSpPr>
      <dsp:spPr>
        <a:xfrm>
          <a:off x="376522" y="3392347"/>
          <a:ext cx="684586" cy="6845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49BFE0-DD2A-4238-8313-A9A7D3922FD3}">
      <dsp:nvSpPr>
        <dsp:cNvPr id="0" name=""/>
        <dsp:cNvSpPr/>
      </dsp:nvSpPr>
      <dsp:spPr>
        <a:xfrm>
          <a:off x="1437631" y="3112289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Navrhnout konstrukční řešení umístění a geometrie přetokových jamek s cílem snížení objemu plynů v objemu odlitku.</a:t>
          </a:r>
          <a:endParaRPr lang="en-US" sz="2300" kern="1200"/>
        </a:p>
      </dsp:txBody>
      <dsp:txXfrm>
        <a:off x="1437631" y="3112289"/>
        <a:ext cx="9077968" cy="12447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28F833-061A-4082-8E12-F90804C29E0B}">
      <dsp:nvSpPr>
        <dsp:cNvPr id="0" name=""/>
        <dsp:cNvSpPr/>
      </dsp:nvSpPr>
      <dsp:spPr>
        <a:xfrm>
          <a:off x="1283" y="676900"/>
          <a:ext cx="5006206" cy="30037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/>
            <a:t>Tvorba modelů v CAD programu Autodesk inventor</a:t>
          </a:r>
          <a:endParaRPr lang="en-US" sz="4000" kern="1200"/>
        </a:p>
      </dsp:txBody>
      <dsp:txXfrm>
        <a:off x="1283" y="676900"/>
        <a:ext cx="5006206" cy="3003723"/>
      </dsp:txXfrm>
    </dsp:sp>
    <dsp:sp modelId="{053CD965-6DAB-4601-9C3F-2552A7AB643A}">
      <dsp:nvSpPr>
        <dsp:cNvPr id="0" name=""/>
        <dsp:cNvSpPr/>
      </dsp:nvSpPr>
      <dsp:spPr>
        <a:xfrm>
          <a:off x="5508110" y="676900"/>
          <a:ext cx="5006206" cy="30037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/>
            <a:t>Porovnávání výsledků numerických simulací z programu MagmaSoft</a:t>
          </a:r>
          <a:endParaRPr lang="en-US" sz="4000" kern="1200"/>
        </a:p>
      </dsp:txBody>
      <dsp:txXfrm>
        <a:off x="5508110" y="676900"/>
        <a:ext cx="5006206" cy="30037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603082-1897-C6D4-39AE-EE25A1E77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0E0F664-0D26-827C-C171-F21D022C5E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5393C49-952D-2A87-6917-C40F4699B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04B9-4A0A-4E0E-8C3E-3EE952656977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B81A152-5992-6765-9200-94AFB6BE5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F84E24A-F149-1879-48D4-2A377F1CD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D4D91-8D36-4073-87DE-3BDB1E0FC1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9705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65F9B2-B8B8-A78F-A6C0-3A33186E6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7E5A0D8-1E62-4BDF-F4C7-AB985473E1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F51C2C3-9B6B-7ACF-DB60-C89D29C6B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04B9-4A0A-4E0E-8C3E-3EE952656977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5A38675-56B2-175A-6502-EA8F55535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7DAB697-6A5E-F430-3E0B-8C84E0DC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D4D91-8D36-4073-87DE-3BDB1E0FC1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604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8149701-4A79-B3AF-553D-FCFBBB6272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4F54A48-4140-0DED-6688-11E83070F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55EE549-0A9A-519B-74C1-DEFFAEB19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04B9-4A0A-4E0E-8C3E-3EE952656977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14A3691-EFFC-8F88-3929-AB34AFAFC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E6A2DFC-7846-5481-0A79-E43DDE0EC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D4D91-8D36-4073-87DE-3BDB1E0FC1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5332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C1491A-AF5B-33C0-1B9C-AAE771016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8A4669-3852-9DB9-D520-DC6A43D06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523E32F-D11F-7168-ECED-2E47E97E5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04B9-4A0A-4E0E-8C3E-3EE952656977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B5D67F6-FEA4-547B-962A-F179124B0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FBF7A8-57C9-BA29-C0BB-3FAA5C7EC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D4D91-8D36-4073-87DE-3BDB1E0FC1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8666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265816-8998-F3BC-AF90-C932C1DA4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A7A98FD-DDA6-FF42-531B-526F367B8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8685A4F-505D-A76B-25E7-1DEDC381B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04B9-4A0A-4E0E-8C3E-3EE952656977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A74BBD6-07A0-B95F-DA85-BA3B53EE9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40887E8-C65A-A6AB-B156-44BBBBE1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D4D91-8D36-4073-87DE-3BDB1E0FC1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5612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74F35C-BEBB-EA04-E468-5148B0E9E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723FEB-5C48-40DD-122A-911CF61816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815BF52-DE5D-4ECB-09EE-D66A9326DB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39FCFA2-C9EF-79F7-3769-85B269644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04B9-4A0A-4E0E-8C3E-3EE952656977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ED36A77-BA17-1E00-6F2C-062BE253B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BEBC9EE-F840-39CE-0852-3C1C4D40F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D4D91-8D36-4073-87DE-3BDB1E0FC1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6624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97E02F-8EA7-CB57-7E5F-60F4413DC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395F3BC-B046-2336-8CC7-EA73C7CD0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54153A2-4727-5AB6-EBC3-227C28504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C093973-4AA5-78F3-D55D-E583B36193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D6658ED-62A0-6EBD-DC7E-EC35039877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E642E45-C24D-9D4D-17DA-29F70BC5B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04B9-4A0A-4E0E-8C3E-3EE952656977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BE494CE-E515-CA38-B7F0-89B99C536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D5C7A44-B774-EF53-876C-1500E3611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D4D91-8D36-4073-87DE-3BDB1E0FC1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6269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6D7A4E-48F7-ECEC-BDA7-3BA65418D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36EE2A2-18A7-868E-B0E6-AFB96CC3F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04B9-4A0A-4E0E-8C3E-3EE952656977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92F2355-358C-4B6D-DDCF-9BB7CB264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1C54E86-3F94-AE0A-63F1-52625F0C2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D4D91-8D36-4073-87DE-3BDB1E0FC1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140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0049042-741F-2548-C5A5-178EB15A9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04B9-4A0A-4E0E-8C3E-3EE952656977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D76EB33-522A-4333-1D70-A71E3CC76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C410EC4-921B-9232-D536-6D95C6336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D4D91-8D36-4073-87DE-3BDB1E0FC1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5867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AD916C-6EC5-50BC-0DA1-4581AB051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A7D36F-B698-DBE1-13F1-46B8FA379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136A4C4-970F-2892-4F4E-F278F89476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27A1D48-53B1-F331-CA12-E5B61FC43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04B9-4A0A-4E0E-8C3E-3EE952656977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2525163-AE2E-8522-6CDE-4FAFBB416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E7A449D-D31C-2A54-EAB1-ACF4AB05F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D4D91-8D36-4073-87DE-3BDB1E0FC1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2856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0795F9-F1E1-6927-D545-B1E2E7A2C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C1313E8-77D3-767F-9FE4-5AEB8D1272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874A1AE-F3BE-C39C-491C-A17E52E56A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587F581-F518-BC47-ACF4-6A48A1F88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04B9-4A0A-4E0E-8C3E-3EE952656977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5DBCFB1-D29B-2845-DB48-618CF09E1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4731155-9CA7-E284-3433-85E227423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D4D91-8D36-4073-87DE-3BDB1E0FC1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4078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46C2FA8-32B3-F513-D48B-3B8AA7B08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14CAD74-3C5C-1186-AE6D-4EACAF15B7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2F3A679-05C2-54B7-2308-E677F651F7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E804B9-4A0A-4E0E-8C3E-3EE952656977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8724D38-6910-6C07-BFB7-7ED9815600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E59BD7-6E51-3110-BBAA-4A1316A7DB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FD4D91-8D36-4073-87DE-3BDB1E0FC1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107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3AD630B4-4CCC-7B1D-1803-DAED942D7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Obsah obrázku oranžová, snímek obrazovky, vektorová grafika, umění&#10;&#10;Popis byl vytvořen automaticky">
            <a:extLst>
              <a:ext uri="{FF2B5EF4-FFF2-40B4-BE49-F238E27FC236}">
                <a16:creationId xmlns:a16="http://schemas.microsoft.com/office/drawing/2014/main" id="{1D98AAC9-1B6C-CB4C-A939-8228A5813E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107" r="11005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18B5020-A9FE-C6C8-5402-9DD90E608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137434"/>
            <a:ext cx="7848600" cy="3204429"/>
          </a:xfrm>
        </p:spPr>
        <p:txBody>
          <a:bodyPr anchor="t">
            <a:normAutofit/>
          </a:bodyPr>
          <a:lstStyle/>
          <a:p>
            <a:pPr algn="l"/>
            <a:r>
              <a:rPr lang="cs-CZ" sz="40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Optimalizace objemu a polohy přetokových jamek s ohledem na snižování podílu zachycení plynů v objemu vysokotlakých odlitků</a:t>
            </a:r>
            <a:endParaRPr lang="cs-CZ" sz="4000" dirty="0">
              <a:solidFill>
                <a:srgbClr val="FFFFFF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9EB61D5-DBA6-F65D-A8A9-4752A7BF54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792531"/>
            <a:ext cx="5334000" cy="1089423"/>
          </a:xfrm>
        </p:spPr>
        <p:txBody>
          <a:bodyPr anchor="b">
            <a:normAutofit/>
          </a:bodyPr>
          <a:lstStyle/>
          <a:p>
            <a:pPr algn="l"/>
            <a:r>
              <a:rPr lang="cs-CZ" sz="18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Autor: Vojtěch Pater</a:t>
            </a:r>
          </a:p>
          <a:p>
            <a:pPr algn="l"/>
            <a:r>
              <a:rPr lang="cs-CZ" sz="18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Vedoucí práce: Ing. Ján Majerník, PhD.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9264613-F0F7-08CE-0ADF-98407A64D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84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9AD43D3-3F87-FC5B-6864-9E759F64D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cs-CZ" sz="5400" dirty="0">
                <a:solidFill>
                  <a:srgbClr val="FFFFFF"/>
                </a:solidFill>
              </a:rPr>
              <a:t>Otázky oponenta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3CEEBA-5E05-DD31-7FF7-5D24DF917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1. Jaké byly hlavní důvody pro zhoršení průměrných hodnot porozity v kontrolních bodech při použití upravených odvzdušňovacích jamek? </a:t>
            </a:r>
          </a:p>
          <a:p>
            <a:pPr marL="0" indent="0">
              <a:buNone/>
            </a:pPr>
            <a:r>
              <a:rPr lang="cs-CZ" sz="2000" dirty="0"/>
              <a:t>2. Jaké konkrétní kroky byste navrhoval pro zlepšení proudění taveniny nebo úpravu jádra v blízkosti bodu SM 3? </a:t>
            </a:r>
          </a:p>
          <a:p>
            <a:pPr marL="0" indent="0">
              <a:buNone/>
            </a:pPr>
            <a:r>
              <a:rPr lang="cs-CZ" sz="2000" dirty="0"/>
              <a:t>3. Jak byste mohl dále upravit geometrii odvzdušňovacích jamek, aby se dosáhlo lepších výsledků v průměrných hodnotách porozity? </a:t>
            </a:r>
          </a:p>
          <a:p>
            <a:pPr marL="0" indent="0">
              <a:buNone/>
            </a:pPr>
            <a:r>
              <a:rPr lang="cs-CZ" sz="2000" dirty="0"/>
              <a:t>4. Jaké další metody nebo nástroje byste mohl využít ke snížení porozity odlitku, kromě úprav odvzdušňovacích jamek? </a:t>
            </a:r>
          </a:p>
          <a:p>
            <a:pPr marL="0" indent="0">
              <a:buNone/>
            </a:pPr>
            <a:r>
              <a:rPr lang="cs-CZ" sz="2000" dirty="0"/>
              <a:t>5. Co konkrétně jste se naučil ze simulací prováděných v programu </a:t>
            </a:r>
            <a:r>
              <a:rPr lang="cs-CZ" sz="2000" dirty="0" err="1"/>
              <a:t>MagmaSoft</a:t>
            </a:r>
            <a:r>
              <a:rPr lang="cs-CZ" sz="2000" dirty="0"/>
              <a:t> a jak byste tyto poznatky aplikoval v budoucí praxi? </a:t>
            </a:r>
          </a:p>
        </p:txBody>
      </p:sp>
    </p:spTree>
    <p:extLst>
      <p:ext uri="{BB962C8B-B14F-4D97-AF65-F5344CB8AC3E}">
        <p14:creationId xmlns:p14="http://schemas.microsoft.com/office/powerpoint/2010/main" val="3251185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3F2E7EE-B841-3ACA-7312-15DE27F73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Děkuji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za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pozornost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!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129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EE2DAA5-9342-9E7B-6F91-B029AC02E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cs-CZ" dirty="0"/>
              <a:t>Cíl práce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E30EBF86-2534-5C50-AFE4-0788902A0C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1312853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6700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197388F-3627-9212-3FD7-05C411EAF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cs-CZ" dirty="0"/>
              <a:t>Použité metody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8636AAD4-B6FE-27B4-1486-944AB7E810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4131526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5369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28C02F-0DCB-C4B8-2787-E8EF10D76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Úprava odvzdušňovacích jamek</a:t>
            </a:r>
          </a:p>
        </p:txBody>
      </p:sp>
      <p:pic>
        <p:nvPicPr>
          <p:cNvPr id="5" name="Zástupný obsah 4" descr="Obsah obrázku kruh, hodiny, diagram, design&#10;&#10;Popis byl vytvořen automaticky">
            <a:extLst>
              <a:ext uri="{FF2B5EF4-FFF2-40B4-BE49-F238E27FC236}">
                <a16:creationId xmlns:a16="http://schemas.microsoft.com/office/drawing/2014/main" id="{0F8D4CDC-258C-1DE8-885F-C8519F4F06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23" y="1436503"/>
            <a:ext cx="9818754" cy="5421497"/>
          </a:xfrm>
        </p:spPr>
      </p:pic>
    </p:spTree>
    <p:extLst>
      <p:ext uri="{BB962C8B-B14F-4D97-AF65-F5344CB8AC3E}">
        <p14:creationId xmlns:p14="http://schemas.microsoft.com/office/powerpoint/2010/main" val="1605086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2C76D50-311B-DB01-FEB0-2508B547A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Průběh plnění výchozích odlitků</a:t>
            </a: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Temperature_Cyc05">
            <a:hlinkClick r:id="" action="ppaction://media"/>
            <a:extLst>
              <a:ext uri="{FF2B5EF4-FFF2-40B4-BE49-F238E27FC236}">
                <a16:creationId xmlns:a16="http://schemas.microsoft.com/office/drawing/2014/main" id="{DE68C4B7-BD54-B8BB-E237-B19E287F145A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60579" y="2038825"/>
            <a:ext cx="7070842" cy="440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8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7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1476F5E-B1D0-D106-4C9D-BAFDC8093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Průběh</a:t>
            </a:r>
            <a:r>
              <a:rPr lang="en-US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plnění</a:t>
            </a:r>
            <a:r>
              <a:rPr lang="en-US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upraveného</a:t>
            </a:r>
            <a:r>
              <a:rPr lang="en-US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odlitku</a:t>
            </a:r>
            <a:endParaRPr lang="en-US" sz="6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emperature_Cyc05 (1)">
            <a:hlinkClick r:id="" action="ppaction://media"/>
            <a:extLst>
              <a:ext uri="{FF2B5EF4-FFF2-40B4-BE49-F238E27FC236}">
                <a16:creationId xmlns:a16="http://schemas.microsoft.com/office/drawing/2014/main" id="{A5B08AA7-5831-4111-5E4A-DD1C1AE4518F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65857" y="1976284"/>
            <a:ext cx="8660286" cy="424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15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FD8D6CA-EF5A-A016-22D4-96FCDCC71299}"/>
              </a:ext>
            </a:extLst>
          </p:cNvPr>
          <p:cNvSpPr txBox="1"/>
          <p:nvPr/>
        </p:nvSpPr>
        <p:spPr>
          <a:xfrm>
            <a:off x="556325" y="427342"/>
            <a:ext cx="3429000" cy="17190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Hodnoty</a:t>
            </a: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zachycených</a:t>
            </a: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plynů</a:t>
            </a: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v </a:t>
            </a:r>
            <a:r>
              <a:rPr lang="en-US" sz="2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kontrolních</a:t>
            </a: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bodech</a:t>
            </a: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u </a:t>
            </a:r>
            <a:r>
              <a:rPr lang="en-US" sz="2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výchozích</a:t>
            </a: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odlitků</a:t>
            </a:r>
            <a:endParaRPr lang="en-US" sz="2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7D74847-BA7A-959D-31C2-5EDAF9114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137196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200" dirty="0"/>
              <a:t>Minimální naměřená hodnota porozity byla 0,000%</a:t>
            </a:r>
          </a:p>
          <a:p>
            <a:r>
              <a:rPr lang="cs-CZ" sz="2200" dirty="0"/>
              <a:t>Maximální naměřená hodnota porozity 0,702%</a:t>
            </a:r>
          </a:p>
          <a:p>
            <a:r>
              <a:rPr lang="cs-CZ" sz="2200" dirty="0"/>
              <a:t>Průměrná hodnota porozity ve všech odlitcích byla 0,108%</a:t>
            </a:r>
            <a:endParaRPr lang="en-US" sz="2200" dirty="0"/>
          </a:p>
        </p:txBody>
      </p:sp>
      <p:pic>
        <p:nvPicPr>
          <p:cNvPr id="5" name="Zástupný obsah 4" descr="Obsah obrázku text, snímek obrazovky, diagram&#10;&#10;Popis byl vytvořen automaticky">
            <a:extLst>
              <a:ext uri="{FF2B5EF4-FFF2-40B4-BE49-F238E27FC236}">
                <a16:creationId xmlns:a16="http://schemas.microsoft.com/office/drawing/2014/main" id="{04F8B9C1-5CB2-6D0D-9F19-EB3E7DD521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5" t="1" r="26851" b="1"/>
          <a:stretch/>
        </p:blipFill>
        <p:spPr>
          <a:xfrm>
            <a:off x="3683372" y="292214"/>
            <a:ext cx="7112448" cy="648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586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B5963BC-6F0C-13E5-960A-B07234CDF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cs-CZ" sz="2200" dirty="0"/>
              <a:t>Minimální naměřená hodnota porozity byla 0,000%</a:t>
            </a:r>
          </a:p>
          <a:p>
            <a:r>
              <a:rPr lang="cs-CZ" sz="2200" dirty="0"/>
              <a:t>Maximální naměřená hodnota porozity 1,296%</a:t>
            </a:r>
          </a:p>
          <a:p>
            <a:r>
              <a:rPr lang="cs-CZ" sz="2200" dirty="0"/>
              <a:t>Průměrná hodnota porozity ve všech odlitcích byla 0,145%</a:t>
            </a:r>
            <a:endParaRPr lang="en-US" sz="2200" dirty="0"/>
          </a:p>
          <a:p>
            <a:endParaRPr lang="en-US" sz="2200" dirty="0"/>
          </a:p>
        </p:txBody>
      </p:sp>
      <p:pic>
        <p:nvPicPr>
          <p:cNvPr id="5" name="Zástupný obsah 4" descr="Obsah obrázku text, snímek obrazovky, diagram, Grafický software&#10;&#10;Popis byl vytvořen automaticky">
            <a:extLst>
              <a:ext uri="{FF2B5EF4-FFF2-40B4-BE49-F238E27FC236}">
                <a16:creationId xmlns:a16="http://schemas.microsoft.com/office/drawing/2014/main" id="{AE52A681-3B68-8DA6-24A4-B0E7F43FD1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5" r="25826"/>
          <a:stretch/>
        </p:blipFill>
        <p:spPr>
          <a:xfrm>
            <a:off x="4996641" y="174303"/>
            <a:ext cx="6162972" cy="6619886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94FB9322-1CA0-D7C6-5E2F-D49821D04796}"/>
              </a:ext>
            </a:extLst>
          </p:cNvPr>
          <p:cNvSpPr txBox="1"/>
          <p:nvPr/>
        </p:nvSpPr>
        <p:spPr>
          <a:xfrm>
            <a:off x="451857" y="636086"/>
            <a:ext cx="3637936" cy="1535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Hodnoty</a:t>
            </a: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zachycených</a:t>
            </a: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plynů</a:t>
            </a: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v </a:t>
            </a:r>
            <a:r>
              <a:rPr lang="en-US" sz="2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kontrolních</a:t>
            </a: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bodech</a:t>
            </a: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u </a:t>
            </a:r>
            <a:r>
              <a:rPr lang="cs-CZ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upravených</a:t>
            </a: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odlitků</a:t>
            </a:r>
            <a:endParaRPr lang="en-US" sz="2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33524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AF1FCD-45F5-CAED-102E-1832D5856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Porovnání zachycených plynů </a:t>
            </a:r>
          </a:p>
        </p:txBody>
      </p:sp>
      <p:pic>
        <p:nvPicPr>
          <p:cNvPr id="5" name="Zástupný obsah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61B1ED4F-B138-C5A9-D669-CDA60355AE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645" y="1786295"/>
            <a:ext cx="9370709" cy="4956969"/>
          </a:xfrm>
        </p:spPr>
      </p:pic>
    </p:spTree>
    <p:extLst>
      <p:ext uri="{BB962C8B-B14F-4D97-AF65-F5344CB8AC3E}">
        <p14:creationId xmlns:p14="http://schemas.microsoft.com/office/powerpoint/2010/main" val="11278976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290</Words>
  <Application>Microsoft Office PowerPoint</Application>
  <PresentationFormat>Širokoúhlá obrazovka</PresentationFormat>
  <Paragraphs>29</Paragraphs>
  <Slides>11</Slides>
  <Notes>0</Notes>
  <HiddenSlides>0</HiddenSlides>
  <MMClips>2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Roboto</vt:lpstr>
      <vt:lpstr>Motiv Office</vt:lpstr>
      <vt:lpstr>Optimalizace objemu a polohy přetokových jamek s ohledem na snižování podílu zachycení plynů v objemu vysokotlakých odlitků</vt:lpstr>
      <vt:lpstr>Cíl práce</vt:lpstr>
      <vt:lpstr>Použité metody</vt:lpstr>
      <vt:lpstr>Úprava odvzdušňovacích jamek</vt:lpstr>
      <vt:lpstr>Průběh plnění výchozích odlitků</vt:lpstr>
      <vt:lpstr>Průběh plnění upraveného odlitku</vt:lpstr>
      <vt:lpstr>Prezentace aplikace PowerPoint</vt:lpstr>
      <vt:lpstr>Prezentace aplikace PowerPoint</vt:lpstr>
      <vt:lpstr>Porovnání zachycených plynů </vt:lpstr>
      <vt:lpstr>Otázky oponenta</vt:lpstr>
      <vt:lpstr>Děkuji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Vojtěch Pater</dc:creator>
  <cp:lastModifiedBy>Vojtěch Pater</cp:lastModifiedBy>
  <cp:revision>8</cp:revision>
  <dcterms:created xsi:type="dcterms:W3CDTF">2024-06-17T18:08:14Z</dcterms:created>
  <dcterms:modified xsi:type="dcterms:W3CDTF">2024-06-18T17:38:48Z</dcterms:modified>
</cp:coreProperties>
</file>