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73" r:id="rId10"/>
    <p:sldId id="264" r:id="rId11"/>
    <p:sldId id="271" r:id="rId12"/>
    <p:sldId id="274" r:id="rId13"/>
    <p:sldId id="272" r:id="rId14"/>
    <p:sldId id="276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1"/>
    <p:restoredTop sz="94676"/>
  </p:normalViewPr>
  <p:slideViewPr>
    <p:cSldViewPr snapToGrid="0">
      <p:cViewPr varScale="1">
        <p:scale>
          <a:sx n="106" d="100"/>
          <a:sy n="106" d="100"/>
        </p:scale>
        <p:origin x="1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9A72-904E-B04F-9718-3120363C1FB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CA-77D1-EE4A-85B9-4A81E9E28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683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9A72-904E-B04F-9718-3120363C1FB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CA-77D1-EE4A-85B9-4A81E9E28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52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9A72-904E-B04F-9718-3120363C1FB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CA-77D1-EE4A-85B9-4A81E9E28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45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9A72-904E-B04F-9718-3120363C1FB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CA-77D1-EE4A-85B9-4A81E9E28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62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9A72-904E-B04F-9718-3120363C1FB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CA-77D1-EE4A-85B9-4A81E9E28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47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9A72-904E-B04F-9718-3120363C1FB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CA-77D1-EE4A-85B9-4A81E9E28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54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9A72-904E-B04F-9718-3120363C1FB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CA-77D1-EE4A-85B9-4A81E9E2816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7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9A72-904E-B04F-9718-3120363C1FB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CA-77D1-EE4A-85B9-4A81E9E28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94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9A72-904E-B04F-9718-3120363C1FB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CA-77D1-EE4A-85B9-4A81E9E28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4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9A72-904E-B04F-9718-3120363C1FB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CA-77D1-EE4A-85B9-4A81E9E28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3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8469A72-904E-B04F-9718-3120363C1FB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8CA-77D1-EE4A-85B9-4A81E9E28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27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8469A72-904E-B04F-9718-3120363C1FB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5908CA-77D1-EE4A-85B9-4A81E9E28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52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13BAC-E5FD-DEB0-032F-54554F205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391" y="2101524"/>
            <a:ext cx="9299864" cy="2553603"/>
          </a:xfrm>
        </p:spPr>
        <p:txBody>
          <a:bodyPr>
            <a:normAutofit/>
          </a:bodyPr>
          <a:lstStyle/>
          <a:p>
            <a:r>
              <a:rPr lang="cs-CZ" dirty="0">
                <a:cs typeface="Arial" panose="020B0604020202020204" pitchFamily="34" charset="0"/>
              </a:rPr>
              <a:t>Návrh opatření ke zvýšení efektivity skladování a skladovacích procesů ve firmě pletiva Dobrý a Urbánek s.r.o.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0B374D-44FA-905B-8A0B-40ECDE218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320566"/>
            <a:ext cx="6801612" cy="1239894"/>
          </a:xfrm>
        </p:spPr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r>
              <a:rPr lang="cs-CZ" dirty="0">
                <a:cs typeface="Arial" panose="020B0604020202020204" pitchFamily="34" charset="0"/>
              </a:rPr>
              <a:t>Ústav </a:t>
            </a:r>
            <a:r>
              <a:rPr lang="cs-CZ" dirty="0" err="1">
                <a:cs typeface="Arial" panose="020B0604020202020204" pitchFamily="34" charset="0"/>
              </a:rPr>
              <a:t>technicko-technologický</a:t>
            </a:r>
            <a:endParaRPr lang="cs-CZ" dirty="0"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9" name="Obrázek 8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EDDBDC5B-90CF-E51D-A585-BDAB7F971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681" y="178513"/>
            <a:ext cx="1659636" cy="1645920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30FCFF03-0548-372A-03D0-2027C59D0D2E}"/>
              </a:ext>
            </a:extLst>
          </p:cNvPr>
          <p:cNvSpPr txBox="1">
            <a:spLocks/>
          </p:cNvSpPr>
          <p:nvPr/>
        </p:nvSpPr>
        <p:spPr>
          <a:xfrm>
            <a:off x="2695194" y="4932218"/>
            <a:ext cx="6801612" cy="16052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cs typeface="Arial" panose="020B0604020202020204" pitchFamily="34" charset="0"/>
              </a:rPr>
              <a:t>Autor bakalářské práce: Adéla Zábrahová, 28548</a:t>
            </a:r>
          </a:p>
          <a:p>
            <a:r>
              <a:rPr lang="cs-CZ" dirty="0">
                <a:cs typeface="Arial" panose="020B0604020202020204" pitchFamily="34" charset="0"/>
              </a:rPr>
              <a:t>Vedoucí bakalářské práce: Ing. Mária Stopková, PhD.</a:t>
            </a:r>
          </a:p>
          <a:p>
            <a:r>
              <a:rPr lang="cs-CZ" dirty="0">
                <a:cs typeface="Arial" panose="020B0604020202020204" pitchFamily="34" charset="0"/>
              </a:rPr>
              <a:t>Oponent bakalářské práce: Ing. Gabriela Habánová</a:t>
            </a:r>
          </a:p>
          <a:p>
            <a:r>
              <a:rPr lang="cs-CZ" dirty="0">
                <a:cs typeface="Arial" panose="020B0604020202020204" pitchFamily="34" charset="0"/>
              </a:rPr>
              <a:t>Červen, 2024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13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E9151-49C6-579D-1368-1F781035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457" y="973596"/>
            <a:ext cx="4460312" cy="1188720"/>
          </a:xfrm>
        </p:spPr>
        <p:txBody>
          <a:bodyPr>
            <a:normAutofit/>
          </a:bodyPr>
          <a:lstStyle/>
          <a:p>
            <a:r>
              <a:rPr lang="cs-CZ" dirty="0"/>
              <a:t>Použité regály v návrhu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61D3D6-5FE9-894B-2838-B2E614BE2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30" y="2677886"/>
            <a:ext cx="3851365" cy="35390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2 ks paletového regálu (</a:t>
            </a:r>
            <a:r>
              <a:rPr lang="cs-CZ" dirty="0" err="1"/>
              <a:t>Topregal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4 ks konzolového regálu (</a:t>
            </a:r>
            <a:r>
              <a:rPr lang="cs-CZ" dirty="0" err="1"/>
              <a:t>Topregal</a:t>
            </a:r>
            <a:r>
              <a:rPr lang="cs-CZ" dirty="0"/>
              <a:t>, </a:t>
            </a:r>
            <a:r>
              <a:rPr lang="cs-CZ" dirty="0" err="1"/>
              <a:t>Ebal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6 ks policového regálu malého (</a:t>
            </a:r>
            <a:r>
              <a:rPr lang="cs-CZ" dirty="0" err="1"/>
              <a:t>Topregal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2 ks policového regálu velkého (</a:t>
            </a:r>
            <a:r>
              <a:rPr lang="cs-CZ" dirty="0" err="1"/>
              <a:t>Topregal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6B26683-2895-C529-A5A7-0C057B34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5" y="3810411"/>
            <a:ext cx="3486286" cy="23968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94F7C55-3F47-BDB2-D369-8CEB1F5AA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74" y="3820066"/>
            <a:ext cx="3486643" cy="23968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F72F108-0ACA-3423-A6EB-4FC5E3506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8" y="641083"/>
            <a:ext cx="3500373" cy="24065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C8820E4-86B9-0F6F-35A0-0C66C0F53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74" y="641083"/>
            <a:ext cx="3528473" cy="23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8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210620F8-F363-9281-7037-2E463D40449A}"/>
              </a:ext>
            </a:extLst>
          </p:cNvPr>
          <p:cNvSpPr txBox="1">
            <a:spLocks/>
          </p:cNvSpPr>
          <p:nvPr/>
        </p:nvSpPr>
        <p:spPr bwMode="black">
          <a:xfrm>
            <a:off x="2231136" y="964692"/>
            <a:ext cx="7729728" cy="1188720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dirty="0"/>
              <a:t>Finanční</a:t>
            </a:r>
            <a:r>
              <a:rPr lang="en-US" dirty="0"/>
              <a:t> </a:t>
            </a:r>
            <a:r>
              <a:rPr lang="cs-CZ" dirty="0"/>
              <a:t>náročnost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5D947A1-B4E4-6CE6-757C-75EB976BD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429012"/>
              </p:ext>
            </p:extLst>
          </p:nvPr>
        </p:nvGraphicFramePr>
        <p:xfrm>
          <a:off x="965201" y="2663190"/>
          <a:ext cx="10261603" cy="3052446"/>
        </p:xfrm>
        <a:graphic>
          <a:graphicData uri="http://schemas.openxmlformats.org/drawingml/2006/table">
            <a:tbl>
              <a:tblPr firstRow="1" firstCol="1" bandRow="1"/>
              <a:tblGrid>
                <a:gridCol w="2411525">
                  <a:extLst>
                    <a:ext uri="{9D8B030D-6E8A-4147-A177-3AD203B41FA5}">
                      <a16:colId xmlns:a16="http://schemas.microsoft.com/office/drawing/2014/main" val="325267549"/>
                    </a:ext>
                  </a:extLst>
                </a:gridCol>
                <a:gridCol w="710405">
                  <a:extLst>
                    <a:ext uri="{9D8B030D-6E8A-4147-A177-3AD203B41FA5}">
                      <a16:colId xmlns:a16="http://schemas.microsoft.com/office/drawing/2014/main" val="1160913020"/>
                    </a:ext>
                  </a:extLst>
                </a:gridCol>
                <a:gridCol w="1818626">
                  <a:extLst>
                    <a:ext uri="{9D8B030D-6E8A-4147-A177-3AD203B41FA5}">
                      <a16:colId xmlns:a16="http://schemas.microsoft.com/office/drawing/2014/main" val="3487049694"/>
                    </a:ext>
                  </a:extLst>
                </a:gridCol>
                <a:gridCol w="1818626">
                  <a:extLst>
                    <a:ext uri="{9D8B030D-6E8A-4147-A177-3AD203B41FA5}">
                      <a16:colId xmlns:a16="http://schemas.microsoft.com/office/drawing/2014/main" val="1541771626"/>
                    </a:ext>
                  </a:extLst>
                </a:gridCol>
                <a:gridCol w="1818629">
                  <a:extLst>
                    <a:ext uri="{9D8B030D-6E8A-4147-A177-3AD203B41FA5}">
                      <a16:colId xmlns:a16="http://schemas.microsoft.com/office/drawing/2014/main" val="773999852"/>
                    </a:ext>
                  </a:extLst>
                </a:gridCol>
                <a:gridCol w="1683792">
                  <a:extLst>
                    <a:ext uri="{9D8B030D-6E8A-4147-A177-3AD203B41FA5}">
                      <a16:colId xmlns:a16="http://schemas.microsoft.com/office/drawing/2014/main" val="737583865"/>
                    </a:ext>
                  </a:extLst>
                </a:gridCol>
              </a:tblGrid>
              <a:tr h="66987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POLOŽKA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 ZA KS BEZ DPH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 ZA KS S DPH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 BEZ DPH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 S DPH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71689"/>
                  </a:ext>
                </a:extLst>
              </a:tr>
              <a:tr h="34036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Konzolový regál 8 m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76 687,40 Kč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94 828,01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153 374,80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189 656,02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579635"/>
                  </a:ext>
                </a:extLst>
              </a:tr>
              <a:tr h="34036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Paletový regál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21 967,40 Kč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26 141,21 Kč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43 934,80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52 282,42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124305"/>
                  </a:ext>
                </a:extLst>
              </a:tr>
              <a:tr h="34036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Policový regál 6,9 m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31 327,40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37 279,61 Kč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62 654,80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74 559,22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093842"/>
                  </a:ext>
                </a:extLst>
              </a:tr>
              <a:tr h="34036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Policový regál 1,2 m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2 337,40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2 781,51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14 024,40 Kč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16 689,06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220034"/>
                  </a:ext>
                </a:extLst>
              </a:tr>
              <a:tr h="34036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Konzolový regál 5,4 m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19 719,00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23 860,00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39 438,00 Kč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47 720,00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713383"/>
                  </a:ext>
                </a:extLst>
              </a:tr>
              <a:tr h="34036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Ukládací bedny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121,34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100,28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29 121,89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24 067,68 Kč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77555"/>
                  </a:ext>
                </a:extLst>
              </a:tr>
              <a:tr h="34036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152 159,94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184 990,62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342 548,69 Kč</a:t>
                      </a:r>
                      <a:endParaRPr lang="cs-CZ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404 974,40 Kč</a:t>
                      </a:r>
                      <a:endParaRPr lang="cs-CZ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68" marR="68868" marT="147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30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281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A1403-02A8-638F-EAB6-F78C53CB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možné návrhy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04879A-F2E1-8634-6697-64CE90C10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Zavedení čárových kódů (Duel – </a:t>
            </a:r>
            <a:r>
              <a:rPr lang="cs-CZ" dirty="0" err="1"/>
              <a:t>Orseo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Využití volné plochy</a:t>
            </a:r>
          </a:p>
        </p:txBody>
      </p:sp>
    </p:spTree>
    <p:extLst>
      <p:ext uri="{BB962C8B-B14F-4D97-AF65-F5344CB8AC3E}">
        <p14:creationId xmlns:p14="http://schemas.microsoft.com/office/powerpoint/2010/main" val="70086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6D42A-C0AC-EC55-992D-5881DD94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 návrhů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2BDE4C-1057-1489-F690-3FE872110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Přehledné a organizované skladování</a:t>
            </a:r>
          </a:p>
          <a:p>
            <a:pPr>
              <a:lnSpc>
                <a:spcPct val="150000"/>
              </a:lnSpc>
            </a:pPr>
            <a:r>
              <a:rPr lang="cs-CZ" dirty="0"/>
              <a:t>Finanční zátěž pro firmu</a:t>
            </a:r>
          </a:p>
          <a:p>
            <a:pPr>
              <a:lnSpc>
                <a:spcPct val="150000"/>
              </a:lnSpc>
            </a:pPr>
            <a:r>
              <a:rPr lang="cs-CZ" dirty="0"/>
              <a:t>Časová náročnost</a:t>
            </a:r>
          </a:p>
        </p:txBody>
      </p:sp>
    </p:spTree>
    <p:extLst>
      <p:ext uri="{BB962C8B-B14F-4D97-AF65-F5344CB8AC3E}">
        <p14:creationId xmlns:p14="http://schemas.microsoft.com/office/powerpoint/2010/main" val="172425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9340D0-D99C-7950-DAEE-4BF949DC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418891"/>
            <a:ext cx="899160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803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268D1-C88A-C56D-0706-0B445FBA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5CAF70-FF62-D54D-AF21-D3E88E273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Otázka od vedoucí bakalářské práce:</a:t>
            </a:r>
          </a:p>
          <a:p>
            <a:pPr>
              <a:lnSpc>
                <a:spcPct val="150000"/>
              </a:lnSpc>
            </a:pPr>
            <a:r>
              <a:rPr lang="cs-CZ" dirty="0"/>
              <a:t>Budou Vámi navrhnuté opatření v podniku aplikovány?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Otázka od oponenta bakalářské práce:</a:t>
            </a:r>
          </a:p>
          <a:p>
            <a:pPr>
              <a:lnSpc>
                <a:spcPct val="150000"/>
              </a:lnSpc>
            </a:pPr>
            <a:r>
              <a:rPr lang="cs-CZ" dirty="0"/>
              <a:t>Proč jste pro návrhy opatření vybrala právě regály firmy </a:t>
            </a:r>
            <a:r>
              <a:rPr lang="cs-CZ" dirty="0" err="1"/>
              <a:t>Topregal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636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BC50E-6D74-802B-2CB3-10F4F9E7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11D1D0-7B0B-89B4-3DAB-401BCFE3C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Spolupráce s firmou Pletiva Dobrý a Urbánek s.r.o.</a:t>
            </a:r>
          </a:p>
          <a:p>
            <a:endParaRPr lang="cs-CZ" dirty="0">
              <a:cs typeface="Arial" panose="020B0604020202020204" pitchFamily="34" charset="0"/>
            </a:endParaRPr>
          </a:p>
          <a:p>
            <a:r>
              <a:rPr lang="cs-CZ" dirty="0">
                <a:cs typeface="Arial" panose="020B0604020202020204" pitchFamily="34" charset="0"/>
              </a:rPr>
              <a:t>Chaotické uspořádání a chod centrálního skladu</a:t>
            </a:r>
          </a:p>
          <a:p>
            <a:endParaRPr lang="cs-CZ" dirty="0">
              <a:cs typeface="Arial" panose="020B0604020202020204" pitchFamily="34" charset="0"/>
            </a:endParaRPr>
          </a:p>
          <a:p>
            <a:r>
              <a:rPr lang="cs-CZ" dirty="0">
                <a:cs typeface="Arial" panose="020B0604020202020204" pitchFamily="34" charset="0"/>
              </a:rPr>
              <a:t>Snaha o zvýšení efektivity v centrálním skladu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11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9C45D-D8A1-45FE-C976-8317CD16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693230-F251-3022-3960-6FEB67C7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Cílem bakalářské práce je na základě analýzy efektivity skladu a skladových procesů ve firmě Pletiva Dobrý a Urbánek s.r.o., </a:t>
            </a:r>
            <a:r>
              <a:rPr lang="cs-CZ" b="1" dirty="0"/>
              <a:t>navrhnout opatření</a:t>
            </a:r>
            <a:r>
              <a:rPr lang="cs-CZ" dirty="0"/>
              <a:t>, které budou vést ke </a:t>
            </a:r>
            <a:r>
              <a:rPr lang="cs-CZ" b="1" dirty="0"/>
              <a:t>zvýšení efektivity skladování a skladovacích procesů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1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600C2-08AF-13BC-F3DC-057A8835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7D2DC0-0A27-6B7A-85E3-AAAB2B75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Analýza</a:t>
            </a:r>
          </a:p>
          <a:p>
            <a:pPr>
              <a:lnSpc>
                <a:spcPct val="150000"/>
              </a:lnSpc>
            </a:pPr>
            <a:r>
              <a:rPr lang="cs-CZ" dirty="0"/>
              <a:t>Pozorování</a:t>
            </a:r>
          </a:p>
          <a:p>
            <a:pPr>
              <a:lnSpc>
                <a:spcPct val="150000"/>
              </a:lnSpc>
            </a:pPr>
            <a:r>
              <a:rPr lang="cs-CZ" dirty="0"/>
              <a:t>Komparace</a:t>
            </a:r>
          </a:p>
          <a:p>
            <a:pPr>
              <a:lnSpc>
                <a:spcPct val="150000"/>
              </a:lnSpc>
            </a:pPr>
            <a:r>
              <a:rPr lang="cs-CZ" dirty="0"/>
              <a:t>Analogie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79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6DF4D-D969-8ECF-4EEA-8F59DB2F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Firma Pletiva dobrý a Urbánek s.r.o.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03DC9-1E1E-3A85-02FF-4A48C24E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545721" cy="39369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Prodej pletiva a montáž plotů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2013, Tomáš Urbánek (František Dobrý)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Ledce 99, Ledce u Plzně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Pobočky: Ledce, Plzeň, Zliv u Českých Budějovic, Praha, Sokolov, (Tetětice)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Hlavní dodavatel: </a:t>
            </a:r>
            <a:r>
              <a:rPr lang="cs-CZ" sz="2000" dirty="0" err="1"/>
              <a:t>Pilecký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961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B0F88-5923-A61C-F915-239C779F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386" y="989249"/>
            <a:ext cx="6092952" cy="1188720"/>
          </a:xfrm>
        </p:spPr>
        <p:txBody>
          <a:bodyPr>
            <a:normAutofit/>
          </a:bodyPr>
          <a:lstStyle/>
          <a:p>
            <a:r>
              <a:rPr lang="cs-CZ" dirty="0"/>
              <a:t>Aktuální stav skladování</a:t>
            </a:r>
          </a:p>
        </p:txBody>
      </p:sp>
      <p:pic>
        <p:nvPicPr>
          <p:cNvPr id="4" name="Obrázek 3" descr="Obsah obrázku venku, mrak, voda, obloha&#10;&#10;Popis byl vytvořen automaticky">
            <a:extLst>
              <a:ext uri="{FF2B5EF4-FFF2-40B4-BE49-F238E27FC236}">
                <a16:creationId xmlns:a16="http://schemas.microsoft.com/office/drawing/2014/main" id="{8B6DA272-0EC3-600E-E014-65BA9C32E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" r="-1" b="615"/>
          <a:stretch/>
        </p:blipFill>
        <p:spPr bwMode="auto">
          <a:xfrm rot="5400000">
            <a:off x="-304454" y="567154"/>
            <a:ext cx="3190522" cy="2363399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Obsah obrázku budova, zavazadlo, Kompozitní materiál, zeď&#10;&#10;Popis byl vytvořen automaticky">
            <a:extLst>
              <a:ext uri="{FF2B5EF4-FFF2-40B4-BE49-F238E27FC236}">
                <a16:creationId xmlns:a16="http://schemas.microsoft.com/office/drawing/2014/main" id="{8C18BE63-564A-4082-014D-A6C159574A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634"/>
          <a:stretch/>
        </p:blipFill>
        <p:spPr>
          <a:xfrm rot="5400000">
            <a:off x="2322419" y="585790"/>
            <a:ext cx="3171055" cy="2363399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5" name="Obrázek 4" descr="Obsah obrázku ocel, Kompozitní materiál, interiér, stavba&#10;&#10;Popis byl vytvořen automaticky">
            <a:extLst>
              <a:ext uri="{FF2B5EF4-FFF2-40B4-BE49-F238E27FC236}">
                <a16:creationId xmlns:a16="http://schemas.microsoft.com/office/drawing/2014/main" id="{9B4FAD99-C633-0D4B-6966-C47EC87878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" r="7" b="7"/>
          <a:stretch/>
        </p:blipFill>
        <p:spPr>
          <a:xfrm rot="5400000">
            <a:off x="-294720" y="3937181"/>
            <a:ext cx="3171054" cy="2363400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7" name="Obrázek 6" descr="Obsah obrázku interiér, nábytek, krabice, Regály a police&#10;&#10;Popis byl vytvořen automaticky">
            <a:extLst>
              <a:ext uri="{FF2B5EF4-FFF2-40B4-BE49-F238E27FC236}">
                <a16:creationId xmlns:a16="http://schemas.microsoft.com/office/drawing/2014/main" id="{34E5F18E-C707-DD03-9867-8CF2025FF4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1" r="20518" b="-5"/>
          <a:stretch/>
        </p:blipFill>
        <p:spPr>
          <a:xfrm>
            <a:off x="2726247" y="3504983"/>
            <a:ext cx="2363400" cy="3171054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F5A60-99CF-728A-F8F7-7C21FF9C8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203" y="2459492"/>
            <a:ext cx="6142233" cy="34092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Na volné ploše – pletivo, betonové desky, branky</a:t>
            </a:r>
          </a:p>
          <a:p>
            <a:pPr>
              <a:lnSpc>
                <a:spcPct val="150000"/>
              </a:lnSpc>
            </a:pPr>
            <a:r>
              <a:rPr lang="cs-CZ" dirty="0"/>
              <a:t>Polokrytý sklad – pevné části plotu (sloupky), příslušenství ke stavbě plotů</a:t>
            </a:r>
          </a:p>
          <a:p>
            <a:pPr>
              <a:lnSpc>
                <a:spcPct val="150000"/>
              </a:lnSpc>
            </a:pPr>
            <a:r>
              <a:rPr lang="cs-CZ" dirty="0"/>
              <a:t>Krytý sklad – drobný spojovací materiál, rychloobrátkové pletivo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22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07EF0-F1BD-890C-93A5-47C947FB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 skladování v centrálním skladu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CA87FE-3514-A184-6ED8-6E795249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16273"/>
            <a:ext cx="7729728" cy="31019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Chaotické uspořádání</a:t>
            </a:r>
          </a:p>
          <a:p>
            <a:pPr>
              <a:lnSpc>
                <a:spcPct val="150000"/>
              </a:lnSpc>
            </a:pPr>
            <a:r>
              <a:rPr lang="cs-CZ" dirty="0"/>
              <a:t>Minimální využívání vysokozdvižných vozíků</a:t>
            </a:r>
          </a:p>
          <a:p>
            <a:pPr>
              <a:lnSpc>
                <a:spcPct val="150000"/>
              </a:lnSpc>
            </a:pPr>
            <a:r>
              <a:rPr lang="cs-CZ" dirty="0"/>
              <a:t>Zřídka využívané regály</a:t>
            </a:r>
          </a:p>
          <a:p>
            <a:pPr>
              <a:lnSpc>
                <a:spcPct val="150000"/>
              </a:lnSpc>
            </a:pPr>
            <a:r>
              <a:rPr lang="cs-CZ" dirty="0"/>
              <a:t>Skladování převážně na volné ploše</a:t>
            </a:r>
          </a:p>
        </p:txBody>
      </p:sp>
    </p:spTree>
    <p:extLst>
      <p:ext uri="{BB962C8B-B14F-4D97-AF65-F5344CB8AC3E}">
        <p14:creationId xmlns:p14="http://schemas.microsoft.com/office/powerpoint/2010/main" val="121542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785875-E689-1833-6139-1F59A38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994" y="219890"/>
            <a:ext cx="7566007" cy="892629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Návrh uspořádání skladu</a:t>
            </a:r>
          </a:p>
        </p:txBody>
      </p:sp>
      <p:pic>
        <p:nvPicPr>
          <p:cNvPr id="9" name="Obrázek 8" descr="Obsah obrázku text, snímek obrazovky, software, Multimediální software&#10;&#10;Popis byl vytvořen automaticky">
            <a:extLst>
              <a:ext uri="{FF2B5EF4-FFF2-40B4-BE49-F238E27FC236}">
                <a16:creationId xmlns:a16="http://schemas.microsoft.com/office/drawing/2014/main" id="{A5A16A2E-B1F2-6894-EB15-F5BFD5BC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9" y="1286799"/>
            <a:ext cx="11843659" cy="524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1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9B78C-F9CF-CA4F-5DFE-8FB2987C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Volné plochy k uložení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F0130C-C5A9-34BF-E2A7-2FDD4AD0F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Na rozměry EUR palet</a:t>
            </a:r>
          </a:p>
          <a:p>
            <a:pPr>
              <a:lnSpc>
                <a:spcPct val="150000"/>
              </a:lnSpc>
            </a:pPr>
            <a:r>
              <a:rPr lang="cs-CZ" dirty="0"/>
              <a:t>Zohlednění manipulace pomocí vysokozdvižného vozíku</a:t>
            </a:r>
          </a:p>
          <a:p>
            <a:pPr>
              <a:lnSpc>
                <a:spcPct val="150000"/>
              </a:lnSpc>
            </a:pPr>
            <a:r>
              <a:rPr lang="cs-CZ" dirty="0"/>
              <a:t>Oblast 1 – 60 EUR palet (12 m </a:t>
            </a:r>
            <a:r>
              <a:rPr lang="cs-CZ" dirty="0" err="1"/>
              <a:t>x</a:t>
            </a:r>
            <a:r>
              <a:rPr lang="cs-CZ" dirty="0"/>
              <a:t> 14,8 m)</a:t>
            </a:r>
          </a:p>
          <a:p>
            <a:pPr>
              <a:lnSpc>
                <a:spcPct val="150000"/>
              </a:lnSpc>
            </a:pPr>
            <a:r>
              <a:rPr lang="cs-CZ" dirty="0"/>
              <a:t>Oblast 2 – 25 EUR palet (9 m </a:t>
            </a:r>
            <a:r>
              <a:rPr lang="cs-CZ" dirty="0" err="1"/>
              <a:t>x</a:t>
            </a:r>
            <a:r>
              <a:rPr lang="cs-CZ" dirty="0"/>
              <a:t> 6 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694198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7496</TotalTime>
  <Words>517</Words>
  <Application>Microsoft Macintosh PowerPoint</Application>
  <PresentationFormat>Širokoúhlá obrazovka</PresentationFormat>
  <Paragraphs>108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Aptos Narrow</vt:lpstr>
      <vt:lpstr>Arial</vt:lpstr>
      <vt:lpstr>Gill Sans MT</vt:lpstr>
      <vt:lpstr>Balík</vt:lpstr>
      <vt:lpstr>Návrh opatření ke zvýšení efektivity skladování a skladovacích procesů ve firmě pletiva Dobrý a Urbánek s.r.o.</vt:lpstr>
      <vt:lpstr>Motivace a důvody k řešení daného problému</vt:lpstr>
      <vt:lpstr>Cíl práce</vt:lpstr>
      <vt:lpstr>Použité metody</vt:lpstr>
      <vt:lpstr>Firma Pletiva dobrý a Urbánek s.r.o.</vt:lpstr>
      <vt:lpstr>Aktuální stav skladování</vt:lpstr>
      <vt:lpstr>Aktuální Stav skladování v centrálním skladu</vt:lpstr>
      <vt:lpstr>Návrh uspořádání skladu</vt:lpstr>
      <vt:lpstr>Volné plochy k uložení</vt:lpstr>
      <vt:lpstr>Použité regály v návrhu</vt:lpstr>
      <vt:lpstr>Prezentace aplikace PowerPoint</vt:lpstr>
      <vt:lpstr>Další možné návrhy</vt:lpstr>
      <vt:lpstr>Zhodnocení návrhů</vt:lpstr>
      <vt:lpstr>DĚKUJI Za POZORNOST</vt:lpstr>
      <vt:lpstr>Doplňující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Adéla Zábrahová</dc:creator>
  <cp:lastModifiedBy>Adéla Zábrahová</cp:lastModifiedBy>
  <cp:revision>6</cp:revision>
  <dcterms:created xsi:type="dcterms:W3CDTF">2024-06-06T09:00:21Z</dcterms:created>
  <dcterms:modified xsi:type="dcterms:W3CDTF">2024-06-12T13:26:02Z</dcterms:modified>
</cp:coreProperties>
</file>