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2" r:id="rId10"/>
    <p:sldId id="266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43F9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90" autoAdjust="0"/>
    <p:restoredTop sz="94660"/>
  </p:normalViewPr>
  <p:slideViewPr>
    <p:cSldViewPr snapToGrid="0">
      <p:cViewPr>
        <p:scale>
          <a:sx n="125" d="100"/>
          <a:sy n="125" d="100"/>
        </p:scale>
        <p:origin x="1902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300850-FF4C-6BE9-A7E5-D5A86935A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43C038-6795-5EAE-F657-808336D52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6CA057-F1D9-E2FD-8078-36EC97D80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AD16-D1C0-411E-86BA-6881963916E8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415140-D8F8-C411-25CF-1C1EDCCD1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9EAE1C-8647-8DBF-A899-2B0A7D7BF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D808-FB03-4BEC-BE57-751E012A9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416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2791AD-A2C7-8EE8-2CF2-E940FBD0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0D87427-D60C-F9A0-D0D0-DB2EDCD89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CF38AF-AB7D-D390-90CD-30E307E7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AD16-D1C0-411E-86BA-6881963916E8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6A5D5E-EA51-6FB7-EE5F-A4FCAD4FD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1936E6-A8E0-F897-1A70-9326B74F2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D808-FB03-4BEC-BE57-751E012A9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822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8622CAC-F62A-F020-5E7E-918131470B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330D0C5-305A-2AFA-06E3-D0ADE2705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ED5B30-1D78-B4E8-44E0-2F8F580F6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AD16-D1C0-411E-86BA-6881963916E8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130294-25C1-0E8E-9EEF-1DEE479F2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006A35-EDBF-ECE4-F90C-B064E295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D808-FB03-4BEC-BE57-751E012A9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55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F869E8-E413-B900-D7F0-E1A81B1E6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6AB2B1-03F4-E6BB-481F-B70B0FDED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E85D0E-A0C6-4AB6-0563-3ACFD70F6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AD16-D1C0-411E-86BA-6881963916E8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F01EB4-AFF3-8CB8-D69D-DD67EC1F6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A038EB-28DC-D92A-5AAC-3272FD99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D808-FB03-4BEC-BE57-751E012A9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36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115A63-FAA6-BBD6-3A0E-5A23B400F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1DF3AE-8954-7ECF-3F7C-A88E37272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B4CF26-D6FC-FB13-10B4-71BAFB89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AD16-D1C0-411E-86BA-6881963916E8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FB3843-D826-05C7-D32F-CE7B29894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F66776-B485-30E7-31B4-31AC6988A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D808-FB03-4BEC-BE57-751E012A9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70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A4F86E-D931-3BF4-6AB1-778E5B1AB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7D3DA4-233D-AA49-3FC6-B4E0F2D6D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CA7C902-98C2-28D3-D23E-A63A9C584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BF50C0-2A9B-79B9-6195-B5D06FAD7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AD16-D1C0-411E-86BA-6881963916E8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078AB82-6669-08FB-EC61-3F5865642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E21D2D-92AA-B6DB-9170-E7A38563F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D808-FB03-4BEC-BE57-751E012A9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051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02578A-5975-DE81-5A73-63DB2124F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7A77E8-F474-0FAE-D3F3-C908D489C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92E578D-66A9-2490-C73C-174057F58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51F50B2-376C-F208-F915-A07EE6985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3AD1B9E-0FDC-FB59-291E-4760ECCF91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85ED4AE-921B-1284-744F-E09FFBF61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AD16-D1C0-411E-86BA-6881963916E8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91B7C06-9330-9E4D-EA5B-579867A61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26ED0CF-888D-CC6D-F63C-54C405AC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D808-FB03-4BEC-BE57-751E012A9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13595-098B-410D-AA10-DF7D11468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A504E03-0D0E-8FFD-D580-14D19580B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AD16-D1C0-411E-86BA-6881963916E8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03F2E40-EA7F-8DE9-F33C-CB4A74C99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280806A-94A2-BB13-A88C-505E1395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D808-FB03-4BEC-BE57-751E012A9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79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FAD7096-E460-2C4F-AF11-2E5FE10AD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AD16-D1C0-411E-86BA-6881963916E8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EFC6B83-0266-E57E-50DC-4CEDB28FC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4BD37B-E8A6-39EC-6E0B-90D5F7AB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D808-FB03-4BEC-BE57-751E012A9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36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6902B-5DFA-C4E7-CE18-9269BE879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64B30C-A280-3CBE-B56D-0110B7DB7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F25D2A4-4305-C8A4-8F7A-5433DF725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B47BBF-F1E7-C021-6ADC-FA68759DE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AD16-D1C0-411E-86BA-6881963916E8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38FB72-5965-AE66-684F-D072CA4E2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CA9A99D-1A73-498A-BC02-651DE4778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D808-FB03-4BEC-BE57-751E012A9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77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3A1DBC-DFCB-AE90-CAE1-6D1BFBB46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936EAF3-3CFE-DCDB-4E5C-0BC1DA30F1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36A09E4-F226-FD3A-33E2-76A1D2294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A7927E-6EC6-15F4-66DE-D9B56786E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AD16-D1C0-411E-86BA-6881963916E8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0A598B-6A38-8312-55B9-6959FCF3E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3D77BF-3CEA-6644-36B6-B139DB241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D808-FB03-4BEC-BE57-751E012A9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74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D8EC072-F5E3-E294-7F3F-E3608CFA5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4A6AAA-063E-06EF-5D87-05BA31449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2231DD-BA42-4D23-9599-39B1AA520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57AD16-D1C0-411E-86BA-6881963916E8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F665FF-F2D2-A39C-D820-645D44750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146501-6E1E-9C42-565C-457038926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24D808-FB03-4BEC-BE57-751E012A9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90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sound-waves-png/download/31742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sound-waves-png/download/31742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pngall.com/sound-waves-png/download/31742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sound-waves-png/download/31742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pngall.com/sound-waves-png/download/31742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sound-waves-png/download/31742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2FCD4E9-CEC1-61DF-568E-66A501C68D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rcRect b="1145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359FE09-7241-7302-4F31-773E3AFC1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2705" y="16022"/>
            <a:ext cx="9144000" cy="2216023"/>
          </a:xfrm>
          <a:solidFill>
            <a:schemeClr val="bg1">
              <a:alpha val="55000"/>
            </a:schemeClr>
          </a:solidFill>
        </p:spPr>
        <p:txBody>
          <a:bodyPr>
            <a:normAutofit/>
          </a:bodyPr>
          <a:lstStyle/>
          <a:p>
            <a:r>
              <a:rPr lang="cs-CZ" sz="2800" dirty="0"/>
              <a:t>BAKALÁŘSKÁ PRÁCE  </a:t>
            </a:r>
            <a:br>
              <a:rPr lang="cs-CZ" dirty="0"/>
            </a:br>
            <a:r>
              <a:rPr lang="cs-CZ" dirty="0"/>
              <a:t>MATEŘSKÁ ŠKOLA AKUSTICKÉ ŘEŠENÍ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655EE37-9D8C-F2C0-D728-CD7A51B4F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490" y="4625955"/>
            <a:ext cx="6178215" cy="1938992"/>
          </a:xfr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cs-CZ" dirty="0"/>
              <a:t>Vypracovala: Veronika Šamanová</a:t>
            </a:r>
          </a:p>
          <a:p>
            <a:pPr algn="l"/>
            <a:r>
              <a:rPr lang="cs-CZ" dirty="0"/>
              <a:t>Vedoucí práce: Ing. Pavlína Charvátová, Ph.D.</a:t>
            </a:r>
          </a:p>
          <a:p>
            <a:pPr algn="l"/>
            <a:r>
              <a:rPr lang="cs-CZ" dirty="0"/>
              <a:t>Oponent práce: Ing. Nikola Dvořáková</a:t>
            </a:r>
          </a:p>
          <a:p>
            <a:pPr algn="l"/>
            <a:r>
              <a:rPr lang="cs-CZ" dirty="0"/>
              <a:t>Letní semestr 2024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4A455B6-0645-F931-3760-C88BF3B485AF}"/>
              </a:ext>
            </a:extLst>
          </p:cNvPr>
          <p:cNvSpPr txBox="1"/>
          <p:nvPr/>
        </p:nvSpPr>
        <p:spPr>
          <a:xfrm>
            <a:off x="6665495" y="4625954"/>
            <a:ext cx="5221704" cy="193899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VYSOKÁ ŠKOLA TECHNICKÁ </a:t>
            </a:r>
          </a:p>
          <a:p>
            <a:pPr algn="ctr"/>
            <a:r>
              <a:rPr lang="cs-CZ" sz="2400" dirty="0"/>
              <a:t>A EKONOMICKÁ V ČESKÝCH BUDĚJOVICÍCH</a:t>
            </a:r>
          </a:p>
          <a:p>
            <a:pPr algn="ctr"/>
            <a:r>
              <a:rPr lang="cs-CZ" sz="2400" dirty="0"/>
              <a:t>ÚSTAV TECHNICKO-TECHNOLOGICKÝ</a:t>
            </a:r>
          </a:p>
          <a:p>
            <a:pPr algn="ctr"/>
            <a:r>
              <a:rPr lang="cs-CZ" sz="2400" dirty="0"/>
              <a:t>KATEDRA STAVEBNICTVÍ</a:t>
            </a:r>
          </a:p>
        </p:txBody>
      </p:sp>
      <p:pic>
        <p:nvPicPr>
          <p:cNvPr id="1026" name="Picture 2" descr="Ústavy | VŠTE ČB">
            <a:extLst>
              <a:ext uri="{FF2B5EF4-FFF2-40B4-BE49-F238E27FC236}">
                <a16:creationId xmlns:a16="http://schemas.microsoft.com/office/drawing/2014/main" id="{0F53FC7B-C42E-E574-64DD-58EED539C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756" y="3681662"/>
            <a:ext cx="93044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486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5D675B-A750-9C66-15EF-A747681FD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157"/>
            <a:ext cx="10515600" cy="892175"/>
          </a:xfrm>
        </p:spPr>
        <p:txBody>
          <a:bodyPr>
            <a:normAutofit/>
          </a:bodyPr>
          <a:lstStyle/>
          <a:p>
            <a:r>
              <a:rPr lang="cs-CZ" sz="4800" dirty="0"/>
              <a:t>2. VÝZKUMNÁ OTÁZKA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A3553D-F40A-CCBF-46DB-E3E8AD744C5E}"/>
              </a:ext>
            </a:extLst>
          </p:cNvPr>
          <p:cNvSpPr txBox="1">
            <a:spLocks/>
          </p:cNvSpPr>
          <p:nvPr/>
        </p:nvSpPr>
        <p:spPr>
          <a:xfrm>
            <a:off x="838200" y="1087549"/>
            <a:ext cx="9734550" cy="769937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solidFill>
                  <a:schemeClr val="accent1"/>
                </a:solidFill>
              </a:rPr>
              <a:t>VARIANTNÍ ŘEŠENÍ VNITŘNÍCH KONSTRUKCÍ Z HLEDISKA STAVEBNÍ AKUSTIKY A POSOUZENÍ PARAMETRŮ PROSTOROVÉ AKUSTIKY V HERNÁCH PRO MŠ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D5CD763-2FE6-E6AA-690C-E906E9620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36823" y="-401923"/>
            <a:ext cx="3606763" cy="202880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38DEBAB-857B-DAF4-81A3-01C36174CF32}"/>
              </a:ext>
            </a:extLst>
          </p:cNvPr>
          <p:cNvSpPr txBox="1"/>
          <p:nvPr/>
        </p:nvSpPr>
        <p:spPr>
          <a:xfrm>
            <a:off x="2788284" y="2289361"/>
            <a:ext cx="72853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/>
              <a:t>POSOUZENÍ STKONSTRUKCE DĚLÍCÍ STĚNY</a:t>
            </a:r>
          </a:p>
          <a:p>
            <a:endParaRPr lang="cs-CZ" dirty="0"/>
          </a:p>
          <a:p>
            <a:r>
              <a:rPr lang="cs-CZ" dirty="0"/>
              <a:t>VARIANTA č. 1 – PÓROBETONOVÉ TVÁRNICE YTONG STATIK</a:t>
            </a:r>
          </a:p>
          <a:p>
            <a:r>
              <a:rPr lang="cs-CZ" dirty="0"/>
              <a:t>VARIANTA č. 2 – KERAMICKÉ TVÁRNICE POROTHERM AKU 30 Z</a:t>
            </a:r>
          </a:p>
          <a:p>
            <a:r>
              <a:rPr lang="cs-CZ" dirty="0"/>
              <a:t>VARIANTA č. 3 – VÁPENOPÍSKOVCOVÉ TVÁRNICE – SENDWIX 8DF – LP AKU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FB60365-D5A2-E317-ACD0-AC26AD181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148" y="3891280"/>
            <a:ext cx="7886057" cy="248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88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4C3EDF2E-2B46-668B-60D2-D9790FD4E287}"/>
              </a:ext>
            </a:extLst>
          </p:cNvPr>
          <p:cNvSpPr txBox="1">
            <a:spLocks/>
          </p:cNvSpPr>
          <p:nvPr/>
        </p:nvSpPr>
        <p:spPr>
          <a:xfrm>
            <a:off x="838200" y="222157"/>
            <a:ext cx="10515600" cy="892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/>
              <a:t>2. VÝZKUMNÁ OTÁZKA</a:t>
            </a:r>
            <a:endParaRPr lang="cs-CZ" sz="4800" dirty="0"/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2047566B-509C-8553-974A-1D12DA4B29D4}"/>
              </a:ext>
            </a:extLst>
          </p:cNvPr>
          <p:cNvSpPr txBox="1">
            <a:spLocks/>
          </p:cNvSpPr>
          <p:nvPr/>
        </p:nvSpPr>
        <p:spPr>
          <a:xfrm>
            <a:off x="920750" y="1249363"/>
            <a:ext cx="9734550" cy="769937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solidFill>
                  <a:schemeClr val="accent1"/>
                </a:solidFill>
              </a:rPr>
              <a:t>VARIANTNÍ ŘEŠENÍ VNITŘNÍCH KONSTRUKCÍ Z HLEDISKA STAVEBNÍ AKUSTIKY A POSOUZENÍ PARAMETRŮ PROSTOROVÉ AKUSTIKY V HERNÁCH PRO MŠ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16FAB56-6882-1919-A9BA-AB5FBB1F4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06344" y="-252521"/>
            <a:ext cx="3606763" cy="202880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A910B34-C9DF-DD0C-2235-58AA340E17C8}"/>
              </a:ext>
            </a:extLst>
          </p:cNvPr>
          <p:cNvSpPr txBox="1"/>
          <p:nvPr/>
        </p:nvSpPr>
        <p:spPr>
          <a:xfrm>
            <a:off x="838200" y="2289361"/>
            <a:ext cx="7285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/>
              <a:t>POSOUZENÍ PROSTOROVÉ AKUSTIKY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17A4AD4-F7B2-7D60-8F58-46726CFD0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99" y="3429000"/>
            <a:ext cx="7108825" cy="168402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B7F986D-DE4D-1F96-9959-38AE21A39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1264" y="2689471"/>
            <a:ext cx="4525008" cy="300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74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32EEF4-CE8C-AB64-A612-7E4CE8864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410" y="502920"/>
            <a:ext cx="10515600" cy="981075"/>
          </a:xfrm>
        </p:spPr>
        <p:txBody>
          <a:bodyPr/>
          <a:lstStyle/>
          <a:p>
            <a:r>
              <a:rPr lang="cs-CZ" dirty="0"/>
              <a:t>OTÁZKY VEDOUCÍ PRÁCE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A9B03D-5111-4D49-B749-A17FAF959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3995"/>
            <a:ext cx="10515600" cy="817245"/>
          </a:xfrm>
          <a:noFill/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PROČ BYLA HODNOCENA DĚLÍCÍ KONSTRUKCE V HERNÁCH DLE TABULKY 4 DLE POŽADAVKŮ Č. 1 A NE PODLE POŽADAVKŮ Č. 3?</a:t>
            </a:r>
          </a:p>
        </p:txBody>
      </p:sp>
      <p:pic>
        <p:nvPicPr>
          <p:cNvPr id="4" name="Obrázek 3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25FDFB7A-A79B-F1C3-D6CC-D79157D60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203" y="2465070"/>
            <a:ext cx="6712364" cy="382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21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C64C53-1850-B08A-1018-D3517777A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775970"/>
            <a:ext cx="8343900" cy="950595"/>
          </a:xfrm>
        </p:spPr>
        <p:txBody>
          <a:bodyPr/>
          <a:lstStyle/>
          <a:p>
            <a:r>
              <a:rPr lang="cs-CZ" dirty="0"/>
              <a:t>OTÁZKY OPONENTA PRÁCE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DF9B8E-BCB0-04EE-50DF-5CD6AAE34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9740" y="2021523"/>
            <a:ext cx="6681470" cy="439737"/>
          </a:xfrm>
          <a:noFill/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OPONENT NESTANOVIL K PRÁCI DOPLŇUJÍCÍ OTÁZKY</a:t>
            </a:r>
          </a:p>
        </p:txBody>
      </p:sp>
    </p:spTree>
    <p:extLst>
      <p:ext uri="{BB962C8B-B14F-4D97-AF65-F5344CB8AC3E}">
        <p14:creationId xmlns:p14="http://schemas.microsoft.com/office/powerpoint/2010/main" val="3546890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F86C84-1904-54E7-62CB-6C211075B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DĚKUJI ZA POZORNOST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110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C497725C-6431-496A-B11C-691354780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B2C614-F01C-2988-A27A-496D10CA5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928" y="975361"/>
            <a:ext cx="4900144" cy="17907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UMÍSTĚNÍ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OBJEKTU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15F186-E454-CCC1-611D-1EBCB9D74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1495" y="2920177"/>
            <a:ext cx="5300839" cy="256590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Kraj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Jihočeský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ORP: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Jindřichův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Hradec</a:t>
            </a:r>
          </a:p>
          <a:p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Obec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Dolní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Pěna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Katastrální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území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Dolní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Pěna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[643653]</a:t>
            </a:r>
          </a:p>
          <a:p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Parc. č.: 321/2, 321/17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Rectangle 6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mapa, snímek obrazovky, text&#10;&#10;Popis byl vytvořen automaticky">
            <a:extLst>
              <a:ext uri="{FF2B5EF4-FFF2-40B4-BE49-F238E27FC236}">
                <a16:creationId xmlns:a16="http://schemas.microsoft.com/office/drawing/2014/main" id="{0C32844C-BB94-C943-802E-090C6A3F5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40" r="-4" b="-4"/>
          <a:stretch/>
        </p:blipFill>
        <p:spPr>
          <a:xfrm>
            <a:off x="7114162" y="471748"/>
            <a:ext cx="4324849" cy="2552007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ráva, venku, obloha, strom&#10;&#10;Popis byl vytvořen automaticky">
            <a:extLst>
              <a:ext uri="{FF2B5EF4-FFF2-40B4-BE49-F238E27FC236}">
                <a16:creationId xmlns:a16="http://schemas.microsoft.com/office/drawing/2014/main" id="{575F2B8E-0FB1-9256-0920-EAA15D1F71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79" r="-1" b="2143"/>
          <a:stretch/>
        </p:blipFill>
        <p:spPr>
          <a:xfrm>
            <a:off x="7114162" y="3676230"/>
            <a:ext cx="4324849" cy="2552007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9878AF1F-1DED-9ED8-0500-01B72CF23D61}"/>
              </a:ext>
            </a:extLst>
          </p:cNvPr>
          <p:cNvCxnSpPr>
            <a:cxnSpLocks/>
          </p:cNvCxnSpPr>
          <p:nvPr/>
        </p:nvCxnSpPr>
        <p:spPr>
          <a:xfrm flipH="1">
            <a:off x="10264140" y="556260"/>
            <a:ext cx="533400" cy="24384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66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752958-6EDE-87E4-994F-DC9C3FD25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DISPOZIČNÍ ŘEŠENÍ</a:t>
            </a:r>
            <a:endParaRPr lang="en-US" sz="6600" dirty="0"/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diagram, Plán, Technický výkres, text&#10;&#10;Popis byl vytvořen automaticky">
            <a:extLst>
              <a:ext uri="{FF2B5EF4-FFF2-40B4-BE49-F238E27FC236}">
                <a16:creationId xmlns:a16="http://schemas.microsoft.com/office/drawing/2014/main" id="{99691F44-B8E0-0ADC-9BED-3842307085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47"/>
          <a:stretch/>
        </p:blipFill>
        <p:spPr>
          <a:xfrm>
            <a:off x="346060" y="2642616"/>
            <a:ext cx="5562376" cy="3605784"/>
          </a:xfrm>
          <a:prstGeom prst="rect">
            <a:avLst/>
          </a:prstGeom>
        </p:spPr>
      </p:pic>
      <p:pic>
        <p:nvPicPr>
          <p:cNvPr id="10" name="Obrázek 9" descr="Obsah obrázku Plán, diagram, Technický výkres, schématické&#10;&#10;Popis byl vytvořen automaticky">
            <a:extLst>
              <a:ext uri="{FF2B5EF4-FFF2-40B4-BE49-F238E27FC236}">
                <a16:creationId xmlns:a16="http://schemas.microsoft.com/office/drawing/2014/main" id="{1E289F9C-C5A6-9194-BDEA-94052BA4D9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3"/>
          <a:stretch/>
        </p:blipFill>
        <p:spPr>
          <a:xfrm>
            <a:off x="6322014" y="2642616"/>
            <a:ext cx="5479379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13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B8901D-8E6F-566F-21D2-6742D7943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VIZUALIZACE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venku, obloha, strom, tráva&#10;&#10;Popis byl vytvořen automaticky">
            <a:extLst>
              <a:ext uri="{FF2B5EF4-FFF2-40B4-BE49-F238E27FC236}">
                <a16:creationId xmlns:a16="http://schemas.microsoft.com/office/drawing/2014/main" id="{812B6F30-D0A9-46FC-9AFA-C296B27230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0" r="-3" b="2787"/>
          <a:stretch/>
        </p:blipFill>
        <p:spPr>
          <a:xfrm>
            <a:off x="469006" y="2642616"/>
            <a:ext cx="5316484" cy="3605784"/>
          </a:xfrm>
          <a:prstGeom prst="rect">
            <a:avLst/>
          </a:prstGeom>
        </p:spPr>
      </p:pic>
      <p:pic>
        <p:nvPicPr>
          <p:cNvPr id="4" name="Obrázek 3" descr="Obsah obrázku tráva, venku, obloha, strom&#10;&#10;Popis byl vytvořen automaticky">
            <a:extLst>
              <a:ext uri="{FF2B5EF4-FFF2-40B4-BE49-F238E27FC236}">
                <a16:creationId xmlns:a16="http://schemas.microsoft.com/office/drawing/2014/main" id="{1E575D67-7503-7B1E-E7F5-796A105361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" r="789"/>
          <a:stretch/>
        </p:blipFill>
        <p:spPr>
          <a:xfrm>
            <a:off x="6441690" y="2642616"/>
            <a:ext cx="5240027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5503E9-A0DD-DA4F-DA44-3A4DF5B53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95" y="453119"/>
            <a:ext cx="5189022" cy="12057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STAVEBNĚ KONSTRUKČNÍ ŘEŠENÍ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03E963-6AA0-719E-6288-05B0F2337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637" y="1812897"/>
            <a:ext cx="5057481" cy="4412974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just"/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Základové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konstrukce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</a:t>
            </a:r>
            <a:endParaRPr lang="cs-CZ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cs-CZ" dirty="0">
                <a:solidFill>
                  <a:schemeClr val="tx1"/>
                </a:solidFill>
              </a:rPr>
              <a:t>	-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Základové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pasy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Svislé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konstrukce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pPr algn="just"/>
            <a:r>
              <a:rPr 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Pórobetonové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tvárnice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YTONG</a:t>
            </a:r>
          </a:p>
          <a:p>
            <a:pPr algn="just"/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Vodorovné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konstrukce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</a:t>
            </a:r>
            <a:endParaRPr lang="cs-CZ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Monolitické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železobetonové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  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desky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Konstrukce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schodiště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</a:t>
            </a:r>
            <a:endParaRPr lang="cs-CZ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Monolitický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železobeton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Střešní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konstrukce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</a:t>
            </a:r>
            <a:endParaRPr lang="cs-CZ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dirty="0">
                <a:solidFill>
                  <a:schemeClr val="tx1"/>
                </a:solidFill>
              </a:rPr>
              <a:t>	-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Dřevěný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krov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doplněný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    	  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ocelovými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prvky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B515E50-AC8F-A6B1-51CF-EC81C54945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" r="22166" b="2"/>
          <a:stretch/>
        </p:blipFill>
        <p:spPr>
          <a:xfrm>
            <a:off x="5640572" y="577760"/>
            <a:ext cx="5608830" cy="559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43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57BA33-60E6-7F91-16EC-CAEED2D44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563"/>
            <a:ext cx="10515600" cy="836461"/>
          </a:xfrm>
        </p:spPr>
        <p:txBody>
          <a:bodyPr>
            <a:normAutofit/>
          </a:bodyPr>
          <a:lstStyle/>
          <a:p>
            <a:r>
              <a:rPr lang="cs-CZ" sz="4800" dirty="0"/>
              <a:t>1. VÝZKUMNÁ OTÁZKA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8B7298-77B9-B4FB-72FA-3A960C0AA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2440"/>
            <a:ext cx="8264442" cy="794626"/>
          </a:xfrm>
          <a:solidFill>
            <a:srgbClr val="FFFFFF">
              <a:alpha val="40000"/>
            </a:srgbClr>
          </a:solidFill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HLUKOVÁ STUDIE – VÝPOČET HLADINY HLUKU ZE STACIONÁRNÍH ZDROJŮ HLUKU VČETNĚ NEVEŘEJNÉ DOPRAVY A PARKOVIŠTĚ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F192AD9-D12A-F87E-3867-85C836DFC261}"/>
              </a:ext>
            </a:extLst>
          </p:cNvPr>
          <p:cNvSpPr txBox="1"/>
          <p:nvPr/>
        </p:nvSpPr>
        <p:spPr>
          <a:xfrm>
            <a:off x="3563470" y="2277919"/>
            <a:ext cx="65008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/>
              <a:t>ZDROJE HLUKU: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Dvě venkovní jednotky tepelného čerpadla „vzduch/voda“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Odvětrání hygienických míst – ventilátory vytažené nad střechu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11 parkovacích stání pro osobní automobily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1 parkovací stání pro zásobování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63C0558-6AA7-05DB-803C-D56914681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986" y="3999830"/>
            <a:ext cx="4102874" cy="248760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1403356-53CC-CDBB-8492-D02F2A7D4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932" y="4013796"/>
            <a:ext cx="4102874" cy="250731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74E031F-D4CF-5173-6F12-EDFBD8741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36824" y="-176321"/>
            <a:ext cx="3606763" cy="2028804"/>
          </a:xfrm>
          <a:prstGeom prst="rect">
            <a:avLst/>
          </a:prstGeom>
        </p:spPr>
      </p:pic>
      <p:sp>
        <p:nvSpPr>
          <p:cNvPr id="13" name="Volný tvar: obrazec 12">
            <a:extLst>
              <a:ext uri="{FF2B5EF4-FFF2-40B4-BE49-F238E27FC236}">
                <a16:creationId xmlns:a16="http://schemas.microsoft.com/office/drawing/2014/main" id="{5B2A95C4-BA3B-BEEF-08E0-8188D6D9309D}"/>
              </a:ext>
            </a:extLst>
          </p:cNvPr>
          <p:cNvSpPr/>
          <p:nvPr/>
        </p:nvSpPr>
        <p:spPr>
          <a:xfrm>
            <a:off x="2894998" y="4738255"/>
            <a:ext cx="1655317" cy="1239680"/>
          </a:xfrm>
          <a:custGeom>
            <a:avLst/>
            <a:gdLst>
              <a:gd name="connsiteX0" fmla="*/ 195168 w 1655317"/>
              <a:gd name="connsiteY0" fmla="*/ 0 h 1239680"/>
              <a:gd name="connsiteX1" fmla="*/ 552977 w 1655317"/>
              <a:gd name="connsiteY1" fmla="*/ 68670 h 1239680"/>
              <a:gd name="connsiteX2" fmla="*/ 477078 w 1655317"/>
              <a:gd name="connsiteY2" fmla="*/ 397565 h 1239680"/>
              <a:gd name="connsiteX3" fmla="*/ 1225223 w 1655317"/>
              <a:gd name="connsiteY3" fmla="*/ 560205 h 1239680"/>
              <a:gd name="connsiteX4" fmla="*/ 1304736 w 1655317"/>
              <a:gd name="connsiteY4" fmla="*/ 238539 h 1239680"/>
              <a:gd name="connsiteX5" fmla="*/ 1655317 w 1655317"/>
              <a:gd name="connsiteY5" fmla="*/ 303595 h 1239680"/>
              <a:gd name="connsiteX6" fmla="*/ 1445691 w 1655317"/>
              <a:gd name="connsiteY6" fmla="*/ 1239680 h 1239680"/>
              <a:gd name="connsiteX7" fmla="*/ 0 w 1655317"/>
              <a:gd name="connsiteY7" fmla="*/ 943313 h 1239680"/>
              <a:gd name="connsiteX8" fmla="*/ 195168 w 1655317"/>
              <a:gd name="connsiteY8" fmla="*/ 0 h 123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5317" h="1239680">
                <a:moveTo>
                  <a:pt x="195168" y="0"/>
                </a:moveTo>
                <a:lnTo>
                  <a:pt x="552977" y="68670"/>
                </a:lnTo>
                <a:lnTo>
                  <a:pt x="477078" y="397565"/>
                </a:lnTo>
                <a:lnTo>
                  <a:pt x="1225223" y="560205"/>
                </a:lnTo>
                <a:lnTo>
                  <a:pt x="1304736" y="238539"/>
                </a:lnTo>
                <a:lnTo>
                  <a:pt x="1655317" y="303595"/>
                </a:lnTo>
                <a:lnTo>
                  <a:pt x="1445691" y="1239680"/>
                </a:lnTo>
                <a:lnTo>
                  <a:pt x="0" y="943313"/>
                </a:lnTo>
                <a:lnTo>
                  <a:pt x="195168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0DF5506F-1DB1-89D0-EB41-27053302F93A}"/>
              </a:ext>
            </a:extLst>
          </p:cNvPr>
          <p:cNvSpPr/>
          <p:nvPr/>
        </p:nvSpPr>
        <p:spPr>
          <a:xfrm>
            <a:off x="7813965" y="4300213"/>
            <a:ext cx="2092638" cy="1572910"/>
          </a:xfrm>
          <a:custGeom>
            <a:avLst/>
            <a:gdLst>
              <a:gd name="connsiteX0" fmla="*/ 195168 w 1655317"/>
              <a:gd name="connsiteY0" fmla="*/ 0 h 1239680"/>
              <a:gd name="connsiteX1" fmla="*/ 552977 w 1655317"/>
              <a:gd name="connsiteY1" fmla="*/ 68670 h 1239680"/>
              <a:gd name="connsiteX2" fmla="*/ 477078 w 1655317"/>
              <a:gd name="connsiteY2" fmla="*/ 397565 h 1239680"/>
              <a:gd name="connsiteX3" fmla="*/ 1225223 w 1655317"/>
              <a:gd name="connsiteY3" fmla="*/ 560205 h 1239680"/>
              <a:gd name="connsiteX4" fmla="*/ 1304736 w 1655317"/>
              <a:gd name="connsiteY4" fmla="*/ 238539 h 1239680"/>
              <a:gd name="connsiteX5" fmla="*/ 1655317 w 1655317"/>
              <a:gd name="connsiteY5" fmla="*/ 303595 h 1239680"/>
              <a:gd name="connsiteX6" fmla="*/ 1445691 w 1655317"/>
              <a:gd name="connsiteY6" fmla="*/ 1239680 h 1239680"/>
              <a:gd name="connsiteX7" fmla="*/ 0 w 1655317"/>
              <a:gd name="connsiteY7" fmla="*/ 943313 h 1239680"/>
              <a:gd name="connsiteX8" fmla="*/ 195168 w 1655317"/>
              <a:gd name="connsiteY8" fmla="*/ 0 h 123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5317" h="1239680">
                <a:moveTo>
                  <a:pt x="195168" y="0"/>
                </a:moveTo>
                <a:lnTo>
                  <a:pt x="552977" y="68670"/>
                </a:lnTo>
                <a:lnTo>
                  <a:pt x="477078" y="397565"/>
                </a:lnTo>
                <a:lnTo>
                  <a:pt x="1225223" y="560205"/>
                </a:lnTo>
                <a:lnTo>
                  <a:pt x="1304736" y="238539"/>
                </a:lnTo>
                <a:lnTo>
                  <a:pt x="1655317" y="303595"/>
                </a:lnTo>
                <a:lnTo>
                  <a:pt x="1445691" y="1239680"/>
                </a:lnTo>
                <a:lnTo>
                  <a:pt x="0" y="943313"/>
                </a:lnTo>
                <a:lnTo>
                  <a:pt x="195168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890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F9676061-F2F4-C39B-7598-8A9D2530A4E8}"/>
              </a:ext>
            </a:extLst>
          </p:cNvPr>
          <p:cNvSpPr txBox="1"/>
          <p:nvPr/>
        </p:nvSpPr>
        <p:spPr>
          <a:xfrm>
            <a:off x="2106930" y="2199312"/>
            <a:ext cx="7978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>
                <a:latin typeface="+mj-lt"/>
              </a:rPr>
              <a:t>CHRÁNĚNÝ VENKOVNÍ PROSTOR STAVEB A CHRÁNĚNÝ VENKOVNÍ PROSTOR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55BFCBAC-40A9-E108-AE9A-3528E0C736D1}"/>
              </a:ext>
            </a:extLst>
          </p:cNvPr>
          <p:cNvSpPr txBox="1">
            <a:spLocks/>
          </p:cNvSpPr>
          <p:nvPr/>
        </p:nvSpPr>
        <p:spPr>
          <a:xfrm>
            <a:off x="838200" y="370563"/>
            <a:ext cx="10515600" cy="83646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dirty="0"/>
              <a:t>1. VÝZKUMNÁ OTÁZKA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C3A0D24-8428-43F5-9AB5-B476989C4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21584" y="-274100"/>
            <a:ext cx="3606763" cy="2028804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80F295F7-1B1B-2589-2472-60543A52E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124" y="2800583"/>
            <a:ext cx="4560260" cy="3237274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778573A9-9370-533C-8149-1F0F77325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800584"/>
            <a:ext cx="5189089" cy="3237273"/>
          </a:xfrm>
          <a:prstGeom prst="rect">
            <a:avLst/>
          </a:prstGeom>
        </p:spPr>
      </p:pic>
      <p:sp>
        <p:nvSpPr>
          <p:cNvPr id="25" name="Zástupný text 2">
            <a:extLst>
              <a:ext uri="{FF2B5EF4-FFF2-40B4-BE49-F238E27FC236}">
                <a16:creationId xmlns:a16="http://schemas.microsoft.com/office/drawing/2014/main" id="{C8B38C75-63D3-BD42-8F66-9107355ED438}"/>
              </a:ext>
            </a:extLst>
          </p:cNvPr>
          <p:cNvSpPr txBox="1">
            <a:spLocks/>
          </p:cNvSpPr>
          <p:nvPr/>
        </p:nvSpPr>
        <p:spPr>
          <a:xfrm>
            <a:off x="838200" y="1249181"/>
            <a:ext cx="8264442" cy="794626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HLUKOVÁ STUDIE – VÝPOČET HLADINY HLUKU ZE STACIONÁRNÍH ZDROJŮ HLUKU VČETNĚ NEVEŘEJNÉ DOPRAVY A PARKOVIŠTĚ</a:t>
            </a:r>
          </a:p>
        </p:txBody>
      </p:sp>
    </p:spTree>
    <p:extLst>
      <p:ext uri="{BB962C8B-B14F-4D97-AF65-F5344CB8AC3E}">
        <p14:creationId xmlns:p14="http://schemas.microsoft.com/office/powerpoint/2010/main" val="2776403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141970-7407-6415-947D-1ED7C404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390"/>
            <a:ext cx="10515600" cy="776305"/>
          </a:xfrm>
        </p:spPr>
        <p:txBody>
          <a:bodyPr/>
          <a:lstStyle/>
          <a:p>
            <a:r>
              <a:rPr lang="cs-CZ" sz="4400" dirty="0"/>
              <a:t>1. VÝZKUMNÁ OTÁZKA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BB7CCE8-2E5B-F547-2DB7-3AC284115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3001288"/>
            <a:ext cx="3953766" cy="371846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A6A1474-6669-75D0-FAEF-9418A83149A8}"/>
              </a:ext>
            </a:extLst>
          </p:cNvPr>
          <p:cNvSpPr txBox="1"/>
          <p:nvPr/>
        </p:nvSpPr>
        <p:spPr>
          <a:xfrm>
            <a:off x="2657253" y="2191231"/>
            <a:ext cx="6159186" cy="646331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NEJVYŠŠÍ HODNOTA VYPOČTENÁ VE DNE	M15 = 46 dB</a:t>
            </a:r>
          </a:p>
          <a:p>
            <a:r>
              <a:rPr lang="cs-CZ" dirty="0"/>
              <a:t>NEJVYŠŠÍ HODNOTA VYPOČTENÁ V NOCI 	F0 =28 dB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27871A1-6121-F5F3-B720-EB03A530DA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32"/>
          <a:stretch/>
        </p:blipFill>
        <p:spPr>
          <a:xfrm>
            <a:off x="6044040" y="3001288"/>
            <a:ext cx="3972779" cy="3718465"/>
          </a:xfrm>
          <a:prstGeom prst="rect">
            <a:avLst/>
          </a:prstGeom>
        </p:spPr>
      </p:pic>
      <p:sp>
        <p:nvSpPr>
          <p:cNvPr id="13" name="Zástupný text 2">
            <a:extLst>
              <a:ext uri="{FF2B5EF4-FFF2-40B4-BE49-F238E27FC236}">
                <a16:creationId xmlns:a16="http://schemas.microsoft.com/office/drawing/2014/main" id="{3E43D91A-E8CD-3867-1886-31BF8D4B1D2E}"/>
              </a:ext>
            </a:extLst>
          </p:cNvPr>
          <p:cNvSpPr txBox="1">
            <a:spLocks/>
          </p:cNvSpPr>
          <p:nvPr/>
        </p:nvSpPr>
        <p:spPr>
          <a:xfrm>
            <a:off x="838200" y="1012880"/>
            <a:ext cx="8264442" cy="794626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>
                <a:solidFill>
                  <a:schemeClr val="accent1"/>
                </a:solidFill>
              </a:rPr>
              <a:t>HLUKOVÁ STUDIE – VÝPOČET HLADINY HLUKU ZE STACIONÁRNÍH ZDROJŮ HLUKU VČETNĚ NEVEŘEJNÉ DOPRAVY A PARKOVIŠTĚ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D17116A6-4DC9-64BE-4528-DD1D17DF43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21584" y="-274100"/>
            <a:ext cx="3606763" cy="2028804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06E0F021-CB60-AC99-168A-E014941E1C98}"/>
              </a:ext>
            </a:extLst>
          </p:cNvPr>
          <p:cNvSpPr txBox="1"/>
          <p:nvPr/>
        </p:nvSpPr>
        <p:spPr>
          <a:xfrm>
            <a:off x="4929126" y="1754704"/>
            <a:ext cx="132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>
                <a:latin typeface="+mj-lt"/>
              </a:rPr>
              <a:t>VÝSLEDKY:</a:t>
            </a:r>
          </a:p>
        </p:txBody>
      </p:sp>
    </p:spTree>
    <p:extLst>
      <p:ext uri="{BB962C8B-B14F-4D97-AF65-F5344CB8AC3E}">
        <p14:creationId xmlns:p14="http://schemas.microsoft.com/office/powerpoint/2010/main" val="1821446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D33C16-3539-9660-A96F-DC39A6BF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750" y="298298"/>
            <a:ext cx="10515600" cy="754062"/>
          </a:xfrm>
        </p:spPr>
        <p:txBody>
          <a:bodyPr>
            <a:normAutofit/>
          </a:bodyPr>
          <a:lstStyle/>
          <a:p>
            <a:r>
              <a:rPr lang="cs-CZ" sz="4800" dirty="0"/>
              <a:t>2. VÝZKUMNÁ OTÁZKA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A280547-D62D-7532-0F33-E4FBCE23A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750" y="1249363"/>
            <a:ext cx="9734550" cy="827088"/>
          </a:xfrm>
          <a:noFill/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VARIANTNÍ ŘEŠENÍ VNITŘNÍCH KONSTRUKCÍ Z HLEDISKA STAVEBNÍ AKUSTIKY A POSOUZENÍ PARAMETRŮ PROSTOROVÉ AKUSTIKY V HERNÁCH PRO MŠ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C3FB7B4-B492-4E8F-16CD-C87C42A7C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36824" y="-176321"/>
            <a:ext cx="3606763" cy="202880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504C082-46E5-759C-05B8-50CA1F0078FC}"/>
              </a:ext>
            </a:extLst>
          </p:cNvPr>
          <p:cNvSpPr txBox="1"/>
          <p:nvPr/>
        </p:nvSpPr>
        <p:spPr>
          <a:xfrm>
            <a:off x="3451225" y="2335081"/>
            <a:ext cx="52895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/>
              <a:t>POSOUZENÍ STROPNÍ KONSTRUKCE</a:t>
            </a:r>
          </a:p>
          <a:p>
            <a:endParaRPr lang="cs-CZ" dirty="0"/>
          </a:p>
          <a:p>
            <a:r>
              <a:rPr lang="cs-CZ" dirty="0"/>
              <a:t>VARIANTA č. 1 – ŽELEZOBETONOVÁ DESKA</a:t>
            </a:r>
          </a:p>
          <a:p>
            <a:r>
              <a:rPr lang="cs-CZ" dirty="0"/>
              <a:t>VARIANTA č. 2 – STROPNÍ PANELY SPIROLL</a:t>
            </a:r>
          </a:p>
          <a:p>
            <a:r>
              <a:rPr lang="cs-CZ" dirty="0"/>
              <a:t>VARIANTA č. 3 – STROPNÍ VLOŽKY POROTHERM MIAKO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7123F54-B860-BD65-D5D9-AF4B899467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9" r="305"/>
          <a:stretch/>
        </p:blipFill>
        <p:spPr>
          <a:xfrm>
            <a:off x="2655858" y="4005263"/>
            <a:ext cx="7023924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095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14">
      <a:dk1>
        <a:srgbClr val="000000"/>
      </a:dk1>
      <a:lt1>
        <a:srgbClr val="F8FAF9"/>
      </a:lt1>
      <a:dk2>
        <a:srgbClr val="455F51"/>
      </a:dk2>
      <a:lt2>
        <a:srgbClr val="EEF2F0"/>
      </a:lt2>
      <a:accent1>
        <a:srgbClr val="549E39"/>
      </a:accent1>
      <a:accent2>
        <a:srgbClr val="93D07C"/>
      </a:accent2>
      <a:accent3>
        <a:srgbClr val="93D07C"/>
      </a:accent3>
      <a:accent4>
        <a:srgbClr val="93D07C"/>
      </a:accent4>
      <a:accent5>
        <a:srgbClr val="E5EBB0"/>
      </a:accent5>
      <a:accent6>
        <a:srgbClr val="BADB7D"/>
      </a:accent6>
      <a:hlink>
        <a:srgbClr val="6B9F25"/>
      </a:hlink>
      <a:folHlink>
        <a:srgbClr val="2A4F1C"/>
      </a:folHlink>
    </a:clrScheme>
    <a:fontScheme name="Office 2013 –⁠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412</Words>
  <Application>Microsoft Office PowerPoint</Application>
  <PresentationFormat>Širokoúhlá obrazovka</PresentationFormat>
  <Paragraphs>65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BAKALÁŘSKÁ PRÁCE   MATEŘSKÁ ŠKOLA AKUSTICKÉ ŘEŠENÍ</vt:lpstr>
      <vt:lpstr>UMÍSTĚNÍ OBJEKTU</vt:lpstr>
      <vt:lpstr>DISPOZIČNÍ ŘEŠENÍ</vt:lpstr>
      <vt:lpstr>VIZUALIZACE</vt:lpstr>
      <vt:lpstr>STAVEBNĚ KONSTRUKČNÍ ŘEŠENÍ</vt:lpstr>
      <vt:lpstr>1. VÝZKUMNÁ OTÁZKA</vt:lpstr>
      <vt:lpstr>Prezentace aplikace PowerPoint</vt:lpstr>
      <vt:lpstr>1. VÝZKUMNÁ OTÁZKA</vt:lpstr>
      <vt:lpstr>2. VÝZKUMNÁ OTÁZKA</vt:lpstr>
      <vt:lpstr>2. VÝZKUMNÁ OTÁZKA</vt:lpstr>
      <vt:lpstr>Prezentace aplikace PowerPoint</vt:lpstr>
      <vt:lpstr>OTÁZKY VEDOUCÍ PRÁCE</vt:lpstr>
      <vt:lpstr>OTÁZKY OPONENTA PRÁCE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Veronika Šamanová</dc:creator>
  <cp:lastModifiedBy>Veronika Šamanová</cp:lastModifiedBy>
  <cp:revision>8</cp:revision>
  <dcterms:created xsi:type="dcterms:W3CDTF">2024-06-18T13:47:27Z</dcterms:created>
  <dcterms:modified xsi:type="dcterms:W3CDTF">2024-06-18T22:05:14Z</dcterms:modified>
</cp:coreProperties>
</file>