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8" r:id="rId4"/>
    <p:sldId id="263" r:id="rId5"/>
    <p:sldId id="265" r:id="rId6"/>
    <p:sldId id="260" r:id="rId7"/>
    <p:sldId id="270" r:id="rId8"/>
    <p:sldId id="271" r:id="rId9"/>
    <p:sldId id="272" r:id="rId10"/>
    <p:sldId id="268" r:id="rId11"/>
    <p:sldId id="273" r:id="rId12"/>
    <p:sldId id="275" r:id="rId13"/>
    <p:sldId id="276" r:id="rId14"/>
    <p:sldId id="274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802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844-4292-49B1-87E5-84F2AD7495C0}" type="datetimeFigureOut">
              <a:rPr lang="cs-CZ" smtClean="0"/>
              <a:t>18.06.2024</a:t>
            </a:fld>
            <a:endParaRPr lang="cs-CZ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0DD9E4-FC96-43AB-A8BF-5541CAC19451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844-4292-49B1-87E5-84F2AD7495C0}" type="datetimeFigureOut">
              <a:rPr lang="cs-CZ" smtClean="0"/>
              <a:t>18.06.2024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D9E4-FC96-43AB-A8BF-5541CAC19451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844-4292-49B1-87E5-84F2AD7495C0}" type="datetimeFigureOut">
              <a:rPr lang="cs-CZ" smtClean="0"/>
              <a:t>18.06.2024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D9E4-FC96-43AB-A8BF-5541CAC19451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844-4292-49B1-87E5-84F2AD7495C0}" type="datetimeFigureOut">
              <a:rPr lang="cs-CZ" smtClean="0"/>
              <a:t>18.06.2024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D9E4-FC96-43AB-A8BF-5541CAC19451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844-4292-49B1-87E5-84F2AD7495C0}" type="datetimeFigureOut">
              <a:rPr lang="cs-CZ" smtClean="0"/>
              <a:t>18.06.2024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D9E4-FC96-43AB-A8BF-5541CAC19451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844-4292-49B1-87E5-84F2AD7495C0}" type="datetimeFigureOut">
              <a:rPr lang="cs-CZ" smtClean="0"/>
              <a:t>18.06.2024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D9E4-FC96-43AB-A8BF-5541CAC19451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844-4292-49B1-87E5-84F2AD7495C0}" type="datetimeFigureOut">
              <a:rPr lang="cs-CZ" smtClean="0"/>
              <a:t>18.06.2024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D9E4-FC96-43AB-A8BF-5541CAC19451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844-4292-49B1-87E5-84F2AD7495C0}" type="datetimeFigureOut">
              <a:rPr lang="cs-CZ" smtClean="0"/>
              <a:t>18.06.2024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D9E4-FC96-43AB-A8BF-5541CAC19451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844-4292-49B1-87E5-84F2AD7495C0}" type="datetimeFigureOut">
              <a:rPr lang="cs-CZ" smtClean="0"/>
              <a:t>18.06.2024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D9E4-FC96-43AB-A8BF-5541CAC19451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844-4292-49B1-87E5-84F2AD7495C0}" type="datetimeFigureOut">
              <a:rPr lang="cs-CZ" smtClean="0"/>
              <a:t>18.06.2024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D9E4-FC96-43AB-A8BF-5541CAC19451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B844-4292-49B1-87E5-84F2AD7495C0}" type="datetimeFigureOut">
              <a:rPr lang="cs-CZ" smtClean="0"/>
              <a:t>18.06.2024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D9E4-FC96-43AB-A8BF-5541CAC19451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747B844-4292-49B1-87E5-84F2AD7495C0}" type="datetimeFigureOut">
              <a:rPr lang="cs-CZ" smtClean="0"/>
              <a:t>18.06.2024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A0DD9E4-FC96-43AB-A8BF-5541CAC19451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-2184736" y="-85298"/>
            <a:ext cx="12229344" cy="7028596"/>
            <a:chOff x="-2184736" y="-85298"/>
            <a:chExt cx="12229344" cy="7028596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Sketch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744" y="-85298"/>
              <a:ext cx="12169352" cy="7028596"/>
            </a:xfrm>
            <a:prstGeom prst="rect">
              <a:avLst/>
            </a:prstGeom>
          </p:spPr>
        </p:pic>
        <p:pic>
          <p:nvPicPr>
            <p:cNvPr id="1026" name="Picture 2" descr="C:\Users\Tereza\Desktop\moje bakule\pouster\Foto 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87760">
                          <a14:foregroundMark x1="21641" y1="39537" x2="32826" y2="35972"/>
                          <a14:foregroundMark x1="32070" y1="58241" x2="30820" y2="58542"/>
                          <a14:foregroundMark x1="25065" y1="56296" x2="23138" y2="56296"/>
                          <a14:foregroundMark x1="29401" y1="58241" x2="29154" y2="60324"/>
                          <a14:foregroundMark x1="26810" y1="60903" x2="30234" y2="60162"/>
                          <a14:foregroundMark x1="18125" y1="60023" x2="20221" y2="59560"/>
                          <a14:foregroundMark x1="82409" y1="56319" x2="83411" y2="68935"/>
                          <a14:foregroundMark x1="81745" y1="54537" x2="82995" y2="55880"/>
                          <a14:foregroundMark x1="84089" y1="67153" x2="84258" y2="73681"/>
                          <a14:foregroundMark x1="83919" y1="73843" x2="87096" y2="78889"/>
                          <a14:foregroundMark x1="81159" y1="80370" x2="82917" y2="80509"/>
                          <a14:foregroundMark x1="86250" y1="81852" x2="87760" y2="79028"/>
                          <a14:foregroundMark x1="71641" y1="72500" x2="76484" y2="74282"/>
                          <a14:foregroundMark x1="76315" y1="76806" x2="76732" y2="79167"/>
                          <a14:foregroundMark x1="74401" y1="75023" x2="74154" y2="78426"/>
                          <a14:foregroundMark x1="72891" y1="75463" x2="72982" y2="78148"/>
                          <a14:foregroundMark x1="77318" y1="75625" x2="77904" y2="78148"/>
                          <a14:foregroundMark x1="76484" y1="79931" x2="77070" y2="79931"/>
                          <a14:foregroundMark x1="20423" y1="58956" x2="20526" y2="55131"/>
                          <a14:foregroundMark x1="17077" y1="59988" x2="18272" y2="59806"/>
                          <a14:foregroundMark x1="13832" y1="57256" x2="14037" y2="58834"/>
                          <a14:foregroundMark x1="14515" y1="58834" x2="16530" y2="58834"/>
                          <a14:foregroundMark x1="25410" y1="58227" x2="27835" y2="58591"/>
                          <a14:foregroundMark x1="22029" y1="56709" x2="21721" y2="57863"/>
                          <a14:foregroundMark x1="25410" y1="60838" x2="26776" y2="61202"/>
                          <a14:foregroundMark x1="30430" y1="60716" x2="32514" y2="60534"/>
                          <a14:backgroundMark x1="54115" y1="58542" x2="40924" y2="61343"/>
                          <a14:backgroundMark x1="48529" y1="61644" x2="46185" y2="64468"/>
                          <a14:backgroundMark x1="48529" y1="65370" x2="59049" y2="72338"/>
                          <a14:backgroundMark x1="34076" y1="62847" x2="11784" y2="68773"/>
                          <a14:backgroundMark x1="10612" y1="58380" x2="17044" y2="63588"/>
                          <a14:backgroundMark x1="17214" y1="57940" x2="18711" y2="58981"/>
                          <a14:backgroundMark x1="25313" y1="58542" x2="26810" y2="59722"/>
                          <a14:backgroundMark x1="31328" y1="59421" x2="32904" y2="60162"/>
                          <a14:backgroundMark x1="35326" y1="61505" x2="36914" y2="62083"/>
                          <a14:backgroundMark x1="60039" y1="30185" x2="59128" y2="54074"/>
                          <a14:backgroundMark x1="22799" y1="62245" x2="17708" y2="60602"/>
                          <a14:backgroundMark x1="15286" y1="57500" x2="17214" y2="57639"/>
                          <a14:backgroundMark x1="11289" y1="57338" x2="12201" y2="57940"/>
                          <a14:backgroundMark x1="16706" y1="49931" x2="16797" y2="51852"/>
                          <a14:backgroundMark x1="28229" y1="59421" x2="22721" y2="60162"/>
                          <a14:backgroundMark x1="30482" y1="59560" x2="31823" y2="59560"/>
                          <a14:backgroundMark x1="39297" y1="56852" x2="38958" y2="62801"/>
                          <a14:backgroundMark x1="43971" y1="59815" x2="45391" y2="59815"/>
                          <a14:backgroundMark x1="36797" y1="59676" x2="39128" y2="60556"/>
                          <a14:backgroundMark x1="55365" y1="50532" x2="56198" y2="49352"/>
                          <a14:backgroundMark x1="54948" y1="49630" x2="56198" y2="46667"/>
                          <a14:backgroundMark x1="85755" y1="86759" x2="61289" y2="73241"/>
                          <a14:backgroundMark x1="61536" y1="29144" x2="68307" y2="51713"/>
                          <a14:backgroundMark x1="78320" y1="47708" x2="78151" y2="53634"/>
                          <a14:backgroundMark x1="79323" y1="74421" x2="79570" y2="82153"/>
                          <a14:backgroundMark x1="74987" y1="76366" x2="75156" y2="78287"/>
                          <a14:backgroundMark x1="73477" y1="77106" x2="73568" y2="78588"/>
                          <a14:backgroundMark x1="77318" y1="78148" x2="77487" y2="79769"/>
                          <a14:backgroundMark x1="83828" y1="76644" x2="84831" y2="80810"/>
                          <a14:backgroundMark x1="65710" y1="62538" x2="79064" y2="66849"/>
                          <a14:backgroundMark x1="78005" y1="74438" x2="78415" y2="78142"/>
                          <a14:backgroundMark x1="83265" y1="74863" x2="84495" y2="76199"/>
                          <a14:backgroundMark x1="54030" y1="56891" x2="55294" y2="56466"/>
                          <a14:backgroundMark x1="21175" y1="55495" x2="20970" y2="59259"/>
                          <a14:backgroundMark x1="23053" y1="57013" x2="22814" y2="57923"/>
                          <a14:backgroundMark x1="23122" y1="56466" x2="23190" y2="570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84736" y="-85298"/>
              <a:ext cx="12168000" cy="684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224644" y="-603448"/>
            <a:ext cx="11593288" cy="2167881"/>
          </a:xfrm>
        </p:spPr>
        <p:txBody>
          <a:bodyPr/>
          <a:lstStyle/>
          <a:p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Městská knihovna – </a:t>
            </a:r>
            <a:b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Požárně bezpečnostní řešení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5013176"/>
            <a:ext cx="8820472" cy="1800201"/>
          </a:xfrm>
        </p:spPr>
        <p:txBody>
          <a:bodyPr numCol="1">
            <a:normAutofit fontScale="92500" lnSpcReduction="20000"/>
          </a:bodyPr>
          <a:lstStyle/>
          <a:p>
            <a:pPr algn="l"/>
            <a:r>
              <a:rPr lang="cs-CZ" sz="1600" b="1" dirty="0" smtClean="0">
                <a:solidFill>
                  <a:schemeClr val="bg1"/>
                </a:solidFill>
              </a:rPr>
              <a:t>Předmět: Bakalářská práce</a:t>
            </a:r>
          </a:p>
          <a:p>
            <a:pPr algn="l"/>
            <a:r>
              <a:rPr lang="cs-CZ" sz="1600" b="1" dirty="0" smtClean="0">
                <a:solidFill>
                  <a:schemeClr val="bg1"/>
                </a:solidFill>
              </a:rPr>
              <a:t>Jméno: Tereza Šárová, 25220</a:t>
            </a:r>
          </a:p>
          <a:p>
            <a:pPr algn="l"/>
            <a:r>
              <a:rPr lang="cs-CZ" sz="1600" b="1" dirty="0" smtClean="0">
                <a:solidFill>
                  <a:schemeClr val="bg1"/>
                </a:solidFill>
              </a:rPr>
              <a:t>Semestr: Letní</a:t>
            </a:r>
          </a:p>
          <a:p>
            <a:pPr algn="l"/>
            <a:r>
              <a:rPr lang="cs-CZ" sz="1600" b="1" dirty="0" smtClean="0">
                <a:solidFill>
                  <a:schemeClr val="bg1"/>
                </a:solidFill>
              </a:rPr>
              <a:t>Datum odevzdání: 4/24</a:t>
            </a:r>
          </a:p>
          <a:p>
            <a:pPr algn="l"/>
            <a:r>
              <a:rPr lang="cs-CZ" sz="1600" b="1" dirty="0" smtClean="0">
                <a:solidFill>
                  <a:schemeClr val="bg1"/>
                </a:solidFill>
              </a:rPr>
              <a:t>Ústav: Technicko-Technologický</a:t>
            </a:r>
          </a:p>
          <a:p>
            <a:pPr algn="l"/>
            <a:r>
              <a:rPr lang="cs-CZ" sz="1600" b="1" dirty="0" smtClean="0">
                <a:solidFill>
                  <a:schemeClr val="bg1"/>
                </a:solidFill>
              </a:rPr>
              <a:t>Vedoucí práce Ing. Zuzana Kramářová Ph.D. </a:t>
            </a:r>
          </a:p>
          <a:p>
            <a:pPr algn="l"/>
            <a:r>
              <a:rPr lang="cs-CZ" sz="1600" b="1" dirty="0" smtClean="0">
                <a:solidFill>
                  <a:schemeClr val="bg1"/>
                </a:solidFill>
              </a:rPr>
              <a:t>Oponent práce: Ing. Lucie Krobová   </a:t>
            </a:r>
            <a:r>
              <a:rPr lang="cs-CZ" sz="16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" b="99653" l="293" r="100000">
                        <a14:foregroundMark x1="40967" y1="97569" x2="94824" y2="96354"/>
                        <a14:foregroundMark x1="42676" y1="98177" x2="1025" y2="98611"/>
                        <a14:foregroundMark x1="95557" y1="94271" x2="99072" y2="95313"/>
                        <a14:foregroundMark x1="33984" y1="74392" x2="25195" y2="81597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39" y="0"/>
            <a:ext cx="12624671" cy="74340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388" y1="64005" x2="39167" y2="55995"/>
                        <a14:foregroundMark x1="30286" y1="44722" x2="30286" y2="44722"/>
                        <a14:foregroundMark x1="33971" y1="43704" x2="33971" y2="43704"/>
                        <a14:foregroundMark x1="63958" y1="52315" x2="65104" y2="54769"/>
                        <a14:foregroundMark x1="65221" y1="57037" x2="65573" y2="62986"/>
                        <a14:backgroundMark x1="17370" y1="35093" x2="15404" y2="72824"/>
                        <a14:backgroundMark x1="19323" y1="72199" x2="54609" y2="82870"/>
                        <a14:backgroundMark x1="34089" y1="44722" x2="34089" y2="44722"/>
                        <a14:backgroundMark x1="77214" y1="51088" x2="79401" y2="78750"/>
                        <a14:backgroundMark x1="72370" y1="52940" x2="67643" y2="59074"/>
                        <a14:backgroundMark x1="62018" y1="58796" x2="62227" y2="62060"/>
                        <a14:backgroundMark x1="64466" y1="58611" x2="64466" y2="62222"/>
                        <a14:backgroundMark x1="26143" y1="46731" x2="25217" y2="56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574" y="-1035496"/>
            <a:ext cx="14805757" cy="863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67" b="93750" l="11523" r="40527">
                        <a14:foregroundMark x1="40967" y1="97569" x2="94824" y2="96354"/>
                        <a14:foregroundMark x1="42676" y1="98177" x2="1025" y2="98611"/>
                        <a14:foregroundMark x1="95557" y1="94271" x2="99072" y2="95313"/>
                        <a14:foregroundMark x1="33984" y1="74392" x2="25195" y2="81597"/>
                        <a14:foregroundMark x1="17725" y1="85156" x2="15039" y2="90712"/>
                        <a14:foregroundMark x1="18311" y1="85590" x2="19873" y2="87760"/>
                        <a14:foregroundMark x1="37158" y1="73003" x2="35352" y2="90451"/>
                        <a14:foregroundMark x1="35693" y1="84549" x2="37500" y2="88802"/>
                        <a14:foregroundMark x1="19629" y1="72396" x2="17969" y2="82639"/>
                        <a14:foregroundMark x1="18066" y1="81250" x2="15186" y2="84722"/>
                        <a14:foregroundMark x1="15186" y1="83681" x2="16260" y2="82465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31" y="-165758"/>
            <a:ext cx="12624671" cy="759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7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800100"/>
            <a:ext cx="8229600" cy="1600200"/>
          </a:xfrm>
        </p:spPr>
        <p:txBody>
          <a:bodyPr/>
          <a:lstStyle/>
          <a:p>
            <a:r>
              <a:rPr lang="cs-CZ" dirty="0"/>
              <a:t>Otázky </a:t>
            </a:r>
            <a:r>
              <a:rPr lang="cs-CZ" dirty="0" smtClean="0"/>
              <a:t>vedoucího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79934"/>
            <a:ext cx="8229600" cy="5289451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arenR"/>
            </a:pPr>
            <a:r>
              <a:rPr lang="cs-CZ" dirty="0" smtClean="0"/>
              <a:t>Vysvětlete </a:t>
            </a:r>
            <a:r>
              <a:rPr lang="cs-CZ" dirty="0"/>
              <a:t>v krátkosti obecný postup výpočtu torzního stínu pro varianty využití </a:t>
            </a:r>
            <a:r>
              <a:rPr lang="cs-CZ" dirty="0" smtClean="0"/>
              <a:t>plochy </a:t>
            </a:r>
            <a:r>
              <a:rPr lang="cs-CZ" dirty="0" smtClean="0"/>
              <a:t>střechy</a:t>
            </a:r>
            <a:r>
              <a:rPr lang="cs-CZ" dirty="0"/>
              <a:t>. </a:t>
            </a:r>
            <a:endParaRPr lang="cs-CZ" dirty="0" smtClean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dirty="0" smtClean="0"/>
              <a:t>1.VARIANTA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/>
          <a:stretch/>
        </p:blipFill>
        <p:spPr bwMode="auto">
          <a:xfrm>
            <a:off x="0" y="2420888"/>
            <a:ext cx="3567430" cy="3634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04526" y="2420888"/>
            <a:ext cx="4427622" cy="368962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888"/>
            <a:ext cx="1656558" cy="243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04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6120680"/>
          </a:xfrm>
        </p:spPr>
        <p:txBody>
          <a:bodyPr>
            <a:normAutofit/>
          </a:bodyPr>
          <a:lstStyle/>
          <a:p>
            <a:pPr lvl="2" algn="just"/>
            <a:r>
              <a:rPr lang="cs-CZ" dirty="0" smtClean="0"/>
              <a:t>2.VARIANTA</a:t>
            </a:r>
          </a:p>
          <a:p>
            <a:pPr lvl="2" algn="just"/>
            <a:endParaRPr lang="cs-CZ" dirty="0"/>
          </a:p>
          <a:p>
            <a:pPr marL="914400" lvl="2" indent="0" algn="just">
              <a:buNone/>
            </a:pPr>
            <a:endParaRPr lang="cs-CZ" dirty="0"/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/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/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/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/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/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lvl="1" indent="0" algn="just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3672408" cy="3744416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7944" y="2996952"/>
            <a:ext cx="4320480" cy="368962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664"/>
            <a:ext cx="1954424" cy="2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78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34889" y="116632"/>
            <a:ext cx="8229600" cy="6120680"/>
          </a:xfrm>
        </p:spPr>
        <p:txBody>
          <a:bodyPr>
            <a:normAutofit/>
          </a:bodyPr>
          <a:lstStyle/>
          <a:p>
            <a:pPr marL="914400" lvl="2" indent="0" algn="just">
              <a:buNone/>
            </a:pPr>
            <a:endParaRPr lang="cs-CZ" dirty="0"/>
          </a:p>
          <a:p>
            <a:pPr marL="800100" lvl="1" indent="-342900" algn="just">
              <a:buFont typeface="+mj-lt"/>
              <a:buAutoNum type="arabicParenR" startAt="2"/>
            </a:pPr>
            <a:r>
              <a:rPr lang="cs-CZ" sz="2000" dirty="0" smtClean="0"/>
              <a:t>Vysvětlete</a:t>
            </a:r>
            <a:r>
              <a:rPr lang="cs-CZ" sz="2000" dirty="0"/>
              <a:t>, jak by na střešní rovinu byl instalován </a:t>
            </a:r>
            <a:r>
              <a:rPr lang="cs-CZ" sz="2000" dirty="0" err="1"/>
              <a:t>foodtruck</a:t>
            </a:r>
            <a:r>
              <a:rPr lang="cs-CZ" sz="2000" dirty="0"/>
              <a:t>.</a:t>
            </a:r>
          </a:p>
          <a:p>
            <a:pPr lvl="2" algn="just"/>
            <a:r>
              <a:rPr lang="cs-CZ" dirty="0" smtClean="0"/>
              <a:t>Samostavitelný věžový jeřáb, auto jeřáb, nákladní výtah, nákladní vrtulník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Tereza\Desktop\moje bakule\vizualizace 2 varianta\předělané\3de6081a-942d-40ab-8a6c-2ceeb238369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" b="15385"/>
          <a:stretch/>
        </p:blipFill>
        <p:spPr bwMode="auto">
          <a:xfrm>
            <a:off x="865508" y="1405900"/>
            <a:ext cx="5400601" cy="2307332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80596"/>
            <a:ext cx="5400601" cy="30190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82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387424"/>
            <a:ext cx="8229600" cy="1600200"/>
          </a:xfrm>
        </p:spPr>
        <p:txBody>
          <a:bodyPr/>
          <a:lstStyle/>
          <a:p>
            <a:r>
              <a:rPr lang="cs-CZ" dirty="0"/>
              <a:t>Otázky </a:t>
            </a:r>
            <a:r>
              <a:rPr lang="cs-CZ" dirty="0" smtClean="0"/>
              <a:t>oponenta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Oponent nemám </a:t>
            </a:r>
            <a:r>
              <a:rPr lang="cs-CZ" dirty="0"/>
              <a:t>doplňující dotazy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pPr lvl="0"/>
            <a:r>
              <a:rPr lang="cs-CZ" dirty="0">
                <a:solidFill>
                  <a:prstClr val="black">
                    <a:lumMod val="50000"/>
                    <a:lumOff val="50000"/>
                  </a:prstClr>
                </a:solidFill>
              </a:rPr>
              <a:t>Prostor pro vaše </a:t>
            </a:r>
            <a:r>
              <a:rPr lang="cs-CZ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dotazy.</a:t>
            </a:r>
            <a:endParaRPr lang="cs-CZ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319894" y="2967335"/>
            <a:ext cx="25042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Komise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42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5613" y="-675456"/>
            <a:ext cx="8229600" cy="1600200"/>
          </a:xfrm>
        </p:spPr>
        <p:txBody>
          <a:bodyPr/>
          <a:lstStyle/>
          <a:p>
            <a:r>
              <a:rPr lang="cs-CZ" dirty="0" smtClean="0"/>
              <a:t>Lokalizace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320" y="980728"/>
            <a:ext cx="5256796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16" y="980728"/>
            <a:ext cx="43278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01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63488"/>
          </a:xfrm>
        </p:spPr>
        <p:txBody>
          <a:bodyPr/>
          <a:lstStyle/>
          <a:p>
            <a:r>
              <a:rPr lang="cs-CZ" dirty="0" smtClean="0"/>
              <a:t>Lokalizace situace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7871" y="951595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Okres: Most</a:t>
            </a:r>
          </a:p>
          <a:p>
            <a:pPr algn="just"/>
            <a:r>
              <a:rPr lang="cs-CZ" sz="2000" dirty="0" smtClean="0"/>
              <a:t>Obec: Most</a:t>
            </a:r>
          </a:p>
          <a:p>
            <a:pPr algn="just"/>
            <a:r>
              <a:rPr lang="cs-CZ" sz="2000" dirty="0" smtClean="0"/>
              <a:t>Katastrální území: Most II.</a:t>
            </a:r>
          </a:p>
          <a:p>
            <a:pPr algn="just"/>
            <a:r>
              <a:rPr lang="cs-CZ" sz="2000" dirty="0" smtClean="0"/>
              <a:t>Parcelní číslo: 6367/75</a:t>
            </a:r>
            <a:endParaRPr lang="cs-CZ" sz="2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8" y="2753737"/>
            <a:ext cx="2160240" cy="161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810" y="2759863"/>
            <a:ext cx="2168631" cy="161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2" y="4780567"/>
            <a:ext cx="2140806" cy="157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26" y="4778505"/>
            <a:ext cx="2144922" cy="157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vnoramenný trojúhelník 14"/>
          <p:cNvSpPr/>
          <p:nvPr/>
        </p:nvSpPr>
        <p:spPr>
          <a:xfrm rot="9909502">
            <a:off x="431494" y="2859253"/>
            <a:ext cx="216024" cy="499626"/>
          </a:xfrm>
          <a:prstGeom prst="triangl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Rovnoramenný trojúhelník 16"/>
          <p:cNvSpPr/>
          <p:nvPr/>
        </p:nvSpPr>
        <p:spPr>
          <a:xfrm rot="12695580">
            <a:off x="2738491" y="2859480"/>
            <a:ext cx="216024" cy="499626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Rovnoramenný trojúhelník 18"/>
          <p:cNvSpPr/>
          <p:nvPr/>
        </p:nvSpPr>
        <p:spPr>
          <a:xfrm rot="19760242">
            <a:off x="431493" y="4800724"/>
            <a:ext cx="216024" cy="499626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Rovnoramenný trojúhelník 20"/>
          <p:cNvSpPr/>
          <p:nvPr/>
        </p:nvSpPr>
        <p:spPr>
          <a:xfrm rot="2857785">
            <a:off x="2844793" y="4735005"/>
            <a:ext cx="216024" cy="499626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6708"/>
            <a:ext cx="3943532" cy="453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vnoramenný trojúhelník 19"/>
          <p:cNvSpPr/>
          <p:nvPr/>
        </p:nvSpPr>
        <p:spPr>
          <a:xfrm rot="2857785">
            <a:off x="7889693" y="2089388"/>
            <a:ext cx="216024" cy="499626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Rovnoramenný trojúhelník 17"/>
          <p:cNvSpPr/>
          <p:nvPr/>
        </p:nvSpPr>
        <p:spPr>
          <a:xfrm rot="19760242">
            <a:off x="5260362" y="2117127"/>
            <a:ext cx="216024" cy="499626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Rovnoramenný trojúhelník 15"/>
          <p:cNvSpPr/>
          <p:nvPr/>
        </p:nvSpPr>
        <p:spPr>
          <a:xfrm rot="12695580">
            <a:off x="5262927" y="5464784"/>
            <a:ext cx="216024" cy="499626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Rovnoramenný trojúhelník 4"/>
          <p:cNvSpPr/>
          <p:nvPr/>
        </p:nvSpPr>
        <p:spPr>
          <a:xfrm rot="9909502">
            <a:off x="7632338" y="5049295"/>
            <a:ext cx="216024" cy="499626"/>
          </a:xfrm>
          <a:prstGeom prst="triangl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5" t="85164" r="9863"/>
          <a:stretch/>
        </p:blipFill>
        <p:spPr bwMode="auto">
          <a:xfrm>
            <a:off x="7706490" y="5900847"/>
            <a:ext cx="404516" cy="45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86352" y="4238983"/>
            <a:ext cx="899889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7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Dispoziční řešení</a:t>
            </a:r>
            <a:br>
              <a:rPr lang="cs-CZ" dirty="0" smtClean="0"/>
            </a:br>
            <a:r>
              <a:rPr lang="cs-CZ" dirty="0" smtClean="0"/>
              <a:t>vlastního návrhu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0" b="-1"/>
          <a:stretch/>
        </p:blipFill>
        <p:spPr bwMode="auto">
          <a:xfrm>
            <a:off x="819150" y="1510673"/>
            <a:ext cx="7425258" cy="522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" b="2660" l="761" r="99323">
                        <a14:foregroundMark x1="846" y1="1572" x2="87733" y2="1693"/>
                        <a14:foregroundMark x1="91371" y1="1935" x2="99323" y2="1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070" b="96786"/>
          <a:stretch/>
        </p:blipFill>
        <p:spPr bwMode="auto">
          <a:xfrm>
            <a:off x="819150" y="1484784"/>
            <a:ext cx="7425258" cy="1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89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20688"/>
            <a:ext cx="7724359" cy="565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25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459432"/>
            <a:ext cx="8229600" cy="1600200"/>
          </a:xfrm>
        </p:spPr>
        <p:txBody>
          <a:bodyPr/>
          <a:lstStyle/>
          <a:p>
            <a:r>
              <a:rPr lang="cs-CZ" dirty="0" smtClean="0"/>
              <a:t>Pohledy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" y="3969651"/>
            <a:ext cx="4352000" cy="244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0456" y="142728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Severní 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6" y="1427287"/>
            <a:ext cx="4352000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95917" y="143239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Severní 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8" y="3969651"/>
            <a:ext cx="4352000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00456" y="396965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Jižní  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711799" y="396965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27287"/>
            <a:ext cx="4352000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69651"/>
            <a:ext cx="4352000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4644008" y="396965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Jihozápad 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4644008" y="142728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Jihovýchod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4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1400"/>
            <a:ext cx="9108504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 smtClean="0"/>
              <a:t>1. Výzkumná otázka</a:t>
            </a:r>
            <a:br>
              <a:rPr lang="cs-CZ" dirty="0" smtClean="0"/>
            </a:br>
            <a:r>
              <a:rPr lang="cs-CZ" sz="2000" dirty="0">
                <a:effectLst/>
              </a:rPr>
              <a:t>Alternativní PBŘ objektu knihovny s implementací dalších prvků PB </a:t>
            </a:r>
            <a:r>
              <a:rPr lang="cs-CZ" sz="2000" dirty="0" smtClean="0">
                <a:effectLst/>
              </a:rPr>
              <a:t>zařízení.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/>
            <a:r>
              <a:rPr lang="cs-CZ" sz="1400" dirty="0" smtClean="0"/>
              <a:t>Mlhové stabilní hasící zařízení</a:t>
            </a:r>
          </a:p>
          <a:p>
            <a:pPr marL="342900" lvl="2" indent="-342900"/>
            <a:endParaRPr lang="cs-CZ" sz="1400" dirty="0" smtClean="0"/>
          </a:p>
          <a:p>
            <a:pPr marL="342900" lvl="2" indent="-342900"/>
            <a:r>
              <a:rPr lang="cs-CZ" sz="1400" dirty="0" smtClean="0"/>
              <a:t>Přepočet </a:t>
            </a:r>
            <a:r>
              <a:rPr lang="cs-CZ" sz="1400" dirty="0"/>
              <a:t>stupně požární bezpečnosti (SPB)</a:t>
            </a:r>
            <a:endParaRPr lang="cs-CZ" i="1" dirty="0"/>
          </a:p>
          <a:p>
            <a:pPr marL="342900" lvl="2" indent="-342900"/>
            <a:r>
              <a:rPr lang="cs-CZ" sz="1400" dirty="0"/>
              <a:t>Přepočet požárně nebezpečného prostoru (PNP)</a:t>
            </a:r>
            <a:endParaRPr lang="cs-CZ" i="1" dirty="0"/>
          </a:p>
          <a:p>
            <a:r>
              <a:rPr lang="cs-CZ" sz="1400" dirty="0" smtClean="0"/>
              <a:t>Přepočet </a:t>
            </a:r>
            <a:r>
              <a:rPr lang="cs-CZ" sz="1400" dirty="0"/>
              <a:t>vnitřních odběrných míst</a:t>
            </a:r>
          </a:p>
          <a:p>
            <a:pPr marL="342900" lvl="2" indent="-342900"/>
            <a:r>
              <a:rPr lang="cs-CZ" sz="1400" dirty="0"/>
              <a:t>Přepočet přenosných hasicích přístrojů (PHP)</a:t>
            </a:r>
            <a:endParaRPr lang="cs-CZ" i="1" dirty="0"/>
          </a:p>
          <a:p>
            <a:pPr marL="342900" lvl="2" indent="-342900"/>
            <a:r>
              <a:rPr lang="cs-CZ" sz="1400" dirty="0"/>
              <a:t>Přepočet větrání „redukce světlíků“</a:t>
            </a:r>
            <a:endParaRPr lang="cs-CZ" i="1" dirty="0"/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84" y="4019500"/>
            <a:ext cx="2523420" cy="270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90176"/>
            <a:ext cx="2533276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07820" y="3720399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Původní rozestavění světlíků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637212" y="3729958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Nové rozestavění světlíků</a:t>
            </a: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822" y="1407672"/>
            <a:ext cx="3419872" cy="255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0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45831"/>
            <a:ext cx="4358400" cy="2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:\Users\Tereza\Desktop\moje bakule\vizualizace 1 varianta\noc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" y="3933056"/>
            <a:ext cx="4358400" cy="24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1400"/>
            <a:ext cx="9108504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 smtClean="0"/>
              <a:t>2. Výzkumná otázka</a:t>
            </a:r>
            <a:br>
              <a:rPr lang="cs-CZ" dirty="0" smtClean="0"/>
            </a:br>
            <a:r>
              <a:rPr lang="cs-CZ" sz="2000" dirty="0">
                <a:effectLst/>
              </a:rPr>
              <a:t>Vliv nového využití střešní konstrukce na celkové PBŘ.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205594"/>
              </p:ext>
            </p:extLst>
          </p:nvPr>
        </p:nvGraphicFramePr>
        <p:xfrm>
          <a:off x="824743" y="1484784"/>
          <a:ext cx="7525193" cy="2311904"/>
        </p:xfrm>
        <a:graphic>
          <a:graphicData uri="http://schemas.openxmlformats.org/drawingml/2006/table">
            <a:tbl>
              <a:tblPr firstRow="1" firstCol="1" bandRow="1"/>
              <a:tblGrid>
                <a:gridCol w="1441337"/>
                <a:gridCol w="1010539"/>
                <a:gridCol w="1069354"/>
                <a:gridCol w="822638"/>
                <a:gridCol w="1241214"/>
                <a:gridCol w="1069354"/>
                <a:gridCol w="870757"/>
              </a:tblGrid>
              <a:tr h="64128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Druh prostoru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Obsazenost (počet osob)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Torzní stín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(m)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Průměrné výpočtové požární zatížení </a:t>
                      </a:r>
                      <a:r>
                        <a:rPr lang="cs-CZ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pú</a:t>
                      </a: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na střešním prostoru (kg*m</a:t>
                      </a:r>
                      <a:r>
                        <a:rPr lang="cs-CZ" sz="1200" baseline="30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Odstupová</a:t>
                      </a: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vzdálenost od střešního pláště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(m)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7334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Hrací den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Výstavní den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Denní stav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Vodorovná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dv (m)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Kolmá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ds</a:t>
                      </a: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(m)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20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Původní varianta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60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Letní scéna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3,267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Multifunkční prostor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3,267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30,05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2,290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6,750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" y="3931642"/>
            <a:ext cx="4358400" cy="2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" y="3933056"/>
            <a:ext cx="4358400" cy="2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81" y="3930279"/>
            <a:ext cx="4358400" cy="2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737"/>
            <a:ext cx="4358400" cy="2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1" y="3931642"/>
            <a:ext cx="4355976" cy="245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81" y="3930279"/>
            <a:ext cx="4358400" cy="2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1109821" y="6381879"/>
            <a:ext cx="274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1.VAR. Letní scéna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364088" y="6388967"/>
            <a:ext cx="344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2.VAR. Multifunkční prostor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16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531440"/>
            <a:ext cx="8229600" cy="1600200"/>
          </a:xfrm>
        </p:spPr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t="56" r="30846" b="43797"/>
          <a:stretch/>
        </p:blipFill>
        <p:spPr bwMode="auto">
          <a:xfrm>
            <a:off x="2706407" y="979934"/>
            <a:ext cx="3714209" cy="277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30520" b="43397"/>
          <a:stretch/>
        </p:blipFill>
        <p:spPr bwMode="auto">
          <a:xfrm>
            <a:off x="5148064" y="3933056"/>
            <a:ext cx="3803199" cy="27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r="31961" b="43808"/>
          <a:stretch/>
        </p:blipFill>
        <p:spPr bwMode="auto">
          <a:xfrm>
            <a:off x="251520" y="3951332"/>
            <a:ext cx="3693659" cy="27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7" y="0"/>
            <a:ext cx="993834" cy="97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043608" y="3951332"/>
            <a:ext cx="274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1.VAR. Letní scéna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580112" y="3951456"/>
            <a:ext cx="344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2.VAR. Multifunkční prostor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059832" y="97993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Původní varianta z ATE 1-3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14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5776</TotalTime>
  <Words>265</Words>
  <Application>Microsoft Office PowerPoint</Application>
  <PresentationFormat>Předvádění na obrazovce (4:3)</PresentationFormat>
  <Paragraphs>117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Exekutivní</vt:lpstr>
      <vt:lpstr>Městská knihovna –  Požárně bezpečnostní řešení</vt:lpstr>
      <vt:lpstr>Lokalizace projektu</vt:lpstr>
      <vt:lpstr>Lokalizace situace</vt:lpstr>
      <vt:lpstr>Dispoziční řešení vlastního návrhu</vt:lpstr>
      <vt:lpstr>Prezentace aplikace PowerPoint</vt:lpstr>
      <vt:lpstr>Pohledy</vt:lpstr>
      <vt:lpstr>1. Výzkumná otázka Alternativní PBŘ objektu knihovny s implementací dalších prvků PB zařízení.</vt:lpstr>
      <vt:lpstr>2. Výzkumná otázka Vliv nového využití střešní konstrukce na celkové PBŘ.</vt:lpstr>
      <vt:lpstr>Shrnutí</vt:lpstr>
      <vt:lpstr>Děkuji za pozornost</vt:lpstr>
      <vt:lpstr>Otázky vedoucího</vt:lpstr>
      <vt:lpstr>Prezentace aplikace PowerPoint</vt:lpstr>
      <vt:lpstr>Prezentace aplikace PowerPoint</vt:lpstr>
      <vt:lpstr>Otázky oponenta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Městská knihovna s infocentrem (oddělení pro dospělé a děti, archiv, přednáškový sál)</dc:title>
  <dc:creator>Terezka</dc:creator>
  <cp:lastModifiedBy>Tereza</cp:lastModifiedBy>
  <cp:revision>94</cp:revision>
  <dcterms:created xsi:type="dcterms:W3CDTF">2023-01-19T10:21:47Z</dcterms:created>
  <dcterms:modified xsi:type="dcterms:W3CDTF">2024-06-18T13:25:19Z</dcterms:modified>
</cp:coreProperties>
</file>