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ECE8"/>
    <a:srgbClr val="FFFFFF"/>
    <a:srgbClr val="DCD3D1"/>
    <a:srgbClr val="F2D0DA"/>
    <a:srgbClr val="307C71"/>
    <a:srgbClr val="A7928D"/>
    <a:srgbClr val="769A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E2F0BA-7937-4B33-ABCE-6D3D05912BC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325CFCD-10BD-43ED-B0DE-E1CEF7A7A524}">
      <dgm:prSet custT="1"/>
      <dgm:spPr/>
      <dgm:t>
        <a:bodyPr/>
        <a:lstStyle/>
        <a:p>
          <a:r>
            <a:rPr lang="cs-CZ" sz="2400" dirty="0">
              <a:latin typeface="Arial" panose="020B0604020202020204" pitchFamily="34" charset="0"/>
              <a:cs typeface="Arial" panose="020B0604020202020204" pitchFamily="34" charset="0"/>
            </a:rPr>
            <a:t>1. Variantní studie využití ploché střechy (min. 3 varianty)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D2CC75-FD9A-4F44-B5F8-65EFD6A83B7D}" type="parTrans" cxnId="{994A9593-3D28-42BC-9864-9BCB9AA2FB23}">
      <dgm:prSet/>
      <dgm:spPr/>
      <dgm:t>
        <a:bodyPr/>
        <a:lstStyle/>
        <a:p>
          <a:endParaRPr lang="en-US"/>
        </a:p>
      </dgm:t>
    </dgm:pt>
    <dgm:pt modelId="{D0A1ACD7-4CE0-4526-B74A-FD2E652522F6}" type="sibTrans" cxnId="{994A9593-3D28-42BC-9864-9BCB9AA2FB23}">
      <dgm:prSet/>
      <dgm:spPr/>
      <dgm:t>
        <a:bodyPr/>
        <a:lstStyle/>
        <a:p>
          <a:endParaRPr lang="en-US"/>
        </a:p>
      </dgm:t>
    </dgm:pt>
    <dgm:pt modelId="{9C6401F4-7DD4-4B54-B5BA-C2DE188E0F44}">
      <dgm:prSet custT="1"/>
      <dgm:spPr/>
      <dgm:t>
        <a:bodyPr/>
        <a:lstStyle/>
        <a:p>
          <a:r>
            <a:rPr lang="cs-CZ" sz="2400" dirty="0">
              <a:latin typeface="Arial" panose="020B0604020202020204" pitchFamily="34" charset="0"/>
              <a:cs typeface="Arial" panose="020B0604020202020204" pitchFamily="34" charset="0"/>
            </a:rPr>
            <a:t>2. Multikriteriální posouzení navržených variant (min. 5 kritérií)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74E1C8-11A0-4D51-88A8-646535877295}" type="parTrans" cxnId="{85DA65B4-4108-458C-94FF-41E834AB4E51}">
      <dgm:prSet/>
      <dgm:spPr/>
      <dgm:t>
        <a:bodyPr/>
        <a:lstStyle/>
        <a:p>
          <a:endParaRPr lang="en-US"/>
        </a:p>
      </dgm:t>
    </dgm:pt>
    <dgm:pt modelId="{0D107DAC-11B9-4048-A365-CA7ECB228F9E}" type="sibTrans" cxnId="{85DA65B4-4108-458C-94FF-41E834AB4E51}">
      <dgm:prSet/>
      <dgm:spPr/>
      <dgm:t>
        <a:bodyPr/>
        <a:lstStyle/>
        <a:p>
          <a:endParaRPr lang="en-US"/>
        </a:p>
      </dgm:t>
    </dgm:pt>
    <dgm:pt modelId="{DA3B2EEA-D689-4A19-8809-78AE763EB001}" type="pres">
      <dgm:prSet presAssocID="{5FE2F0BA-7937-4B33-ABCE-6D3D05912BC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A166B3A-0E65-42BD-B00D-0F2E0F206FBC}" type="pres">
      <dgm:prSet presAssocID="{D325CFCD-10BD-43ED-B0DE-E1CEF7A7A524}" presName="hierRoot1" presStyleCnt="0"/>
      <dgm:spPr/>
    </dgm:pt>
    <dgm:pt modelId="{6F3DF796-77BD-459E-AEBD-AC2CE797562E}" type="pres">
      <dgm:prSet presAssocID="{D325CFCD-10BD-43ED-B0DE-E1CEF7A7A524}" presName="composite" presStyleCnt="0"/>
      <dgm:spPr/>
    </dgm:pt>
    <dgm:pt modelId="{92EDFFAE-E1A2-46CE-98A6-811B04FAA397}" type="pres">
      <dgm:prSet presAssocID="{D325CFCD-10BD-43ED-B0DE-E1CEF7A7A524}" presName="background" presStyleLbl="node0" presStyleIdx="0" presStyleCnt="2"/>
      <dgm:spPr>
        <a:solidFill>
          <a:schemeClr val="tx2">
            <a:lumMod val="75000"/>
            <a:lumOff val="25000"/>
          </a:schemeClr>
        </a:solidFill>
      </dgm:spPr>
    </dgm:pt>
    <dgm:pt modelId="{948CEB87-27C2-41AA-AB92-CA41DDF4DAF8}" type="pres">
      <dgm:prSet presAssocID="{D325CFCD-10BD-43ED-B0DE-E1CEF7A7A524}" presName="text" presStyleLbl="fgAcc0" presStyleIdx="0" presStyleCnt="2">
        <dgm:presLayoutVars>
          <dgm:chPref val="3"/>
        </dgm:presLayoutVars>
      </dgm:prSet>
      <dgm:spPr/>
    </dgm:pt>
    <dgm:pt modelId="{F08F95FF-EEC9-4A13-BCEA-2F1BAE3A8118}" type="pres">
      <dgm:prSet presAssocID="{D325CFCD-10BD-43ED-B0DE-E1CEF7A7A524}" presName="hierChild2" presStyleCnt="0"/>
      <dgm:spPr/>
    </dgm:pt>
    <dgm:pt modelId="{36F817CA-CA42-43EB-827D-FAFD64C4B522}" type="pres">
      <dgm:prSet presAssocID="{9C6401F4-7DD4-4B54-B5BA-C2DE188E0F44}" presName="hierRoot1" presStyleCnt="0"/>
      <dgm:spPr/>
    </dgm:pt>
    <dgm:pt modelId="{E4E1C7A1-7C26-4993-ABA4-5AF2CD917F51}" type="pres">
      <dgm:prSet presAssocID="{9C6401F4-7DD4-4B54-B5BA-C2DE188E0F44}" presName="composite" presStyleCnt="0"/>
      <dgm:spPr/>
    </dgm:pt>
    <dgm:pt modelId="{A0FC4B54-B078-44BA-8C32-F3A953CF53BE}" type="pres">
      <dgm:prSet presAssocID="{9C6401F4-7DD4-4B54-B5BA-C2DE188E0F44}" presName="background" presStyleLbl="node0" presStyleIdx="1" presStyleCnt="2"/>
      <dgm:spPr>
        <a:solidFill>
          <a:schemeClr val="tx2">
            <a:lumMod val="75000"/>
            <a:lumOff val="25000"/>
          </a:schemeClr>
        </a:solidFill>
      </dgm:spPr>
    </dgm:pt>
    <dgm:pt modelId="{66004A89-1E3A-46D7-9CF0-673E648513C9}" type="pres">
      <dgm:prSet presAssocID="{9C6401F4-7DD4-4B54-B5BA-C2DE188E0F44}" presName="text" presStyleLbl="fgAcc0" presStyleIdx="1" presStyleCnt="2">
        <dgm:presLayoutVars>
          <dgm:chPref val="3"/>
        </dgm:presLayoutVars>
      </dgm:prSet>
      <dgm:spPr/>
    </dgm:pt>
    <dgm:pt modelId="{EF2E5E56-2C2B-438D-94C9-9D7DC07F8D89}" type="pres">
      <dgm:prSet presAssocID="{9C6401F4-7DD4-4B54-B5BA-C2DE188E0F44}" presName="hierChild2" presStyleCnt="0"/>
      <dgm:spPr/>
    </dgm:pt>
  </dgm:ptLst>
  <dgm:cxnLst>
    <dgm:cxn modelId="{A099342D-329D-4262-A75D-8ECD56E06435}" type="presOf" srcId="{5FE2F0BA-7937-4B33-ABCE-6D3D05912BCA}" destId="{DA3B2EEA-D689-4A19-8809-78AE763EB001}" srcOrd="0" destOrd="0" presId="urn:microsoft.com/office/officeart/2005/8/layout/hierarchy1"/>
    <dgm:cxn modelId="{994A9593-3D28-42BC-9864-9BCB9AA2FB23}" srcId="{5FE2F0BA-7937-4B33-ABCE-6D3D05912BCA}" destId="{D325CFCD-10BD-43ED-B0DE-E1CEF7A7A524}" srcOrd="0" destOrd="0" parTransId="{B3D2CC75-FD9A-4F44-B5F8-65EFD6A83B7D}" sibTransId="{D0A1ACD7-4CE0-4526-B74A-FD2E652522F6}"/>
    <dgm:cxn modelId="{85DA65B4-4108-458C-94FF-41E834AB4E51}" srcId="{5FE2F0BA-7937-4B33-ABCE-6D3D05912BCA}" destId="{9C6401F4-7DD4-4B54-B5BA-C2DE188E0F44}" srcOrd="1" destOrd="0" parTransId="{6574E1C8-11A0-4D51-88A8-646535877295}" sibTransId="{0D107DAC-11B9-4048-A365-CA7ECB228F9E}"/>
    <dgm:cxn modelId="{21B331DF-4E35-46E0-BEDE-47A83DFEE606}" type="presOf" srcId="{D325CFCD-10BD-43ED-B0DE-E1CEF7A7A524}" destId="{948CEB87-27C2-41AA-AB92-CA41DDF4DAF8}" srcOrd="0" destOrd="0" presId="urn:microsoft.com/office/officeart/2005/8/layout/hierarchy1"/>
    <dgm:cxn modelId="{F5C3C2FE-3ABF-43C3-80B0-BAD796E3A182}" type="presOf" srcId="{9C6401F4-7DD4-4B54-B5BA-C2DE188E0F44}" destId="{66004A89-1E3A-46D7-9CF0-673E648513C9}" srcOrd="0" destOrd="0" presId="urn:microsoft.com/office/officeart/2005/8/layout/hierarchy1"/>
    <dgm:cxn modelId="{E86FAB76-6118-4DFB-9EC8-36E8D7414B3E}" type="presParOf" srcId="{DA3B2EEA-D689-4A19-8809-78AE763EB001}" destId="{7A166B3A-0E65-42BD-B00D-0F2E0F206FBC}" srcOrd="0" destOrd="0" presId="urn:microsoft.com/office/officeart/2005/8/layout/hierarchy1"/>
    <dgm:cxn modelId="{1C0743BF-1A8C-4A1B-8AE3-152402D40830}" type="presParOf" srcId="{7A166B3A-0E65-42BD-B00D-0F2E0F206FBC}" destId="{6F3DF796-77BD-459E-AEBD-AC2CE797562E}" srcOrd="0" destOrd="0" presId="urn:microsoft.com/office/officeart/2005/8/layout/hierarchy1"/>
    <dgm:cxn modelId="{F22D7542-C6AD-4FC1-8FB5-B6E33F37A139}" type="presParOf" srcId="{6F3DF796-77BD-459E-AEBD-AC2CE797562E}" destId="{92EDFFAE-E1A2-46CE-98A6-811B04FAA397}" srcOrd="0" destOrd="0" presId="urn:microsoft.com/office/officeart/2005/8/layout/hierarchy1"/>
    <dgm:cxn modelId="{A00E2122-9A7B-4C63-A28E-49C1D7A57B50}" type="presParOf" srcId="{6F3DF796-77BD-459E-AEBD-AC2CE797562E}" destId="{948CEB87-27C2-41AA-AB92-CA41DDF4DAF8}" srcOrd="1" destOrd="0" presId="urn:microsoft.com/office/officeart/2005/8/layout/hierarchy1"/>
    <dgm:cxn modelId="{CFC7F01C-76AE-48AF-B1A5-98F110F84E9F}" type="presParOf" srcId="{7A166B3A-0E65-42BD-B00D-0F2E0F206FBC}" destId="{F08F95FF-EEC9-4A13-BCEA-2F1BAE3A8118}" srcOrd="1" destOrd="0" presId="urn:microsoft.com/office/officeart/2005/8/layout/hierarchy1"/>
    <dgm:cxn modelId="{E9E76E95-112E-4B77-B7E8-C10AF4519960}" type="presParOf" srcId="{DA3B2EEA-D689-4A19-8809-78AE763EB001}" destId="{36F817CA-CA42-43EB-827D-FAFD64C4B522}" srcOrd="1" destOrd="0" presId="urn:microsoft.com/office/officeart/2005/8/layout/hierarchy1"/>
    <dgm:cxn modelId="{B19E4DAF-C14B-44B1-8D10-DA2AF0048155}" type="presParOf" srcId="{36F817CA-CA42-43EB-827D-FAFD64C4B522}" destId="{E4E1C7A1-7C26-4993-ABA4-5AF2CD917F51}" srcOrd="0" destOrd="0" presId="urn:microsoft.com/office/officeart/2005/8/layout/hierarchy1"/>
    <dgm:cxn modelId="{963633D4-73C9-41CC-8A6D-B3C2FF76B0C9}" type="presParOf" srcId="{E4E1C7A1-7C26-4993-ABA4-5AF2CD917F51}" destId="{A0FC4B54-B078-44BA-8C32-F3A953CF53BE}" srcOrd="0" destOrd="0" presId="urn:microsoft.com/office/officeart/2005/8/layout/hierarchy1"/>
    <dgm:cxn modelId="{2AE4C6FC-A7FD-4D35-B27B-5B26D8C82FAA}" type="presParOf" srcId="{E4E1C7A1-7C26-4993-ABA4-5AF2CD917F51}" destId="{66004A89-1E3A-46D7-9CF0-673E648513C9}" srcOrd="1" destOrd="0" presId="urn:microsoft.com/office/officeart/2005/8/layout/hierarchy1"/>
    <dgm:cxn modelId="{CB73C8BD-3915-4AF2-934B-93F343C5CE5D}" type="presParOf" srcId="{36F817CA-CA42-43EB-827D-FAFD64C4B522}" destId="{EF2E5E56-2C2B-438D-94C9-9D7DC07F8D8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A81875-DDFD-4EED-ACC4-358BE63B0CC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5960C0F-8134-49BB-9458-CD1DF33E07BB}">
      <dgm:prSet/>
      <dgm:spPr/>
      <dgm:t>
        <a:bodyPr/>
        <a:lstStyle/>
        <a:p>
          <a:r>
            <a:rPr lang="cs-CZ"/>
            <a:t>Analýza</a:t>
          </a:r>
          <a:endParaRPr lang="en-US"/>
        </a:p>
      </dgm:t>
    </dgm:pt>
    <dgm:pt modelId="{7B847CE5-15AE-42B3-AF0C-212A50168D10}" type="parTrans" cxnId="{55E26567-F310-4124-9D45-E820E9FDE52D}">
      <dgm:prSet/>
      <dgm:spPr/>
      <dgm:t>
        <a:bodyPr/>
        <a:lstStyle/>
        <a:p>
          <a:endParaRPr lang="en-US"/>
        </a:p>
      </dgm:t>
    </dgm:pt>
    <dgm:pt modelId="{34CE4901-0614-4239-B6D3-50275746100D}" type="sibTrans" cxnId="{55E26567-F310-4124-9D45-E820E9FDE52D}">
      <dgm:prSet/>
      <dgm:spPr/>
      <dgm:t>
        <a:bodyPr/>
        <a:lstStyle/>
        <a:p>
          <a:endParaRPr lang="en-US"/>
        </a:p>
      </dgm:t>
    </dgm:pt>
    <dgm:pt modelId="{CA04EF04-63C2-4383-A974-39548F8DCE77}">
      <dgm:prSet/>
      <dgm:spPr/>
      <dgm:t>
        <a:bodyPr/>
        <a:lstStyle/>
        <a:p>
          <a:r>
            <a:rPr lang="cs-CZ"/>
            <a:t>Komparace</a:t>
          </a:r>
          <a:endParaRPr lang="en-US"/>
        </a:p>
      </dgm:t>
    </dgm:pt>
    <dgm:pt modelId="{9CA03756-A388-4A95-AF5B-5FABE71F12E2}" type="parTrans" cxnId="{46109F36-EB2A-4748-BF38-F6CF820D6350}">
      <dgm:prSet/>
      <dgm:spPr/>
      <dgm:t>
        <a:bodyPr/>
        <a:lstStyle/>
        <a:p>
          <a:endParaRPr lang="en-US"/>
        </a:p>
      </dgm:t>
    </dgm:pt>
    <dgm:pt modelId="{CBAFC241-9B25-4BBE-8A3B-E094F5F4F43A}" type="sibTrans" cxnId="{46109F36-EB2A-4748-BF38-F6CF820D6350}">
      <dgm:prSet/>
      <dgm:spPr/>
      <dgm:t>
        <a:bodyPr/>
        <a:lstStyle/>
        <a:p>
          <a:endParaRPr lang="en-US"/>
        </a:p>
      </dgm:t>
    </dgm:pt>
    <dgm:pt modelId="{CC2E0493-78CC-4963-9A13-3DD4B01BD8C6}">
      <dgm:prSet/>
      <dgm:spPr/>
      <dgm:t>
        <a:bodyPr/>
        <a:lstStyle/>
        <a:p>
          <a:r>
            <a:rPr lang="cs-CZ"/>
            <a:t>Pozorování </a:t>
          </a:r>
          <a:endParaRPr lang="en-US"/>
        </a:p>
      </dgm:t>
    </dgm:pt>
    <dgm:pt modelId="{CE4D0409-EFF6-4F46-A963-FD232C537CB2}" type="parTrans" cxnId="{FE2AFB0E-39C5-4ACD-B533-9207B262E476}">
      <dgm:prSet/>
      <dgm:spPr/>
      <dgm:t>
        <a:bodyPr/>
        <a:lstStyle/>
        <a:p>
          <a:endParaRPr lang="en-US"/>
        </a:p>
      </dgm:t>
    </dgm:pt>
    <dgm:pt modelId="{F032972C-AD32-44DD-A862-FB48877612A2}" type="sibTrans" cxnId="{FE2AFB0E-39C5-4ACD-B533-9207B262E476}">
      <dgm:prSet/>
      <dgm:spPr/>
      <dgm:t>
        <a:bodyPr/>
        <a:lstStyle/>
        <a:p>
          <a:endParaRPr lang="en-US"/>
        </a:p>
      </dgm:t>
    </dgm:pt>
    <dgm:pt modelId="{0F30BA22-0045-4C2A-B225-E1FAD2AB7056}">
      <dgm:prSet/>
      <dgm:spPr/>
      <dgm:t>
        <a:bodyPr/>
        <a:lstStyle/>
        <a:p>
          <a:r>
            <a:rPr lang="cs-CZ"/>
            <a:t>Dotazníkové šetření </a:t>
          </a:r>
          <a:endParaRPr lang="en-US"/>
        </a:p>
      </dgm:t>
    </dgm:pt>
    <dgm:pt modelId="{4B6BBA64-8DBF-42B5-B15B-C29E8A722C8D}" type="parTrans" cxnId="{09BDA8A3-2818-4D20-B0D7-D07667DABC45}">
      <dgm:prSet/>
      <dgm:spPr/>
      <dgm:t>
        <a:bodyPr/>
        <a:lstStyle/>
        <a:p>
          <a:endParaRPr lang="en-US"/>
        </a:p>
      </dgm:t>
    </dgm:pt>
    <dgm:pt modelId="{2E9F2B56-933D-4B75-9D51-B99233EE2317}" type="sibTrans" cxnId="{09BDA8A3-2818-4D20-B0D7-D07667DABC45}">
      <dgm:prSet/>
      <dgm:spPr/>
      <dgm:t>
        <a:bodyPr/>
        <a:lstStyle/>
        <a:p>
          <a:endParaRPr lang="en-US"/>
        </a:p>
      </dgm:t>
    </dgm:pt>
    <dgm:pt modelId="{A7987107-8F4C-4C45-A344-2F41F73E91B9}" type="pres">
      <dgm:prSet presAssocID="{18A81875-DDFD-4EED-ACC4-358BE63B0CCC}" presName="linear" presStyleCnt="0">
        <dgm:presLayoutVars>
          <dgm:dir/>
          <dgm:animLvl val="lvl"/>
          <dgm:resizeHandles val="exact"/>
        </dgm:presLayoutVars>
      </dgm:prSet>
      <dgm:spPr/>
    </dgm:pt>
    <dgm:pt modelId="{B124F419-4D3C-4576-B44F-024CC22D4205}" type="pres">
      <dgm:prSet presAssocID="{B5960C0F-8134-49BB-9458-CD1DF33E07BB}" presName="parentLin" presStyleCnt="0"/>
      <dgm:spPr/>
    </dgm:pt>
    <dgm:pt modelId="{29200621-1F3B-4F4C-A1EE-7531167507B4}" type="pres">
      <dgm:prSet presAssocID="{B5960C0F-8134-49BB-9458-CD1DF33E07BB}" presName="parentLeftMargin" presStyleLbl="node1" presStyleIdx="0" presStyleCnt="4"/>
      <dgm:spPr/>
    </dgm:pt>
    <dgm:pt modelId="{BEF5E317-88D6-47F0-90A2-5D1BE808FA82}" type="pres">
      <dgm:prSet presAssocID="{B5960C0F-8134-49BB-9458-CD1DF33E07B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99A0D79-996E-4A85-BBC2-E09D70BD2FD2}" type="pres">
      <dgm:prSet presAssocID="{B5960C0F-8134-49BB-9458-CD1DF33E07BB}" presName="negativeSpace" presStyleCnt="0"/>
      <dgm:spPr/>
    </dgm:pt>
    <dgm:pt modelId="{75D4CDD9-770F-4E13-9255-A0A187035E21}" type="pres">
      <dgm:prSet presAssocID="{B5960C0F-8134-49BB-9458-CD1DF33E07BB}" presName="childText" presStyleLbl="conFgAcc1" presStyleIdx="0" presStyleCnt="4">
        <dgm:presLayoutVars>
          <dgm:bulletEnabled val="1"/>
        </dgm:presLayoutVars>
      </dgm:prSet>
      <dgm:spPr/>
    </dgm:pt>
    <dgm:pt modelId="{5C0A4158-1628-4076-BC78-61DBA1C27375}" type="pres">
      <dgm:prSet presAssocID="{34CE4901-0614-4239-B6D3-50275746100D}" presName="spaceBetweenRectangles" presStyleCnt="0"/>
      <dgm:spPr/>
    </dgm:pt>
    <dgm:pt modelId="{558D820D-AF26-4983-B856-C0CDC843B4B8}" type="pres">
      <dgm:prSet presAssocID="{CA04EF04-63C2-4383-A974-39548F8DCE77}" presName="parentLin" presStyleCnt="0"/>
      <dgm:spPr/>
    </dgm:pt>
    <dgm:pt modelId="{89A87942-72CF-4F9B-B97D-5093F46BF8FD}" type="pres">
      <dgm:prSet presAssocID="{CA04EF04-63C2-4383-A974-39548F8DCE77}" presName="parentLeftMargin" presStyleLbl="node1" presStyleIdx="0" presStyleCnt="4"/>
      <dgm:spPr/>
    </dgm:pt>
    <dgm:pt modelId="{6E56C642-4B3A-43DB-9616-ED8418E34F44}" type="pres">
      <dgm:prSet presAssocID="{CA04EF04-63C2-4383-A974-39548F8DCE7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C8D18FE-AC25-449A-ACF5-FD2E2D397FF7}" type="pres">
      <dgm:prSet presAssocID="{CA04EF04-63C2-4383-A974-39548F8DCE77}" presName="negativeSpace" presStyleCnt="0"/>
      <dgm:spPr/>
    </dgm:pt>
    <dgm:pt modelId="{35E608A5-63D5-4650-B798-24E7B4C17EEB}" type="pres">
      <dgm:prSet presAssocID="{CA04EF04-63C2-4383-A974-39548F8DCE77}" presName="childText" presStyleLbl="conFgAcc1" presStyleIdx="1" presStyleCnt="4">
        <dgm:presLayoutVars>
          <dgm:bulletEnabled val="1"/>
        </dgm:presLayoutVars>
      </dgm:prSet>
      <dgm:spPr/>
    </dgm:pt>
    <dgm:pt modelId="{328DBBDC-DE58-4396-AC46-B298D4158209}" type="pres">
      <dgm:prSet presAssocID="{CBAFC241-9B25-4BBE-8A3B-E094F5F4F43A}" presName="spaceBetweenRectangles" presStyleCnt="0"/>
      <dgm:spPr/>
    </dgm:pt>
    <dgm:pt modelId="{37FAD000-BE5A-4292-BD5B-E17BD12D660C}" type="pres">
      <dgm:prSet presAssocID="{CC2E0493-78CC-4963-9A13-3DD4B01BD8C6}" presName="parentLin" presStyleCnt="0"/>
      <dgm:spPr/>
    </dgm:pt>
    <dgm:pt modelId="{09A623DD-621C-445F-8339-5E113F9585BD}" type="pres">
      <dgm:prSet presAssocID="{CC2E0493-78CC-4963-9A13-3DD4B01BD8C6}" presName="parentLeftMargin" presStyleLbl="node1" presStyleIdx="1" presStyleCnt="4"/>
      <dgm:spPr/>
    </dgm:pt>
    <dgm:pt modelId="{42CDC734-8CEA-46D8-93E9-DFC907586996}" type="pres">
      <dgm:prSet presAssocID="{CC2E0493-78CC-4963-9A13-3DD4B01BD8C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A1AF51C-A506-4BFE-BB9B-3C5651C11E3D}" type="pres">
      <dgm:prSet presAssocID="{CC2E0493-78CC-4963-9A13-3DD4B01BD8C6}" presName="negativeSpace" presStyleCnt="0"/>
      <dgm:spPr/>
    </dgm:pt>
    <dgm:pt modelId="{B88C0A07-CAD7-44CC-B8D9-956115856EF7}" type="pres">
      <dgm:prSet presAssocID="{CC2E0493-78CC-4963-9A13-3DD4B01BD8C6}" presName="childText" presStyleLbl="conFgAcc1" presStyleIdx="2" presStyleCnt="4">
        <dgm:presLayoutVars>
          <dgm:bulletEnabled val="1"/>
        </dgm:presLayoutVars>
      </dgm:prSet>
      <dgm:spPr/>
    </dgm:pt>
    <dgm:pt modelId="{32481358-9D50-4FA2-9D7F-F46A514DB5A9}" type="pres">
      <dgm:prSet presAssocID="{F032972C-AD32-44DD-A862-FB48877612A2}" presName="spaceBetweenRectangles" presStyleCnt="0"/>
      <dgm:spPr/>
    </dgm:pt>
    <dgm:pt modelId="{1CB04C4B-64A5-45FE-A58D-8BC7ADEF06D1}" type="pres">
      <dgm:prSet presAssocID="{0F30BA22-0045-4C2A-B225-E1FAD2AB7056}" presName="parentLin" presStyleCnt="0"/>
      <dgm:spPr/>
    </dgm:pt>
    <dgm:pt modelId="{F1CC0C5D-93C6-49D7-9829-03CA46407408}" type="pres">
      <dgm:prSet presAssocID="{0F30BA22-0045-4C2A-B225-E1FAD2AB7056}" presName="parentLeftMargin" presStyleLbl="node1" presStyleIdx="2" presStyleCnt="4"/>
      <dgm:spPr/>
    </dgm:pt>
    <dgm:pt modelId="{0B6B3264-E740-437A-9AF4-A7265BB043E5}" type="pres">
      <dgm:prSet presAssocID="{0F30BA22-0045-4C2A-B225-E1FAD2AB7056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9C7431CE-9553-474A-AC9E-D9D2748F66D1}" type="pres">
      <dgm:prSet presAssocID="{0F30BA22-0045-4C2A-B225-E1FAD2AB7056}" presName="negativeSpace" presStyleCnt="0"/>
      <dgm:spPr/>
    </dgm:pt>
    <dgm:pt modelId="{BFED0B9E-5940-43EF-8C7A-34CA599A8ED9}" type="pres">
      <dgm:prSet presAssocID="{0F30BA22-0045-4C2A-B225-E1FAD2AB7056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FE2AFB0E-39C5-4ACD-B533-9207B262E476}" srcId="{18A81875-DDFD-4EED-ACC4-358BE63B0CCC}" destId="{CC2E0493-78CC-4963-9A13-3DD4B01BD8C6}" srcOrd="2" destOrd="0" parTransId="{CE4D0409-EFF6-4F46-A963-FD232C537CB2}" sibTransId="{F032972C-AD32-44DD-A862-FB48877612A2}"/>
    <dgm:cxn modelId="{46109F36-EB2A-4748-BF38-F6CF820D6350}" srcId="{18A81875-DDFD-4EED-ACC4-358BE63B0CCC}" destId="{CA04EF04-63C2-4383-A974-39548F8DCE77}" srcOrd="1" destOrd="0" parTransId="{9CA03756-A388-4A95-AF5B-5FABE71F12E2}" sibTransId="{CBAFC241-9B25-4BBE-8A3B-E094F5F4F43A}"/>
    <dgm:cxn modelId="{E5F5395B-8EEE-4A67-BBC0-1C5209BB59AB}" type="presOf" srcId="{18A81875-DDFD-4EED-ACC4-358BE63B0CCC}" destId="{A7987107-8F4C-4C45-A344-2F41F73E91B9}" srcOrd="0" destOrd="0" presId="urn:microsoft.com/office/officeart/2005/8/layout/list1"/>
    <dgm:cxn modelId="{0B837461-A80A-4A84-A352-7AD5FF7E6A20}" type="presOf" srcId="{0F30BA22-0045-4C2A-B225-E1FAD2AB7056}" destId="{F1CC0C5D-93C6-49D7-9829-03CA46407408}" srcOrd="0" destOrd="0" presId="urn:microsoft.com/office/officeart/2005/8/layout/list1"/>
    <dgm:cxn modelId="{55E26567-F310-4124-9D45-E820E9FDE52D}" srcId="{18A81875-DDFD-4EED-ACC4-358BE63B0CCC}" destId="{B5960C0F-8134-49BB-9458-CD1DF33E07BB}" srcOrd="0" destOrd="0" parTransId="{7B847CE5-15AE-42B3-AF0C-212A50168D10}" sibTransId="{34CE4901-0614-4239-B6D3-50275746100D}"/>
    <dgm:cxn modelId="{83FFBF47-9D22-4FB8-A1E5-E2B375F5AA95}" type="presOf" srcId="{0F30BA22-0045-4C2A-B225-E1FAD2AB7056}" destId="{0B6B3264-E740-437A-9AF4-A7265BB043E5}" srcOrd="1" destOrd="0" presId="urn:microsoft.com/office/officeart/2005/8/layout/list1"/>
    <dgm:cxn modelId="{6CB180A0-ED0A-4110-8838-AF90A094731E}" type="presOf" srcId="{B5960C0F-8134-49BB-9458-CD1DF33E07BB}" destId="{BEF5E317-88D6-47F0-90A2-5D1BE808FA82}" srcOrd="1" destOrd="0" presId="urn:microsoft.com/office/officeart/2005/8/layout/list1"/>
    <dgm:cxn modelId="{C7B63DA2-FC15-4CE7-85D7-64984BFCB309}" type="presOf" srcId="{B5960C0F-8134-49BB-9458-CD1DF33E07BB}" destId="{29200621-1F3B-4F4C-A1EE-7531167507B4}" srcOrd="0" destOrd="0" presId="urn:microsoft.com/office/officeart/2005/8/layout/list1"/>
    <dgm:cxn modelId="{09BDA8A3-2818-4D20-B0D7-D07667DABC45}" srcId="{18A81875-DDFD-4EED-ACC4-358BE63B0CCC}" destId="{0F30BA22-0045-4C2A-B225-E1FAD2AB7056}" srcOrd="3" destOrd="0" parTransId="{4B6BBA64-8DBF-42B5-B15B-C29E8A722C8D}" sibTransId="{2E9F2B56-933D-4B75-9D51-B99233EE2317}"/>
    <dgm:cxn modelId="{C5CCF3AD-E99B-4703-9171-4F759AD6BF94}" type="presOf" srcId="{CC2E0493-78CC-4963-9A13-3DD4B01BD8C6}" destId="{42CDC734-8CEA-46D8-93E9-DFC907586996}" srcOrd="1" destOrd="0" presId="urn:microsoft.com/office/officeart/2005/8/layout/list1"/>
    <dgm:cxn modelId="{3FEB6EBE-0E73-4654-9DF5-7AFDF63299E1}" type="presOf" srcId="{CA04EF04-63C2-4383-A974-39548F8DCE77}" destId="{6E56C642-4B3A-43DB-9616-ED8418E34F44}" srcOrd="1" destOrd="0" presId="urn:microsoft.com/office/officeart/2005/8/layout/list1"/>
    <dgm:cxn modelId="{26334EC0-D5E1-42A9-BE70-4499337E8F10}" type="presOf" srcId="{CA04EF04-63C2-4383-A974-39548F8DCE77}" destId="{89A87942-72CF-4F9B-B97D-5093F46BF8FD}" srcOrd="0" destOrd="0" presId="urn:microsoft.com/office/officeart/2005/8/layout/list1"/>
    <dgm:cxn modelId="{839821DE-0DE8-4E12-8FBA-AFFBB705E5B3}" type="presOf" srcId="{CC2E0493-78CC-4963-9A13-3DD4B01BD8C6}" destId="{09A623DD-621C-445F-8339-5E113F9585BD}" srcOrd="0" destOrd="0" presId="urn:microsoft.com/office/officeart/2005/8/layout/list1"/>
    <dgm:cxn modelId="{0566AF07-923F-4774-B4F5-21468760E67C}" type="presParOf" srcId="{A7987107-8F4C-4C45-A344-2F41F73E91B9}" destId="{B124F419-4D3C-4576-B44F-024CC22D4205}" srcOrd="0" destOrd="0" presId="urn:microsoft.com/office/officeart/2005/8/layout/list1"/>
    <dgm:cxn modelId="{71F15728-308E-4829-A0FD-11B89A717FEF}" type="presParOf" srcId="{B124F419-4D3C-4576-B44F-024CC22D4205}" destId="{29200621-1F3B-4F4C-A1EE-7531167507B4}" srcOrd="0" destOrd="0" presId="urn:microsoft.com/office/officeart/2005/8/layout/list1"/>
    <dgm:cxn modelId="{5EFD8317-9BEA-4EFC-A5B1-1EEC679E245F}" type="presParOf" srcId="{B124F419-4D3C-4576-B44F-024CC22D4205}" destId="{BEF5E317-88D6-47F0-90A2-5D1BE808FA82}" srcOrd="1" destOrd="0" presId="urn:microsoft.com/office/officeart/2005/8/layout/list1"/>
    <dgm:cxn modelId="{DA2F8B14-98DA-4D7A-BA01-7A7CB483E3B0}" type="presParOf" srcId="{A7987107-8F4C-4C45-A344-2F41F73E91B9}" destId="{899A0D79-996E-4A85-BBC2-E09D70BD2FD2}" srcOrd="1" destOrd="0" presId="urn:microsoft.com/office/officeart/2005/8/layout/list1"/>
    <dgm:cxn modelId="{60678EE5-1B1F-4D85-8994-3A00B2E12F15}" type="presParOf" srcId="{A7987107-8F4C-4C45-A344-2F41F73E91B9}" destId="{75D4CDD9-770F-4E13-9255-A0A187035E21}" srcOrd="2" destOrd="0" presId="urn:microsoft.com/office/officeart/2005/8/layout/list1"/>
    <dgm:cxn modelId="{530E1923-1E5F-4B8B-BCE3-676277838D0D}" type="presParOf" srcId="{A7987107-8F4C-4C45-A344-2F41F73E91B9}" destId="{5C0A4158-1628-4076-BC78-61DBA1C27375}" srcOrd="3" destOrd="0" presId="urn:microsoft.com/office/officeart/2005/8/layout/list1"/>
    <dgm:cxn modelId="{57D6694E-9EDF-4BB1-8560-A84BD552B208}" type="presParOf" srcId="{A7987107-8F4C-4C45-A344-2F41F73E91B9}" destId="{558D820D-AF26-4983-B856-C0CDC843B4B8}" srcOrd="4" destOrd="0" presId="urn:microsoft.com/office/officeart/2005/8/layout/list1"/>
    <dgm:cxn modelId="{34E2B451-9F0B-4F0B-819F-4E2D06655B74}" type="presParOf" srcId="{558D820D-AF26-4983-B856-C0CDC843B4B8}" destId="{89A87942-72CF-4F9B-B97D-5093F46BF8FD}" srcOrd="0" destOrd="0" presId="urn:microsoft.com/office/officeart/2005/8/layout/list1"/>
    <dgm:cxn modelId="{8AD5BDC4-070E-4085-99C9-C83015868C17}" type="presParOf" srcId="{558D820D-AF26-4983-B856-C0CDC843B4B8}" destId="{6E56C642-4B3A-43DB-9616-ED8418E34F44}" srcOrd="1" destOrd="0" presId="urn:microsoft.com/office/officeart/2005/8/layout/list1"/>
    <dgm:cxn modelId="{005B90E8-1FD3-4C32-9227-698F1C5FB349}" type="presParOf" srcId="{A7987107-8F4C-4C45-A344-2F41F73E91B9}" destId="{2C8D18FE-AC25-449A-ACF5-FD2E2D397FF7}" srcOrd="5" destOrd="0" presId="urn:microsoft.com/office/officeart/2005/8/layout/list1"/>
    <dgm:cxn modelId="{03DD3972-7585-4FD6-9780-AF85BF2F402F}" type="presParOf" srcId="{A7987107-8F4C-4C45-A344-2F41F73E91B9}" destId="{35E608A5-63D5-4650-B798-24E7B4C17EEB}" srcOrd="6" destOrd="0" presId="urn:microsoft.com/office/officeart/2005/8/layout/list1"/>
    <dgm:cxn modelId="{A691B16C-B49E-4370-A34A-22C67DBDAC7E}" type="presParOf" srcId="{A7987107-8F4C-4C45-A344-2F41F73E91B9}" destId="{328DBBDC-DE58-4396-AC46-B298D4158209}" srcOrd="7" destOrd="0" presId="urn:microsoft.com/office/officeart/2005/8/layout/list1"/>
    <dgm:cxn modelId="{D32D0827-F2B9-4A80-B475-261CCB61024A}" type="presParOf" srcId="{A7987107-8F4C-4C45-A344-2F41F73E91B9}" destId="{37FAD000-BE5A-4292-BD5B-E17BD12D660C}" srcOrd="8" destOrd="0" presId="urn:microsoft.com/office/officeart/2005/8/layout/list1"/>
    <dgm:cxn modelId="{A9C52BED-8EF5-4285-BCBA-A45141E8BFD0}" type="presParOf" srcId="{37FAD000-BE5A-4292-BD5B-E17BD12D660C}" destId="{09A623DD-621C-445F-8339-5E113F9585BD}" srcOrd="0" destOrd="0" presId="urn:microsoft.com/office/officeart/2005/8/layout/list1"/>
    <dgm:cxn modelId="{4DA5B394-2DCD-4D21-A66C-00FD17BA80DB}" type="presParOf" srcId="{37FAD000-BE5A-4292-BD5B-E17BD12D660C}" destId="{42CDC734-8CEA-46D8-93E9-DFC907586996}" srcOrd="1" destOrd="0" presId="urn:microsoft.com/office/officeart/2005/8/layout/list1"/>
    <dgm:cxn modelId="{35A4086B-63A1-4507-8D07-56CB2D7CDC16}" type="presParOf" srcId="{A7987107-8F4C-4C45-A344-2F41F73E91B9}" destId="{5A1AF51C-A506-4BFE-BB9B-3C5651C11E3D}" srcOrd="9" destOrd="0" presId="urn:microsoft.com/office/officeart/2005/8/layout/list1"/>
    <dgm:cxn modelId="{365D9855-E8E8-48BB-B152-AB3EF409036C}" type="presParOf" srcId="{A7987107-8F4C-4C45-A344-2F41F73E91B9}" destId="{B88C0A07-CAD7-44CC-B8D9-956115856EF7}" srcOrd="10" destOrd="0" presId="urn:microsoft.com/office/officeart/2005/8/layout/list1"/>
    <dgm:cxn modelId="{F886640E-CE99-4DAC-AB62-3D494857E779}" type="presParOf" srcId="{A7987107-8F4C-4C45-A344-2F41F73E91B9}" destId="{32481358-9D50-4FA2-9D7F-F46A514DB5A9}" srcOrd="11" destOrd="0" presId="urn:microsoft.com/office/officeart/2005/8/layout/list1"/>
    <dgm:cxn modelId="{7E77CB26-D877-4D6B-A524-F38875ABE62E}" type="presParOf" srcId="{A7987107-8F4C-4C45-A344-2F41F73E91B9}" destId="{1CB04C4B-64A5-45FE-A58D-8BC7ADEF06D1}" srcOrd="12" destOrd="0" presId="urn:microsoft.com/office/officeart/2005/8/layout/list1"/>
    <dgm:cxn modelId="{9681B330-6A09-44E4-AF2A-36D184AA2546}" type="presParOf" srcId="{1CB04C4B-64A5-45FE-A58D-8BC7ADEF06D1}" destId="{F1CC0C5D-93C6-49D7-9829-03CA46407408}" srcOrd="0" destOrd="0" presId="urn:microsoft.com/office/officeart/2005/8/layout/list1"/>
    <dgm:cxn modelId="{D878E2C7-2B33-4C5D-9DF1-BB4241B66CDB}" type="presParOf" srcId="{1CB04C4B-64A5-45FE-A58D-8BC7ADEF06D1}" destId="{0B6B3264-E740-437A-9AF4-A7265BB043E5}" srcOrd="1" destOrd="0" presId="urn:microsoft.com/office/officeart/2005/8/layout/list1"/>
    <dgm:cxn modelId="{706CEC01-BB86-4634-B385-7BFEF87EE1F2}" type="presParOf" srcId="{A7987107-8F4C-4C45-A344-2F41F73E91B9}" destId="{9C7431CE-9553-474A-AC9E-D9D2748F66D1}" srcOrd="13" destOrd="0" presId="urn:microsoft.com/office/officeart/2005/8/layout/list1"/>
    <dgm:cxn modelId="{A707F511-55F1-452E-B9B4-4022A139ACA3}" type="presParOf" srcId="{A7987107-8F4C-4C45-A344-2F41F73E91B9}" destId="{BFED0B9E-5940-43EF-8C7A-34CA599A8ED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40DCFF-CBFB-43C0-A1C1-F5DBCBEF156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2" csCatId="colorful" phldr="1"/>
      <dgm:spPr/>
      <dgm:t>
        <a:bodyPr/>
        <a:lstStyle/>
        <a:p>
          <a:endParaRPr lang="en-US"/>
        </a:p>
      </dgm:t>
    </dgm:pt>
    <dgm:pt modelId="{D39BD80D-647C-4447-B9AD-8A068826751B}">
      <dgm:prSet custT="1"/>
      <dgm:spPr/>
      <dgm:t>
        <a:bodyPr/>
        <a:lstStyle/>
        <a:p>
          <a:r>
            <a:rPr lang="cs-CZ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Z čeho jste vycházel při určování váhy jednotlivých kritérií? Jakým způsobem byla stanovena stupnice / váha jednotlivých bodů? </a:t>
          </a:r>
          <a:endParaRPr lang="en-US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E07266-EA44-4B11-A0D6-8CA55DF7ACA5}" type="parTrans" cxnId="{471338F4-E231-4E28-93B4-27458A019178}">
      <dgm:prSet/>
      <dgm:spPr/>
      <dgm:t>
        <a:bodyPr/>
        <a:lstStyle/>
        <a:p>
          <a:endParaRPr lang="en-US"/>
        </a:p>
      </dgm:t>
    </dgm:pt>
    <dgm:pt modelId="{1CA2EC41-F18A-427B-B007-A0E97268493B}" type="sibTrans" cxnId="{471338F4-E231-4E28-93B4-27458A019178}">
      <dgm:prSet/>
      <dgm:spPr/>
      <dgm:t>
        <a:bodyPr/>
        <a:lstStyle/>
        <a:p>
          <a:endParaRPr lang="en-US"/>
        </a:p>
      </dgm:t>
    </dgm:pt>
    <dgm:pt modelId="{FF1CDE19-A4D3-493B-B384-8FA744EA40DB}">
      <dgm:prSet custT="1"/>
      <dgm:spPr/>
      <dgm:t>
        <a:bodyPr/>
        <a:lstStyle/>
        <a:p>
          <a:r>
            <a:rPr lang="cs-CZ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Posuzovaná kritéria vychází z cíle práce, nicméně jaká jiná kritéria, které zde nejsou posuzovány a které by mohly mít vliv na výběr, Vás napadají? Parametry návrhu a pořizovací cena jsou na začátku, ale z dlouhodobého hlediska?</a:t>
          </a:r>
          <a:endParaRPr lang="en-US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5003FD-E6EE-4D99-A306-B211F16BE4ED}" type="parTrans" cxnId="{87BE2D64-31DE-4E55-BA61-5D2DF7E7025D}">
      <dgm:prSet/>
      <dgm:spPr/>
      <dgm:t>
        <a:bodyPr/>
        <a:lstStyle/>
        <a:p>
          <a:endParaRPr lang="en-US"/>
        </a:p>
      </dgm:t>
    </dgm:pt>
    <dgm:pt modelId="{2AC52257-FEE0-4389-8B79-5614BC1E4294}" type="sibTrans" cxnId="{87BE2D64-31DE-4E55-BA61-5D2DF7E7025D}">
      <dgm:prSet/>
      <dgm:spPr/>
      <dgm:t>
        <a:bodyPr/>
        <a:lstStyle/>
        <a:p>
          <a:endParaRPr lang="en-US"/>
        </a:p>
      </dgm:t>
    </dgm:pt>
    <dgm:pt modelId="{67337AF1-DF8A-44E2-AA6B-DD8B94A96C82}">
      <dgm:prSet custT="1"/>
      <dgm:spPr/>
      <dgm:t>
        <a:bodyPr/>
        <a:lstStyle/>
        <a:p>
          <a:r>
            <a:rPr lang="cs-CZ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Bylo by zajímavé zahrnout do posouzení i variantu ”standardní” střechy bez vegetačního souvrství pro přesnější představu pomyslného počátku nebo minimálních nutných nákladů / zatížení na střechu.</a:t>
          </a:r>
          <a:endParaRPr lang="en-US" sz="20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0B9E08-8910-41E4-B537-1F4B7C2C2206}" type="parTrans" cxnId="{A31282B8-F453-48E3-AC97-D4C9349AA2EA}">
      <dgm:prSet/>
      <dgm:spPr/>
      <dgm:t>
        <a:bodyPr/>
        <a:lstStyle/>
        <a:p>
          <a:endParaRPr lang="en-US"/>
        </a:p>
      </dgm:t>
    </dgm:pt>
    <dgm:pt modelId="{8B652F2E-2C59-4934-B253-32BFA313A534}" type="sibTrans" cxnId="{A31282B8-F453-48E3-AC97-D4C9349AA2EA}">
      <dgm:prSet/>
      <dgm:spPr/>
      <dgm:t>
        <a:bodyPr/>
        <a:lstStyle/>
        <a:p>
          <a:endParaRPr lang="en-US"/>
        </a:p>
      </dgm:t>
    </dgm:pt>
    <dgm:pt modelId="{F7CBABCD-426C-4FFA-9F6E-92AAA5CE9CD4}" type="pres">
      <dgm:prSet presAssocID="{B840DCFF-CBFB-43C0-A1C1-F5DBCBEF1569}" presName="root" presStyleCnt="0">
        <dgm:presLayoutVars>
          <dgm:dir/>
          <dgm:resizeHandles val="exact"/>
        </dgm:presLayoutVars>
      </dgm:prSet>
      <dgm:spPr/>
    </dgm:pt>
    <dgm:pt modelId="{9B60ABC2-CADC-49E7-8379-4A5FCD89C09B}" type="pres">
      <dgm:prSet presAssocID="{D39BD80D-647C-4447-B9AD-8A068826751B}" presName="compNode" presStyleCnt="0"/>
      <dgm:spPr/>
    </dgm:pt>
    <dgm:pt modelId="{CA38C9C2-E5EE-4E2A-BD4B-463A8334E332}" type="pres">
      <dgm:prSet presAssocID="{D39BD80D-647C-4447-B9AD-8A068826751B}" presName="bgRect" presStyleLbl="bgShp" presStyleIdx="0" presStyleCnt="3"/>
      <dgm:spPr>
        <a:solidFill>
          <a:schemeClr val="accent3">
            <a:lumMod val="20000"/>
            <a:lumOff val="80000"/>
          </a:schemeClr>
        </a:solidFill>
      </dgm:spPr>
    </dgm:pt>
    <dgm:pt modelId="{FD5DE0DC-7998-4425-B246-F5168EA8D041}" type="pres">
      <dgm:prSet presAssocID="{D39BD80D-647C-4447-B9AD-8A068826751B}" presName="iconRect" presStyleLbl="node1" presStyleIdx="0" presStyleCnt="3"/>
      <dgm:spPr>
        <a:solidFill>
          <a:srgbClr val="CEECE8"/>
        </a:solidFill>
        <a:ln>
          <a:noFill/>
        </a:ln>
      </dgm:spPr>
    </dgm:pt>
    <dgm:pt modelId="{4046CF77-02B6-46A6-B1C9-31CF925290B8}" type="pres">
      <dgm:prSet presAssocID="{D39BD80D-647C-4447-B9AD-8A068826751B}" presName="spaceRect" presStyleCnt="0"/>
      <dgm:spPr/>
    </dgm:pt>
    <dgm:pt modelId="{E41BB273-A939-470D-B228-CBFF12A0741B}" type="pres">
      <dgm:prSet presAssocID="{D39BD80D-647C-4447-B9AD-8A068826751B}" presName="parTx" presStyleLbl="revTx" presStyleIdx="0" presStyleCnt="3" custScaleX="126993" custLinFactNeighborX="-8538" custLinFactNeighborY="0">
        <dgm:presLayoutVars>
          <dgm:chMax val="0"/>
          <dgm:chPref val="0"/>
        </dgm:presLayoutVars>
      </dgm:prSet>
      <dgm:spPr/>
    </dgm:pt>
    <dgm:pt modelId="{2B7124A3-B860-4633-AD35-DE548A4E489F}" type="pres">
      <dgm:prSet presAssocID="{1CA2EC41-F18A-427B-B007-A0E97268493B}" presName="sibTrans" presStyleCnt="0"/>
      <dgm:spPr/>
    </dgm:pt>
    <dgm:pt modelId="{8BB77A94-1762-48F3-9879-907CAB3DF7F3}" type="pres">
      <dgm:prSet presAssocID="{FF1CDE19-A4D3-493B-B384-8FA744EA40DB}" presName="compNode" presStyleCnt="0"/>
      <dgm:spPr/>
    </dgm:pt>
    <dgm:pt modelId="{71531E9C-C8A4-49CB-B584-DA928D78FD13}" type="pres">
      <dgm:prSet presAssocID="{FF1CDE19-A4D3-493B-B384-8FA744EA40DB}" presName="bgRect" presStyleLbl="bgShp" presStyleIdx="1" presStyleCnt="3" custLinFactNeighborX="319" custLinFactNeighborY="1601"/>
      <dgm:spPr>
        <a:solidFill>
          <a:schemeClr val="accent2">
            <a:lumMod val="40000"/>
            <a:lumOff val="60000"/>
          </a:schemeClr>
        </a:solidFill>
      </dgm:spPr>
    </dgm:pt>
    <dgm:pt modelId="{EAEBD1C8-6734-4FA7-B6E2-6B83F641C17A}" type="pres">
      <dgm:prSet presAssocID="{FF1CDE19-A4D3-493B-B384-8FA744EA40DB}" presName="iconRect" presStyleLbl="node1" presStyleIdx="1" presStyleCnt="3" custFlipHor="1" custScaleX="69741"/>
      <dgm:spPr>
        <a:prstGeom prst="triangle">
          <a:avLst/>
        </a:prstGeom>
        <a:solidFill>
          <a:srgbClr val="DCD3D1"/>
        </a:solidFill>
        <a:ln>
          <a:noFill/>
        </a:ln>
      </dgm:spPr>
    </dgm:pt>
    <dgm:pt modelId="{A26A0018-79DD-4607-81F6-625135A63557}" type="pres">
      <dgm:prSet presAssocID="{FF1CDE19-A4D3-493B-B384-8FA744EA40DB}" presName="spaceRect" presStyleCnt="0"/>
      <dgm:spPr/>
    </dgm:pt>
    <dgm:pt modelId="{7C079045-48AD-4ECE-B6CF-D81F0AB8D7D5}" type="pres">
      <dgm:prSet presAssocID="{FF1CDE19-A4D3-493B-B384-8FA744EA40DB}" presName="parTx" presStyleLbl="revTx" presStyleIdx="1" presStyleCnt="3" custScaleX="131084" custLinFactNeighborX="-3120" custLinFactNeighborY="2132">
        <dgm:presLayoutVars>
          <dgm:chMax val="0"/>
          <dgm:chPref val="0"/>
        </dgm:presLayoutVars>
      </dgm:prSet>
      <dgm:spPr/>
    </dgm:pt>
    <dgm:pt modelId="{F4F4653E-DD83-474C-9AD2-7D87B5FB51E8}" type="pres">
      <dgm:prSet presAssocID="{2AC52257-FEE0-4389-8B79-5614BC1E4294}" presName="sibTrans" presStyleCnt="0"/>
      <dgm:spPr/>
    </dgm:pt>
    <dgm:pt modelId="{E009742A-ADC7-4AAA-BFB6-456B6D644AEC}" type="pres">
      <dgm:prSet presAssocID="{67337AF1-DF8A-44E2-AA6B-DD8B94A96C82}" presName="compNode" presStyleCnt="0"/>
      <dgm:spPr/>
    </dgm:pt>
    <dgm:pt modelId="{39B41ADB-9B71-4223-879A-C4DA59AD170C}" type="pres">
      <dgm:prSet presAssocID="{67337AF1-DF8A-44E2-AA6B-DD8B94A96C82}" presName="bgRect" presStyleLbl="bgShp" presStyleIdx="2" presStyleCnt="3"/>
      <dgm:spPr>
        <a:solidFill>
          <a:schemeClr val="accent1">
            <a:lumMod val="20000"/>
            <a:lumOff val="80000"/>
          </a:schemeClr>
        </a:solidFill>
      </dgm:spPr>
    </dgm:pt>
    <dgm:pt modelId="{4510CEC0-06E6-4A8A-A5D5-5A052396B756}" type="pres">
      <dgm:prSet presAssocID="{67337AF1-DF8A-44E2-AA6B-DD8B94A96C82}" presName="iconRect" presStyleLbl="node1" presStyleIdx="2" presStyleCnt="3" custAng="4817905" custFlipVert="1" custScaleY="139672" custLinFactY="22490" custLinFactNeighborX="-87848" custLinFactNeighborY="100000"/>
      <dgm:spPr>
        <a:solidFill>
          <a:srgbClr val="F2D0DA"/>
        </a:solidFill>
        <a:ln>
          <a:noFill/>
        </a:ln>
      </dgm:spPr>
    </dgm:pt>
    <dgm:pt modelId="{8C6D0A16-ED3A-4C12-BBEB-C8439098FBFD}" type="pres">
      <dgm:prSet presAssocID="{67337AF1-DF8A-44E2-AA6B-DD8B94A96C82}" presName="spaceRect" presStyleCnt="0"/>
      <dgm:spPr/>
    </dgm:pt>
    <dgm:pt modelId="{9DCC0B82-AE92-4E8C-9DDE-60B935BA6016}" type="pres">
      <dgm:prSet presAssocID="{67337AF1-DF8A-44E2-AA6B-DD8B94A96C82}" presName="parTx" presStyleLbl="revTx" presStyleIdx="2" presStyleCnt="3" custScaleX="120297" custLinFactNeighborX="-33990" custLinFactNeighborY="657">
        <dgm:presLayoutVars>
          <dgm:chMax val="0"/>
          <dgm:chPref val="0"/>
        </dgm:presLayoutVars>
      </dgm:prSet>
      <dgm:spPr/>
    </dgm:pt>
  </dgm:ptLst>
  <dgm:cxnLst>
    <dgm:cxn modelId="{3F00AC19-4CE9-486B-A186-80E399CCF41A}" type="presOf" srcId="{FF1CDE19-A4D3-493B-B384-8FA744EA40DB}" destId="{7C079045-48AD-4ECE-B6CF-D81F0AB8D7D5}" srcOrd="0" destOrd="0" presId="urn:microsoft.com/office/officeart/2018/2/layout/IconVerticalSolidList"/>
    <dgm:cxn modelId="{87BE2D64-31DE-4E55-BA61-5D2DF7E7025D}" srcId="{B840DCFF-CBFB-43C0-A1C1-F5DBCBEF1569}" destId="{FF1CDE19-A4D3-493B-B384-8FA744EA40DB}" srcOrd="1" destOrd="0" parTransId="{855003FD-E6EE-4D99-A306-B211F16BE4ED}" sibTransId="{2AC52257-FEE0-4389-8B79-5614BC1E4294}"/>
    <dgm:cxn modelId="{A31282B8-F453-48E3-AC97-D4C9349AA2EA}" srcId="{B840DCFF-CBFB-43C0-A1C1-F5DBCBEF1569}" destId="{67337AF1-DF8A-44E2-AA6B-DD8B94A96C82}" srcOrd="2" destOrd="0" parTransId="{1D0B9E08-8910-41E4-B537-1F4B7C2C2206}" sibTransId="{8B652F2E-2C59-4934-B253-32BFA313A534}"/>
    <dgm:cxn modelId="{5B1834DD-460F-47C5-AE1A-7F8BC7F23464}" type="presOf" srcId="{67337AF1-DF8A-44E2-AA6B-DD8B94A96C82}" destId="{9DCC0B82-AE92-4E8C-9DDE-60B935BA6016}" srcOrd="0" destOrd="0" presId="urn:microsoft.com/office/officeart/2018/2/layout/IconVerticalSolidList"/>
    <dgm:cxn modelId="{23E59AE4-BE6D-45BD-B019-FCA3E5E3615F}" type="presOf" srcId="{D39BD80D-647C-4447-B9AD-8A068826751B}" destId="{E41BB273-A939-470D-B228-CBFF12A0741B}" srcOrd="0" destOrd="0" presId="urn:microsoft.com/office/officeart/2018/2/layout/IconVerticalSolidList"/>
    <dgm:cxn modelId="{471338F4-E231-4E28-93B4-27458A019178}" srcId="{B840DCFF-CBFB-43C0-A1C1-F5DBCBEF1569}" destId="{D39BD80D-647C-4447-B9AD-8A068826751B}" srcOrd="0" destOrd="0" parTransId="{F6E07266-EA44-4B11-A0D6-8CA55DF7ACA5}" sibTransId="{1CA2EC41-F18A-427B-B007-A0E97268493B}"/>
    <dgm:cxn modelId="{9D24C5FD-9CF1-46AE-946C-6B98A86E7550}" type="presOf" srcId="{B840DCFF-CBFB-43C0-A1C1-F5DBCBEF1569}" destId="{F7CBABCD-426C-4FFA-9F6E-92AAA5CE9CD4}" srcOrd="0" destOrd="0" presId="urn:microsoft.com/office/officeart/2018/2/layout/IconVerticalSolidList"/>
    <dgm:cxn modelId="{EA9CEA94-897A-45D0-86DB-6086F1C12874}" type="presParOf" srcId="{F7CBABCD-426C-4FFA-9F6E-92AAA5CE9CD4}" destId="{9B60ABC2-CADC-49E7-8379-4A5FCD89C09B}" srcOrd="0" destOrd="0" presId="urn:microsoft.com/office/officeart/2018/2/layout/IconVerticalSolidList"/>
    <dgm:cxn modelId="{E8E1F6A5-81A2-4931-A51E-037284DD458B}" type="presParOf" srcId="{9B60ABC2-CADC-49E7-8379-4A5FCD89C09B}" destId="{CA38C9C2-E5EE-4E2A-BD4B-463A8334E332}" srcOrd="0" destOrd="0" presId="urn:microsoft.com/office/officeart/2018/2/layout/IconVerticalSolidList"/>
    <dgm:cxn modelId="{84285199-303C-4D75-B4F4-907DEE02A14F}" type="presParOf" srcId="{9B60ABC2-CADC-49E7-8379-4A5FCD89C09B}" destId="{FD5DE0DC-7998-4425-B246-F5168EA8D041}" srcOrd="1" destOrd="0" presId="urn:microsoft.com/office/officeart/2018/2/layout/IconVerticalSolidList"/>
    <dgm:cxn modelId="{2A2FB861-E139-43B4-AAB0-C2BC53FC45FC}" type="presParOf" srcId="{9B60ABC2-CADC-49E7-8379-4A5FCD89C09B}" destId="{4046CF77-02B6-46A6-B1C9-31CF925290B8}" srcOrd="2" destOrd="0" presId="urn:microsoft.com/office/officeart/2018/2/layout/IconVerticalSolidList"/>
    <dgm:cxn modelId="{2D5B78B3-CD4C-4C0C-B263-4FA5BFD22A42}" type="presParOf" srcId="{9B60ABC2-CADC-49E7-8379-4A5FCD89C09B}" destId="{E41BB273-A939-470D-B228-CBFF12A0741B}" srcOrd="3" destOrd="0" presId="urn:microsoft.com/office/officeart/2018/2/layout/IconVerticalSolidList"/>
    <dgm:cxn modelId="{C203805F-92B1-4081-A549-B61229D1CF91}" type="presParOf" srcId="{F7CBABCD-426C-4FFA-9F6E-92AAA5CE9CD4}" destId="{2B7124A3-B860-4633-AD35-DE548A4E489F}" srcOrd="1" destOrd="0" presId="urn:microsoft.com/office/officeart/2018/2/layout/IconVerticalSolidList"/>
    <dgm:cxn modelId="{A287DAFE-57FF-4F65-BD10-4DD7F8F1FC9B}" type="presParOf" srcId="{F7CBABCD-426C-4FFA-9F6E-92AAA5CE9CD4}" destId="{8BB77A94-1762-48F3-9879-907CAB3DF7F3}" srcOrd="2" destOrd="0" presId="urn:microsoft.com/office/officeart/2018/2/layout/IconVerticalSolidList"/>
    <dgm:cxn modelId="{01F42DDE-D343-46BE-84C0-FAF291CC67EC}" type="presParOf" srcId="{8BB77A94-1762-48F3-9879-907CAB3DF7F3}" destId="{71531E9C-C8A4-49CB-B584-DA928D78FD13}" srcOrd="0" destOrd="0" presId="urn:microsoft.com/office/officeart/2018/2/layout/IconVerticalSolidList"/>
    <dgm:cxn modelId="{7AE5E1D6-0774-4F45-8E6F-7B4ACEC8A9FF}" type="presParOf" srcId="{8BB77A94-1762-48F3-9879-907CAB3DF7F3}" destId="{EAEBD1C8-6734-4FA7-B6E2-6B83F641C17A}" srcOrd="1" destOrd="0" presId="urn:microsoft.com/office/officeart/2018/2/layout/IconVerticalSolidList"/>
    <dgm:cxn modelId="{7868C557-9A71-4EAC-ADC4-927007B21B91}" type="presParOf" srcId="{8BB77A94-1762-48F3-9879-907CAB3DF7F3}" destId="{A26A0018-79DD-4607-81F6-625135A63557}" srcOrd="2" destOrd="0" presId="urn:microsoft.com/office/officeart/2018/2/layout/IconVerticalSolidList"/>
    <dgm:cxn modelId="{C6BF70CD-AE8B-4CC6-BE18-AA15BCF40356}" type="presParOf" srcId="{8BB77A94-1762-48F3-9879-907CAB3DF7F3}" destId="{7C079045-48AD-4ECE-B6CF-D81F0AB8D7D5}" srcOrd="3" destOrd="0" presId="urn:microsoft.com/office/officeart/2018/2/layout/IconVerticalSolidList"/>
    <dgm:cxn modelId="{8D653D36-CE9A-4633-BB3F-72F6A49058F2}" type="presParOf" srcId="{F7CBABCD-426C-4FFA-9F6E-92AAA5CE9CD4}" destId="{F4F4653E-DD83-474C-9AD2-7D87B5FB51E8}" srcOrd="3" destOrd="0" presId="urn:microsoft.com/office/officeart/2018/2/layout/IconVerticalSolidList"/>
    <dgm:cxn modelId="{06C75818-C568-4741-BC46-BA2B0AD3CF99}" type="presParOf" srcId="{F7CBABCD-426C-4FFA-9F6E-92AAA5CE9CD4}" destId="{E009742A-ADC7-4AAA-BFB6-456B6D644AEC}" srcOrd="4" destOrd="0" presId="urn:microsoft.com/office/officeart/2018/2/layout/IconVerticalSolidList"/>
    <dgm:cxn modelId="{0D804AD5-B656-4F72-A6C8-75E4DE83BF46}" type="presParOf" srcId="{E009742A-ADC7-4AAA-BFB6-456B6D644AEC}" destId="{39B41ADB-9B71-4223-879A-C4DA59AD170C}" srcOrd="0" destOrd="0" presId="urn:microsoft.com/office/officeart/2018/2/layout/IconVerticalSolidList"/>
    <dgm:cxn modelId="{4C8ACDE3-0BC6-4D4B-94E2-396DA18184BD}" type="presParOf" srcId="{E009742A-ADC7-4AAA-BFB6-456B6D644AEC}" destId="{4510CEC0-06E6-4A8A-A5D5-5A052396B756}" srcOrd="1" destOrd="0" presId="urn:microsoft.com/office/officeart/2018/2/layout/IconVerticalSolidList"/>
    <dgm:cxn modelId="{6B6BE18D-7CB9-4EC3-A21A-AD6B2E594F0B}" type="presParOf" srcId="{E009742A-ADC7-4AAA-BFB6-456B6D644AEC}" destId="{8C6D0A16-ED3A-4C12-BBEB-C8439098FBFD}" srcOrd="2" destOrd="0" presId="urn:microsoft.com/office/officeart/2018/2/layout/IconVerticalSolidList"/>
    <dgm:cxn modelId="{6F4E7065-EA51-4E5B-AE1A-513F83940742}" type="presParOf" srcId="{E009742A-ADC7-4AAA-BFB6-456B6D644AEC}" destId="{9DCC0B82-AE92-4E8C-9DDE-60B935BA601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EDFFAE-E1A2-46CE-98A6-811B04FAA397}">
      <dsp:nvSpPr>
        <dsp:cNvPr id="0" name=""/>
        <dsp:cNvSpPr/>
      </dsp:nvSpPr>
      <dsp:spPr>
        <a:xfrm>
          <a:off x="1283" y="162863"/>
          <a:ext cx="4505585" cy="2861046"/>
        </a:xfrm>
        <a:prstGeom prst="roundRect">
          <a:avLst>
            <a:gd name="adj" fmla="val 10000"/>
          </a:avLst>
        </a:prstGeom>
        <a:solidFill>
          <a:schemeClr val="tx2">
            <a:lumMod val="75000"/>
            <a:lumOff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8CEB87-27C2-41AA-AB92-CA41DDF4DAF8}">
      <dsp:nvSpPr>
        <dsp:cNvPr id="0" name=""/>
        <dsp:cNvSpPr/>
      </dsp:nvSpPr>
      <dsp:spPr>
        <a:xfrm>
          <a:off x="501904" y="638452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latin typeface="Arial" panose="020B0604020202020204" pitchFamily="34" charset="0"/>
              <a:cs typeface="Arial" panose="020B0604020202020204" pitchFamily="34" charset="0"/>
            </a:rPr>
            <a:t>1. Variantní studie využití ploché střechy (min. 3 varianty)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5701" y="722249"/>
        <a:ext cx="4337991" cy="2693452"/>
      </dsp:txXfrm>
    </dsp:sp>
    <dsp:sp modelId="{A0FC4B54-B078-44BA-8C32-F3A953CF53BE}">
      <dsp:nvSpPr>
        <dsp:cNvPr id="0" name=""/>
        <dsp:cNvSpPr/>
      </dsp:nvSpPr>
      <dsp:spPr>
        <a:xfrm>
          <a:off x="5508110" y="162863"/>
          <a:ext cx="4505585" cy="2861046"/>
        </a:xfrm>
        <a:prstGeom prst="roundRect">
          <a:avLst>
            <a:gd name="adj" fmla="val 10000"/>
          </a:avLst>
        </a:prstGeom>
        <a:solidFill>
          <a:schemeClr val="tx2">
            <a:lumMod val="75000"/>
            <a:lumOff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004A89-1E3A-46D7-9CF0-673E648513C9}">
      <dsp:nvSpPr>
        <dsp:cNvPr id="0" name=""/>
        <dsp:cNvSpPr/>
      </dsp:nvSpPr>
      <dsp:spPr>
        <a:xfrm>
          <a:off x="6008730" y="638452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latin typeface="Arial" panose="020B0604020202020204" pitchFamily="34" charset="0"/>
              <a:cs typeface="Arial" panose="020B0604020202020204" pitchFamily="34" charset="0"/>
            </a:rPr>
            <a:t>2. Multikriteriální posouzení navržených variant (min. 5 kritérií)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92527" y="722249"/>
        <a:ext cx="4337991" cy="26934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D4CDD9-770F-4E13-9255-A0A187035E21}">
      <dsp:nvSpPr>
        <dsp:cNvPr id="0" name=""/>
        <dsp:cNvSpPr/>
      </dsp:nvSpPr>
      <dsp:spPr>
        <a:xfrm>
          <a:off x="0" y="412901"/>
          <a:ext cx="105156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F5E317-88D6-47F0-90A2-5D1BE808FA82}">
      <dsp:nvSpPr>
        <dsp:cNvPr id="0" name=""/>
        <dsp:cNvSpPr/>
      </dsp:nvSpPr>
      <dsp:spPr>
        <a:xfrm>
          <a:off x="525780" y="73421"/>
          <a:ext cx="736092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Analýza</a:t>
          </a:r>
          <a:endParaRPr lang="en-US" sz="2300" kern="1200"/>
        </a:p>
      </dsp:txBody>
      <dsp:txXfrm>
        <a:off x="558924" y="106565"/>
        <a:ext cx="7294632" cy="612672"/>
      </dsp:txXfrm>
    </dsp:sp>
    <dsp:sp modelId="{35E608A5-63D5-4650-B798-24E7B4C17EEB}">
      <dsp:nvSpPr>
        <dsp:cNvPr id="0" name=""/>
        <dsp:cNvSpPr/>
      </dsp:nvSpPr>
      <dsp:spPr>
        <a:xfrm>
          <a:off x="0" y="1456181"/>
          <a:ext cx="105156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56C642-4B3A-43DB-9616-ED8418E34F44}">
      <dsp:nvSpPr>
        <dsp:cNvPr id="0" name=""/>
        <dsp:cNvSpPr/>
      </dsp:nvSpPr>
      <dsp:spPr>
        <a:xfrm>
          <a:off x="525780" y="1116701"/>
          <a:ext cx="736092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Komparace</a:t>
          </a:r>
          <a:endParaRPr lang="en-US" sz="2300" kern="1200"/>
        </a:p>
      </dsp:txBody>
      <dsp:txXfrm>
        <a:off x="558924" y="1149845"/>
        <a:ext cx="7294632" cy="612672"/>
      </dsp:txXfrm>
    </dsp:sp>
    <dsp:sp modelId="{B88C0A07-CAD7-44CC-B8D9-956115856EF7}">
      <dsp:nvSpPr>
        <dsp:cNvPr id="0" name=""/>
        <dsp:cNvSpPr/>
      </dsp:nvSpPr>
      <dsp:spPr>
        <a:xfrm>
          <a:off x="0" y="2499461"/>
          <a:ext cx="105156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CDC734-8CEA-46D8-93E9-DFC907586996}">
      <dsp:nvSpPr>
        <dsp:cNvPr id="0" name=""/>
        <dsp:cNvSpPr/>
      </dsp:nvSpPr>
      <dsp:spPr>
        <a:xfrm>
          <a:off x="525780" y="2159981"/>
          <a:ext cx="736092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Pozorování </a:t>
          </a:r>
          <a:endParaRPr lang="en-US" sz="2300" kern="1200"/>
        </a:p>
      </dsp:txBody>
      <dsp:txXfrm>
        <a:off x="558924" y="2193125"/>
        <a:ext cx="7294632" cy="612672"/>
      </dsp:txXfrm>
    </dsp:sp>
    <dsp:sp modelId="{BFED0B9E-5940-43EF-8C7A-34CA599A8ED9}">
      <dsp:nvSpPr>
        <dsp:cNvPr id="0" name=""/>
        <dsp:cNvSpPr/>
      </dsp:nvSpPr>
      <dsp:spPr>
        <a:xfrm>
          <a:off x="0" y="3542741"/>
          <a:ext cx="105156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6B3264-E740-437A-9AF4-A7265BB043E5}">
      <dsp:nvSpPr>
        <dsp:cNvPr id="0" name=""/>
        <dsp:cNvSpPr/>
      </dsp:nvSpPr>
      <dsp:spPr>
        <a:xfrm>
          <a:off x="525780" y="3203261"/>
          <a:ext cx="736092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Dotazníkové šetření </a:t>
          </a:r>
          <a:endParaRPr lang="en-US" sz="2300" kern="1200"/>
        </a:p>
      </dsp:txBody>
      <dsp:txXfrm>
        <a:off x="558924" y="3236405"/>
        <a:ext cx="7294632" cy="6126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38C9C2-E5EE-4E2A-BD4B-463A8334E332}">
      <dsp:nvSpPr>
        <dsp:cNvPr id="0" name=""/>
        <dsp:cNvSpPr/>
      </dsp:nvSpPr>
      <dsp:spPr>
        <a:xfrm>
          <a:off x="-121699" y="8537"/>
          <a:ext cx="5626542" cy="1713309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5DE0DC-7998-4425-B246-F5168EA8D041}">
      <dsp:nvSpPr>
        <dsp:cNvPr id="0" name=""/>
        <dsp:cNvSpPr/>
      </dsp:nvSpPr>
      <dsp:spPr>
        <a:xfrm>
          <a:off x="249729" y="527528"/>
          <a:ext cx="310521" cy="675326"/>
        </a:xfrm>
        <a:prstGeom prst="rect">
          <a:avLst/>
        </a:prstGeom>
        <a:solidFill>
          <a:srgbClr val="CEECE8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1BB273-A939-470D-B228-CBFF12A0741B}">
      <dsp:nvSpPr>
        <dsp:cNvPr id="0" name=""/>
        <dsp:cNvSpPr/>
      </dsp:nvSpPr>
      <dsp:spPr>
        <a:xfrm>
          <a:off x="0" y="8537"/>
          <a:ext cx="5389324" cy="1714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503" tIns="181503" rIns="181503" bIns="181503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Z čeho jste vycházel při určování váhy jednotlivých kritérií? Jakým způsobem byla stanovena stupnice / váha jednotlivých bodů? </a:t>
          </a:r>
          <a:endParaRPr lang="en-US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8537"/>
        <a:ext cx="5389324" cy="1714984"/>
      </dsp:txXfrm>
    </dsp:sp>
    <dsp:sp modelId="{71531E9C-C8A4-49CB-B584-DA928D78FD13}">
      <dsp:nvSpPr>
        <dsp:cNvPr id="0" name=""/>
        <dsp:cNvSpPr/>
      </dsp:nvSpPr>
      <dsp:spPr>
        <a:xfrm>
          <a:off x="-103750" y="2062766"/>
          <a:ext cx="5626542" cy="1713309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EBD1C8-6734-4FA7-B6E2-6B83F641C17A}">
      <dsp:nvSpPr>
        <dsp:cNvPr id="0" name=""/>
        <dsp:cNvSpPr/>
      </dsp:nvSpPr>
      <dsp:spPr>
        <a:xfrm flipH="1">
          <a:off x="282494" y="2554328"/>
          <a:ext cx="151031" cy="675326"/>
        </a:xfrm>
        <a:prstGeom prst="triangle">
          <a:avLst/>
        </a:prstGeom>
        <a:solidFill>
          <a:srgbClr val="DCD3D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079045-48AD-4ECE-B6CF-D81F0AB8D7D5}">
      <dsp:nvSpPr>
        <dsp:cNvPr id="0" name=""/>
        <dsp:cNvSpPr/>
      </dsp:nvSpPr>
      <dsp:spPr>
        <a:xfrm>
          <a:off x="45742" y="2071900"/>
          <a:ext cx="5562938" cy="1714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503" tIns="181503" rIns="181503" bIns="181503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Posuzovaná kritéria vychází z cíle práce, nicméně jaká jiná kritéria, které zde nejsou posuzovány a které by mohly mít vliv na výběr, Vás napadají? Parametry návrhu a pořizovací cena jsou na začátku, ale z dlouhodobého hlediska?</a:t>
          </a:r>
          <a:endParaRPr lang="en-US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742" y="2071900"/>
        <a:ext cx="5562938" cy="1714984"/>
      </dsp:txXfrm>
    </dsp:sp>
    <dsp:sp modelId="{39B41ADB-9B71-4223-879A-C4DA59AD170C}">
      <dsp:nvSpPr>
        <dsp:cNvPr id="0" name=""/>
        <dsp:cNvSpPr/>
      </dsp:nvSpPr>
      <dsp:spPr>
        <a:xfrm>
          <a:off x="-121699" y="4062136"/>
          <a:ext cx="5626542" cy="1713309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10CEC0-06E6-4A8A-A5D5-5A052396B756}">
      <dsp:nvSpPr>
        <dsp:cNvPr id="0" name=""/>
        <dsp:cNvSpPr/>
      </dsp:nvSpPr>
      <dsp:spPr>
        <a:xfrm rot="16782095" flipV="1">
          <a:off x="249729" y="5081520"/>
          <a:ext cx="310521" cy="943241"/>
        </a:xfrm>
        <a:prstGeom prst="rect">
          <a:avLst/>
        </a:prstGeom>
        <a:solidFill>
          <a:srgbClr val="F2D0DA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CC0B82-AE92-4E8C-9DDE-60B935BA6016}">
      <dsp:nvSpPr>
        <dsp:cNvPr id="0" name=""/>
        <dsp:cNvSpPr/>
      </dsp:nvSpPr>
      <dsp:spPr>
        <a:xfrm>
          <a:off x="0" y="4070673"/>
          <a:ext cx="5105160" cy="1714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503" tIns="181503" rIns="181503" bIns="181503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Bylo by zajímavé zahrnout do posouzení i variantu ”standardní” střechy bez vegetačního souvrství pro přesnější představu pomyslného počátku nebo minimálních nutných nákladů / zatížení na střechu.</a:t>
          </a:r>
          <a:endParaRPr lang="en-US" sz="20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4070673"/>
        <a:ext cx="5105160" cy="17149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6/14/2024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958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087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28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6/14/2024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050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881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6/14/2024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100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5260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66999"/>
            <a:ext cx="5157787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183188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6/14/2024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394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1CFF-90C9-47B3-9DA1-F2BF8D839F7E}" type="datetime1">
              <a:rPr lang="en-US" smtClean="0"/>
              <a:t>6/14/2024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347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6/14/2024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216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6/14/2024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605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6/14/2024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470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1CB7E8AE-A3AC-4BB7-A5C6-F00EC697B265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54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49450"/>
            <a:ext cx="10515600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6/14/2024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246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56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0">
            <a:extLst>
              <a:ext uri="{FF2B5EF4-FFF2-40B4-BE49-F238E27FC236}">
                <a16:creationId xmlns:a16="http://schemas.microsoft.com/office/drawing/2014/main" id="{729F2144-48B7-4730-955E-365ECED3A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0" name="Rectangle 22">
            <a:extLst>
              <a:ext uri="{FF2B5EF4-FFF2-40B4-BE49-F238E27FC236}">
                <a16:creationId xmlns:a16="http://schemas.microsoft.com/office/drawing/2014/main" id="{E765FF50-D2F9-4A4F-86ED-F101E172B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F156070-D191-177D-E6E6-7B8D3C748B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4259" y="597469"/>
            <a:ext cx="9357360" cy="833066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Vysoká škola technická a ekonomická v Českých Budějovicích</a:t>
            </a:r>
            <a:br>
              <a:rPr lang="cs-CZ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Ústav </a:t>
            </a:r>
            <a:r>
              <a:rPr lang="cs-CZ" sz="2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technicko</a:t>
            </a:r>
            <a:r>
              <a:rPr lang="cs-CZ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technologický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59CC87D-EA6D-A88B-0D8E-090B18CF99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41282" y="2448049"/>
            <a:ext cx="7303314" cy="1785690"/>
          </a:xfrm>
        </p:spPr>
        <p:txBody>
          <a:bodyPr anchor="t">
            <a:normAutofit fontScale="92500"/>
          </a:bodyPr>
          <a:lstStyle/>
          <a:p>
            <a:r>
              <a:rPr lang="cs-CZ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Zdravotní středisko pro 5 a více lékařů – Využití ploché střechy</a:t>
            </a:r>
          </a:p>
        </p:txBody>
      </p:sp>
      <p:pic>
        <p:nvPicPr>
          <p:cNvPr id="5" name="Obrázek 4" descr="Obsah obrázku Písmo, Grafika, symbol, logo&#10;&#10;Popis byl vytvořen automaticky">
            <a:extLst>
              <a:ext uri="{FF2B5EF4-FFF2-40B4-BE49-F238E27FC236}">
                <a16:creationId xmlns:a16="http://schemas.microsoft.com/office/drawing/2014/main" id="{9BA88534-7197-EF68-71D3-D32851E69C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" t="5465" r="8979" b="7832"/>
          <a:stretch/>
        </p:blipFill>
        <p:spPr>
          <a:xfrm>
            <a:off x="10339633" y="269869"/>
            <a:ext cx="1491006" cy="1488266"/>
          </a:xfrm>
          <a:prstGeom prst="rect">
            <a:avLst/>
          </a:prstGeom>
        </p:spPr>
      </p:pic>
      <p:sp>
        <p:nvSpPr>
          <p:cNvPr id="31" name="Rectangle 24">
            <a:extLst>
              <a:ext uri="{FF2B5EF4-FFF2-40B4-BE49-F238E27FC236}">
                <a16:creationId xmlns:a16="http://schemas.microsoft.com/office/drawing/2014/main" id="{E30CAE45-9CFE-488A-BF1F-6D240B07A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30812"/>
            <a:ext cx="12192000" cy="1127188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2" name="Rectangle 26">
            <a:extLst>
              <a:ext uri="{FF2B5EF4-FFF2-40B4-BE49-F238E27FC236}">
                <a16:creationId xmlns:a16="http://schemas.microsoft.com/office/drawing/2014/main" id="{520029AD-C96C-470B-B25F-4333AA4C0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60" y="5730813"/>
            <a:ext cx="12191999" cy="1127186"/>
          </a:xfrm>
          <a:prstGeom prst="rect">
            <a:avLst/>
          </a:prstGeom>
          <a:blipFill dpi="0" rotWithShape="1">
            <a:blip r:embed="rId3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CD20E54-27CB-205A-867C-1961710FF20A}"/>
              </a:ext>
            </a:extLst>
          </p:cNvPr>
          <p:cNvSpPr txBox="1"/>
          <p:nvPr/>
        </p:nvSpPr>
        <p:spPr>
          <a:xfrm>
            <a:off x="3128024" y="5798866"/>
            <a:ext cx="8347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 bakalářské práce:		Jiří Sobotka</a:t>
            </a:r>
          </a:p>
          <a:p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Vedoucí bakalářské práce:	Ing. Aleš Kaňkovský</a:t>
            </a:r>
          </a:p>
          <a:p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Oponent bakalářské práce:	Ing. Vratislav Jílek</a:t>
            </a:r>
          </a:p>
        </p:txBody>
      </p:sp>
    </p:spTree>
    <p:extLst>
      <p:ext uri="{BB962C8B-B14F-4D97-AF65-F5344CB8AC3E}">
        <p14:creationId xmlns:p14="http://schemas.microsoft.com/office/powerpoint/2010/main" val="3859987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D924463-4DB7-437D-85B1-7EE5042DE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F108545-2EA9-4B3E-915B-295949608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32D1C9-8AD3-453F-948D-966B7A11B7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" y="0"/>
            <a:ext cx="12191999" cy="6858000"/>
          </a:xfrm>
          <a:prstGeom prst="rect">
            <a:avLst/>
          </a:prstGeom>
          <a:blipFill dpi="0" rotWithShape="1">
            <a:blip r:embed="rId3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4ACD4D7-3FA3-4106-AFB4-55B58A02E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457" y="739600"/>
            <a:ext cx="10768226" cy="53909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B1677D3-E23D-9EA5-A4E6-DDF95F2ED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1" y="1219200"/>
            <a:ext cx="9067799" cy="26811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>
                <a:solidFill>
                  <a:schemeClr val="tx2"/>
                </a:solidFill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126069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7CAEDE-D92D-4745-8749-71019415A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0C96CB6-3880-40E6-A4BF-F64E7D1E4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blipFill dpi="0" rotWithShape="1">
            <a:blip r:embed="rId2">
              <a:alphaModFix amt="24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9A65C4A-5997-257E-774A-5072FB805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5091544" cy="5577934"/>
          </a:xfrm>
        </p:spPr>
        <p:txBody>
          <a:bodyPr>
            <a:norm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Motivace a důvody řešeného problému: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2179E6-5C15-2CD9-CC60-50903989A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7946" y="2000839"/>
            <a:ext cx="5740876" cy="2856322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Zájem o problematiku nedostatku zeleně ve městech</a:t>
            </a:r>
          </a:p>
          <a:p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Kreativní využití plochých střech</a:t>
            </a:r>
          </a:p>
          <a:p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Aktuálnost tématu u novostaveb</a:t>
            </a:r>
          </a:p>
          <a:p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Získání přehledu o problematice plochých střech</a:t>
            </a:r>
          </a:p>
        </p:txBody>
      </p:sp>
    </p:spTree>
    <p:extLst>
      <p:ext uri="{BB962C8B-B14F-4D97-AF65-F5344CB8AC3E}">
        <p14:creationId xmlns:p14="http://schemas.microsoft.com/office/powerpoint/2010/main" val="2957268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43A9B7B3-F171-4C25-99FC-C54250F06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2D5C7C5-9C27-4A61-9F57-1857D4532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4B9546E-20BE-462C-8BE8-4EBDB46F8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2567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FE5D2E8-C366-48AC-97AE-18C67E4EF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2225674"/>
          </a:xfrm>
          <a:prstGeom prst="rect">
            <a:avLst/>
          </a:prstGeom>
          <a:blipFill dpi="0" rotWithShape="1">
            <a:blip r:embed="rId2">
              <a:alphaModFix amt="24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EA2F68F-0091-6108-359C-771CD57C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381000"/>
            <a:ext cx="10003218" cy="1600124"/>
          </a:xfrm>
        </p:spPr>
        <p:txBody>
          <a:bodyPr>
            <a:normAutofit/>
          </a:bodyPr>
          <a:lstStyle/>
          <a:p>
            <a:r>
              <a:rPr lang="cs-CZ">
                <a:latin typeface="Arial" panose="020B0604020202020204" pitchFamily="34" charset="0"/>
                <a:cs typeface="Arial" panose="020B0604020202020204" pitchFamily="34" charset="0"/>
              </a:rPr>
              <a:t>Cíl práce: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E945BDC-1C41-BDE8-DDC4-6C1146CE0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756" y="2362200"/>
            <a:ext cx="8796444" cy="3935986"/>
          </a:xfrm>
        </p:spPr>
        <p:txBody>
          <a:bodyPr anchor="ctr">
            <a:normAutofit/>
          </a:bodyPr>
          <a:lstStyle/>
          <a:p>
            <a:r>
              <a:rPr lang="cs-CZ" sz="2400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Návrh využití ploché střechy Zdravotního střediska</a:t>
            </a:r>
          </a:p>
          <a:p>
            <a:r>
              <a:rPr lang="cs-CZ" sz="2400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Vyhodnocení řešených variant</a:t>
            </a:r>
          </a:p>
          <a:p>
            <a:pPr marL="0" indent="0">
              <a:buNone/>
            </a:pPr>
            <a:endParaRPr lang="cs-CZ" sz="1800" dirty="0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865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43A9B7B3-F171-4C25-99FC-C54250F06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D2D5C7C5-9C27-4A61-9F57-1857D4532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84B9546E-20BE-462C-8BE8-4EBDB46F8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2567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DFE5D2E8-C366-48AC-97AE-18C67E4EF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2225674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19BBB29-157D-3CCF-0B31-8982207BB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381000"/>
            <a:ext cx="10003218" cy="1600124"/>
          </a:xfrm>
        </p:spPr>
        <p:txBody>
          <a:bodyPr>
            <a:norm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Výzkumné otázky</a:t>
            </a:r>
          </a:p>
        </p:txBody>
      </p:sp>
      <p:graphicFrame>
        <p:nvGraphicFramePr>
          <p:cNvPr id="21" name="Zástupný obsah 2">
            <a:extLst>
              <a:ext uri="{FF2B5EF4-FFF2-40B4-BE49-F238E27FC236}">
                <a16:creationId xmlns:a16="http://schemas.microsoft.com/office/drawing/2014/main" id="{AE750219-5842-1AF4-4CDF-B3980091FB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300280"/>
              </p:ext>
            </p:extLst>
          </p:nvPr>
        </p:nvGraphicFramePr>
        <p:xfrm>
          <a:off x="838200" y="2514600"/>
          <a:ext cx="10515600" cy="3662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34391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6CDD8E-321F-3C0E-CAF0-396278D27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Metodika práce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40CB085E-8710-9D2A-BF35-18005E83221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949450"/>
          <a:ext cx="10515600" cy="4195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6538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B9CB38A-B27E-0E0A-2439-76755F352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99"/>
            <a:ext cx="4953000" cy="2688598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solidFill>
                  <a:schemeClr val="tx2"/>
                </a:solidFill>
              </a:rPr>
              <a:t>Výzkumná otázka č.1: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94C9708-F6A4-4956-B261-A4A2C4DFEB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48400" y="0"/>
            <a:ext cx="59436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92DB257-3E16-4A3C-9E28-468282812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0666" y="0"/>
            <a:ext cx="6001333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0" name="Rectangle 23">
            <a:extLst>
              <a:ext uri="{FF2B5EF4-FFF2-40B4-BE49-F238E27FC236}">
                <a16:creationId xmlns:a16="http://schemas.microsoft.com/office/drawing/2014/main" id="{487685E6-1160-459B-8C70-301404C06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196875" y="0"/>
            <a:ext cx="5992075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Zástupný obsah 4" descr="Obsah obrázku obloha, snímek obrazovky, mrak, rostlina&#10;&#10;Popis byl vytvořen automaticky">
            <a:extLst>
              <a:ext uri="{FF2B5EF4-FFF2-40B4-BE49-F238E27FC236}">
                <a16:creationId xmlns:a16="http://schemas.microsoft.com/office/drawing/2014/main" id="{9EDA22C4-37B1-ADE0-7351-D4DFC431EE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t="-4187" b="-5359"/>
          <a:stretch/>
        </p:blipFill>
        <p:spPr>
          <a:xfrm>
            <a:off x="671890" y="3717805"/>
            <a:ext cx="4856144" cy="2992242"/>
          </a:xfrm>
          <a:prstGeom prst="rect">
            <a:avLst/>
          </a:prstGeom>
        </p:spPr>
      </p:pic>
      <p:pic>
        <p:nvPicPr>
          <p:cNvPr id="7" name="Obrázek 6" descr="Obsah obrázku snímek obrazovky, tráva, Urbánní design, budova&#10;&#10;Popis byl vytvořen automaticky">
            <a:extLst>
              <a:ext uri="{FF2B5EF4-FFF2-40B4-BE49-F238E27FC236}">
                <a16:creationId xmlns:a16="http://schemas.microsoft.com/office/drawing/2014/main" id="{2AB4D3EF-ACCA-FA0C-513D-C7C903EA06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" r="-4" b="-747"/>
          <a:stretch/>
        </p:blipFill>
        <p:spPr>
          <a:xfrm>
            <a:off x="6763260" y="556491"/>
            <a:ext cx="4856144" cy="2733963"/>
          </a:xfrm>
          <a:prstGeom prst="rect">
            <a:avLst/>
          </a:prstGeom>
        </p:spPr>
      </p:pic>
      <p:pic>
        <p:nvPicPr>
          <p:cNvPr id="9" name="Obrázek 8" descr="Obsah obrázku rostlina, Urbánní design, tráva, snímek obrazovky&#10;&#10;Popis byl vytvořen automaticky">
            <a:extLst>
              <a:ext uri="{FF2B5EF4-FFF2-40B4-BE49-F238E27FC236}">
                <a16:creationId xmlns:a16="http://schemas.microsoft.com/office/drawing/2014/main" id="{249A670E-0937-93EB-5833-4D4B9204500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1" r="-4" b="172"/>
          <a:stretch/>
        </p:blipFill>
        <p:spPr>
          <a:xfrm>
            <a:off x="6792128" y="3846945"/>
            <a:ext cx="4856144" cy="2733962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F4A041F-25B9-0677-C219-3371BBB1B7CE}"/>
              </a:ext>
            </a:extLst>
          </p:cNvPr>
          <p:cNvSpPr txBox="1"/>
          <p:nvPr/>
        </p:nvSpPr>
        <p:spPr>
          <a:xfrm>
            <a:off x="668840" y="3477613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Extenzivní:</a:t>
            </a:r>
          </a:p>
        </p:txBody>
      </p:sp>
      <p:sp>
        <p:nvSpPr>
          <p:cNvPr id="15" name="Obdélník: se zakulacenými rohy 14">
            <a:extLst>
              <a:ext uri="{FF2B5EF4-FFF2-40B4-BE49-F238E27FC236}">
                <a16:creationId xmlns:a16="http://schemas.microsoft.com/office/drawing/2014/main" id="{8326D265-47BA-A0BF-4BC2-F5AAE4F663A1}"/>
              </a:ext>
            </a:extLst>
          </p:cNvPr>
          <p:cNvSpPr/>
          <p:nvPr/>
        </p:nvSpPr>
        <p:spPr>
          <a:xfrm>
            <a:off x="6760209" y="3450813"/>
            <a:ext cx="1326005" cy="325705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8F70041-3636-6050-5404-3848C721FF30}"/>
              </a:ext>
            </a:extLst>
          </p:cNvPr>
          <p:cNvSpPr txBox="1"/>
          <p:nvPr/>
        </p:nvSpPr>
        <p:spPr>
          <a:xfrm>
            <a:off x="6763260" y="3429000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Intenzivní:</a:t>
            </a:r>
          </a:p>
        </p:txBody>
      </p:sp>
      <p:sp>
        <p:nvSpPr>
          <p:cNvPr id="14" name="Obdélník: se zakulacenými rohy 13">
            <a:extLst>
              <a:ext uri="{FF2B5EF4-FFF2-40B4-BE49-F238E27FC236}">
                <a16:creationId xmlns:a16="http://schemas.microsoft.com/office/drawing/2014/main" id="{44E5CB27-F6DA-5215-A73F-A5942E2092D9}"/>
              </a:ext>
            </a:extLst>
          </p:cNvPr>
          <p:cNvSpPr/>
          <p:nvPr/>
        </p:nvSpPr>
        <p:spPr>
          <a:xfrm>
            <a:off x="6760210" y="203987"/>
            <a:ext cx="1797273" cy="325705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4D56D5A1-6223-8F6A-B9D4-B02D2BA7B3CF}"/>
              </a:ext>
            </a:extLst>
          </p:cNvPr>
          <p:cNvSpPr txBox="1"/>
          <p:nvPr/>
        </p:nvSpPr>
        <p:spPr>
          <a:xfrm>
            <a:off x="6760210" y="184666"/>
            <a:ext cx="1829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Polointenzivní:</a:t>
            </a:r>
          </a:p>
        </p:txBody>
      </p:sp>
    </p:spTree>
    <p:extLst>
      <p:ext uri="{BB962C8B-B14F-4D97-AF65-F5344CB8AC3E}">
        <p14:creationId xmlns:p14="http://schemas.microsoft.com/office/powerpoint/2010/main" val="2240763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95F047-4372-F477-8604-4867A5E4F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cs-CZ" dirty="0"/>
              <a:t>Výzkumná otázka č.2: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B2454AAF-E39F-9748-E702-7B9F436FFA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13755"/>
              </p:ext>
            </p:extLst>
          </p:nvPr>
        </p:nvGraphicFramePr>
        <p:xfrm>
          <a:off x="341377" y="3026028"/>
          <a:ext cx="3922776" cy="18588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94274">
                  <a:extLst>
                    <a:ext uri="{9D8B030D-6E8A-4147-A177-3AD203B41FA5}">
                      <a16:colId xmlns:a16="http://schemas.microsoft.com/office/drawing/2014/main" val="568398449"/>
                    </a:ext>
                  </a:extLst>
                </a:gridCol>
                <a:gridCol w="2128502">
                  <a:extLst>
                    <a:ext uri="{9D8B030D-6E8A-4147-A177-3AD203B41FA5}">
                      <a16:colId xmlns:a16="http://schemas.microsoft.com/office/drawing/2014/main" val="2166835804"/>
                    </a:ext>
                  </a:extLst>
                </a:gridCol>
              </a:tblGrid>
              <a:tr h="27619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Název posouzení: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Váha kritéria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705046"/>
                  </a:ext>
                </a:extLst>
              </a:tr>
              <a:tr h="25685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Teplo a vlhkost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520197"/>
                  </a:ext>
                </a:extLst>
              </a:tr>
              <a:tr h="27619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Zatížení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5658153"/>
                  </a:ext>
                </a:extLst>
              </a:tr>
              <a:tr h="27619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Ekonomické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6281448"/>
                  </a:ext>
                </a:extLst>
              </a:tr>
              <a:tr h="27619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Akumulace vody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8463161"/>
                  </a:ext>
                </a:extLst>
              </a:tr>
              <a:tr h="29000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Rozmanitost rostlin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5777616"/>
                  </a:ext>
                </a:extLst>
              </a:tr>
            </a:tbl>
          </a:graphicData>
        </a:graphic>
      </p:graphicFrame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92459365-9BA0-7582-084B-66007CCB7C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235686"/>
              </p:ext>
            </p:extLst>
          </p:nvPr>
        </p:nvGraphicFramePr>
        <p:xfrm>
          <a:off x="4608576" y="4167093"/>
          <a:ext cx="7242046" cy="25050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35735">
                  <a:extLst>
                    <a:ext uri="{9D8B030D-6E8A-4147-A177-3AD203B41FA5}">
                      <a16:colId xmlns:a16="http://schemas.microsoft.com/office/drawing/2014/main" val="281064859"/>
                    </a:ext>
                  </a:extLst>
                </a:gridCol>
                <a:gridCol w="1821804">
                  <a:extLst>
                    <a:ext uri="{9D8B030D-6E8A-4147-A177-3AD203B41FA5}">
                      <a16:colId xmlns:a16="http://schemas.microsoft.com/office/drawing/2014/main" val="2092164116"/>
                    </a:ext>
                  </a:extLst>
                </a:gridCol>
                <a:gridCol w="2107872">
                  <a:extLst>
                    <a:ext uri="{9D8B030D-6E8A-4147-A177-3AD203B41FA5}">
                      <a16:colId xmlns:a16="http://schemas.microsoft.com/office/drawing/2014/main" val="2800510388"/>
                    </a:ext>
                  </a:extLst>
                </a:gridCol>
                <a:gridCol w="1776635">
                  <a:extLst>
                    <a:ext uri="{9D8B030D-6E8A-4147-A177-3AD203B41FA5}">
                      <a16:colId xmlns:a16="http://schemas.microsoft.com/office/drawing/2014/main" val="216754097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Název posouzení: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Skladba S1 - extenzivní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Skladba S2 - polointenzivní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Skladba S3 - intenzivní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19524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Teplo a vlhkost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50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Zatížení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1712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Ekonomické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3627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Akumulace vody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61579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Rozmanitost rostlin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11126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∑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165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185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5342366"/>
                  </a:ext>
                </a:extLst>
              </a:tr>
            </a:tbl>
          </a:graphicData>
        </a:graphic>
      </p:graphicFrame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0AB0B090-19DF-45C5-BFCF-651F713142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1935657"/>
              </p:ext>
            </p:extLst>
          </p:nvPr>
        </p:nvGraphicFramePr>
        <p:xfrm>
          <a:off x="4608576" y="1216472"/>
          <a:ext cx="7242047" cy="25050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35735">
                  <a:extLst>
                    <a:ext uri="{9D8B030D-6E8A-4147-A177-3AD203B41FA5}">
                      <a16:colId xmlns:a16="http://schemas.microsoft.com/office/drawing/2014/main" val="2419375737"/>
                    </a:ext>
                  </a:extLst>
                </a:gridCol>
                <a:gridCol w="1821804">
                  <a:extLst>
                    <a:ext uri="{9D8B030D-6E8A-4147-A177-3AD203B41FA5}">
                      <a16:colId xmlns:a16="http://schemas.microsoft.com/office/drawing/2014/main" val="3653853278"/>
                    </a:ext>
                  </a:extLst>
                </a:gridCol>
                <a:gridCol w="2107872">
                  <a:extLst>
                    <a:ext uri="{9D8B030D-6E8A-4147-A177-3AD203B41FA5}">
                      <a16:colId xmlns:a16="http://schemas.microsoft.com/office/drawing/2014/main" val="2000368915"/>
                    </a:ext>
                  </a:extLst>
                </a:gridCol>
                <a:gridCol w="1776636">
                  <a:extLst>
                    <a:ext uri="{9D8B030D-6E8A-4147-A177-3AD203B41FA5}">
                      <a16:colId xmlns:a16="http://schemas.microsoft.com/office/drawing/2014/main" val="324623300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Název posouzení: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Skladba S1 - extenzivní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Skladba S2 - polointenzivní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Skladba S3 - intenzivní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9585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Teplo a vlhkost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5684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Zatížení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5295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Ekonomické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74798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Akumulace vody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87034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Rozmanitost rostlin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551381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∑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240929"/>
                  </a:ext>
                </a:extLst>
              </a:tr>
            </a:tbl>
          </a:graphicData>
        </a:graphic>
      </p:graphicFrame>
      <p:sp>
        <p:nvSpPr>
          <p:cNvPr id="17" name="Obdélník: se zakulacenými rohy 16">
            <a:extLst>
              <a:ext uri="{FF2B5EF4-FFF2-40B4-BE49-F238E27FC236}">
                <a16:creationId xmlns:a16="http://schemas.microsoft.com/office/drawing/2014/main" id="{776AC408-801A-7AD6-1D7D-A86D0C32F06A}"/>
              </a:ext>
            </a:extLst>
          </p:cNvPr>
          <p:cNvSpPr/>
          <p:nvPr/>
        </p:nvSpPr>
        <p:spPr>
          <a:xfrm>
            <a:off x="8557798" y="3803281"/>
            <a:ext cx="3292824" cy="325705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383006F7-5586-8613-ED5E-D35BFCB74D7E}"/>
              </a:ext>
            </a:extLst>
          </p:cNvPr>
          <p:cNvSpPr txBox="1"/>
          <p:nvPr/>
        </p:nvSpPr>
        <p:spPr>
          <a:xfrm>
            <a:off x="8698316" y="3796856"/>
            <a:ext cx="30117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/>
              <a:t>Vážené bodové zhodnocení:</a:t>
            </a:r>
          </a:p>
        </p:txBody>
      </p:sp>
      <p:sp>
        <p:nvSpPr>
          <p:cNvPr id="16" name="Obdélník: se zakulacenými rohy 15">
            <a:extLst>
              <a:ext uri="{FF2B5EF4-FFF2-40B4-BE49-F238E27FC236}">
                <a16:creationId xmlns:a16="http://schemas.microsoft.com/office/drawing/2014/main" id="{EA1F2AB7-D815-8518-633F-58E2F2173065}"/>
              </a:ext>
            </a:extLst>
          </p:cNvPr>
          <p:cNvSpPr/>
          <p:nvPr/>
        </p:nvSpPr>
        <p:spPr>
          <a:xfrm>
            <a:off x="341377" y="2660532"/>
            <a:ext cx="1496567" cy="325705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EB249F44-5E3D-36E8-585C-DFE4B0964053}"/>
              </a:ext>
            </a:extLst>
          </p:cNvPr>
          <p:cNvSpPr txBox="1"/>
          <p:nvPr/>
        </p:nvSpPr>
        <p:spPr>
          <a:xfrm>
            <a:off x="377953" y="2654107"/>
            <a:ext cx="163449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b="1" dirty="0"/>
              <a:t>Váha kritérií:</a:t>
            </a:r>
          </a:p>
        </p:txBody>
      </p:sp>
      <p:sp>
        <p:nvSpPr>
          <p:cNvPr id="15" name="Obdélník: se zakulacenými rohy 14">
            <a:extLst>
              <a:ext uri="{FF2B5EF4-FFF2-40B4-BE49-F238E27FC236}">
                <a16:creationId xmlns:a16="http://schemas.microsoft.com/office/drawing/2014/main" id="{EF8E83B0-B0B1-E842-0C11-995CFFC775BE}"/>
              </a:ext>
            </a:extLst>
          </p:cNvPr>
          <p:cNvSpPr/>
          <p:nvPr/>
        </p:nvSpPr>
        <p:spPr>
          <a:xfrm>
            <a:off x="7845551" y="735406"/>
            <a:ext cx="4005071" cy="325705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2D97DA24-9E5B-B742-DD63-7016A874C16B}"/>
              </a:ext>
            </a:extLst>
          </p:cNvPr>
          <p:cNvSpPr txBox="1"/>
          <p:nvPr/>
        </p:nvSpPr>
        <p:spPr>
          <a:xfrm>
            <a:off x="7818117" y="722557"/>
            <a:ext cx="60944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Bodové zhodnocení jednotlivých kritérií: </a:t>
            </a:r>
          </a:p>
        </p:txBody>
      </p:sp>
    </p:spTree>
    <p:extLst>
      <p:ext uri="{BB962C8B-B14F-4D97-AF65-F5344CB8AC3E}">
        <p14:creationId xmlns:p14="http://schemas.microsoft.com/office/powerpoint/2010/main" val="773362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43A9B7B3-F171-4C25-99FC-C54250F06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2D5C7C5-9C27-4A61-9F57-1857D4532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4B9546E-20BE-462C-8BE8-4EBDB46F8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2567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FE5D2E8-C366-48AC-97AE-18C67E4EF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2225674"/>
          </a:xfrm>
          <a:prstGeom prst="rect">
            <a:avLst/>
          </a:prstGeom>
          <a:blipFill dpi="0" rotWithShape="1">
            <a:blip r:embed="rId2">
              <a:alphaModFix amt="24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D092AB4-15D7-9F88-0903-03C6A0FA1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381000"/>
            <a:ext cx="10003218" cy="1600124"/>
          </a:xfrm>
        </p:spPr>
        <p:txBody>
          <a:bodyPr>
            <a:normAutofit/>
          </a:bodyPr>
          <a:lstStyle/>
          <a:p>
            <a:r>
              <a:rPr lang="cs-CZ" dirty="0"/>
              <a:t>Dotazníkové šetření: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51CD1E-17B5-0C8C-D302-3ACDD4832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065" y="1912578"/>
            <a:ext cx="6415495" cy="4495800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2000" b="1" dirty="0">
                <a:solidFill>
                  <a:schemeClr val="tx1">
                    <a:alpha val="80000"/>
                  </a:schemeClr>
                </a:solidFill>
              </a:rPr>
              <a:t>Nejzajímavější varianta návrhu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000" dirty="0">
                <a:solidFill>
                  <a:schemeClr val="tx1">
                    <a:alpha val="80000"/>
                  </a:schemeClr>
                </a:solidFill>
              </a:rPr>
              <a:t>Intenzivní střecha</a:t>
            </a:r>
          </a:p>
          <a:p>
            <a:pPr>
              <a:lnSpc>
                <a:spcPct val="100000"/>
              </a:lnSpc>
            </a:pPr>
            <a:r>
              <a:rPr lang="cs-CZ" sz="2000" b="1" dirty="0">
                <a:solidFill>
                  <a:schemeClr val="tx1">
                    <a:alpha val="80000"/>
                  </a:schemeClr>
                </a:solidFill>
              </a:rPr>
              <a:t>Bodové hodnocení 1-5 bodů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000" dirty="0">
                <a:solidFill>
                  <a:schemeClr val="tx1">
                    <a:alpha val="80000"/>
                  </a:schemeClr>
                </a:solidFill>
              </a:rPr>
              <a:t>Intenzivní střecha 4,3/5 – polointenzivní 3,9/5 – extenzivní 2,9/5</a:t>
            </a:r>
          </a:p>
          <a:p>
            <a:pPr>
              <a:lnSpc>
                <a:spcPct val="100000"/>
              </a:lnSpc>
            </a:pPr>
            <a:r>
              <a:rPr lang="cs-CZ" sz="2000" b="1" dirty="0">
                <a:solidFill>
                  <a:schemeClr val="tx1">
                    <a:alpha val="80000"/>
                  </a:schemeClr>
                </a:solidFill>
              </a:rPr>
              <a:t>Četnost styku se zelenou střechou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000" dirty="0">
                <a:solidFill>
                  <a:schemeClr val="tx1">
                    <a:alpha val="80000"/>
                  </a:schemeClr>
                </a:solidFill>
              </a:rPr>
              <a:t>Občas ano 52,4% /  9,5% pravidelně / 33% velmi málo / 4,8% nikdy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9D36EB0-3137-517A-3759-E2AB02B314EC}"/>
              </a:ext>
            </a:extLst>
          </p:cNvPr>
          <p:cNvSpPr txBox="1"/>
          <p:nvPr/>
        </p:nvSpPr>
        <p:spPr>
          <a:xfrm>
            <a:off x="6531102" y="2430905"/>
            <a:ext cx="6094476" cy="3195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>
                    <a:alpha val="80000"/>
                  </a:schemeClr>
                </a:solidFill>
              </a:rPr>
              <a:t>Smysl do budoucna zelených střech</a:t>
            </a:r>
          </a:p>
          <a:p>
            <a:pPr marL="0" indent="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cs-CZ" sz="2000" dirty="0">
                <a:solidFill>
                  <a:schemeClr val="tx1">
                    <a:alpha val="80000"/>
                  </a:schemeClr>
                </a:solidFill>
              </a:rPr>
              <a:t>95,2% Rozhodně ano / 4,8 Ne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>
                    <a:alpha val="80000"/>
                  </a:schemeClr>
                </a:solidFill>
              </a:rPr>
              <a:t>Přání zelených střech ve městech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</a:pPr>
            <a:r>
              <a:rPr lang="cs-CZ" sz="2000" dirty="0">
                <a:solidFill>
                  <a:schemeClr val="tx1">
                    <a:alpha val="80000"/>
                  </a:schemeClr>
                </a:solidFill>
              </a:rPr>
              <a:t>90,5% Rozhodně ano / 9,5% nezáleží / 0% rozhodně ne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</a:pPr>
            <a:r>
              <a:rPr lang="cs-CZ" sz="2000" b="1" dirty="0">
                <a:solidFill>
                  <a:schemeClr val="tx1">
                    <a:alpha val="80000"/>
                  </a:schemeClr>
                </a:solidFill>
              </a:rPr>
              <a:t>Investice do zelené střechy na vlastní dům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</a:pPr>
            <a:r>
              <a:rPr lang="cs-CZ" sz="2000" dirty="0">
                <a:solidFill>
                  <a:schemeClr val="tx1">
                    <a:alpha val="80000"/>
                  </a:schemeClr>
                </a:solidFill>
              </a:rPr>
              <a:t>57,2% rozmýšleno se / 23,8% Určitě ano / 19% spíše klasickou </a:t>
            </a:r>
          </a:p>
        </p:txBody>
      </p:sp>
    </p:spTree>
    <p:extLst>
      <p:ext uri="{BB962C8B-B14F-4D97-AF65-F5344CB8AC3E}">
        <p14:creationId xmlns:p14="http://schemas.microsoft.com/office/powerpoint/2010/main" val="1131873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7CAEDE-D92D-4745-8749-71019415A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98281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0C96CB6-3880-40E6-A4BF-F64E7D1E4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98281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36FCB6D-EA0B-1377-6211-52DCD7191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4876800" cy="5577934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Odpovědi na otázky vedoucího a oponenta bakalářské práce: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5D880561-2E62-3362-E7B1-9B19640ABA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8772710"/>
              </p:ext>
            </p:extLst>
          </p:nvPr>
        </p:nvGraphicFramePr>
        <p:xfrm>
          <a:off x="6403914" y="352089"/>
          <a:ext cx="5626542" cy="5785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39535696"/>
      </p:ext>
    </p:extLst>
  </p:cSld>
  <p:clrMapOvr>
    <a:masterClrMapping/>
  </p:clrMapOvr>
</p:sld>
</file>

<file path=ppt/theme/theme1.xml><?xml version="1.0" encoding="utf-8"?>
<a:theme xmlns:a="http://schemas.openxmlformats.org/drawingml/2006/main" name="BlockprintVTI">
  <a:themeElements>
    <a:clrScheme name="Custom 69">
      <a:dk1>
        <a:sysClr val="windowText" lastClr="000000"/>
      </a:dk1>
      <a:lt1>
        <a:sysClr val="window" lastClr="FFFFFF"/>
      </a:lt1>
      <a:dk2>
        <a:srgbClr val="44131A"/>
      </a:dk2>
      <a:lt2>
        <a:srgbClr val="F2ECEA"/>
      </a:lt2>
      <a:accent1>
        <a:srgbClr val="A62C52"/>
      </a:accent1>
      <a:accent2>
        <a:srgbClr val="A7928D"/>
      </a:accent2>
      <a:accent3>
        <a:srgbClr val="307C71"/>
      </a:accent3>
      <a:accent4>
        <a:srgbClr val="41575D"/>
      </a:accent4>
      <a:accent5>
        <a:srgbClr val="8FA3A3"/>
      </a:accent5>
      <a:accent6>
        <a:srgbClr val="CA8370"/>
      </a:accent6>
      <a:hlink>
        <a:srgbClr val="D13D6E"/>
      </a:hlink>
      <a:folHlink>
        <a:srgbClr val="6C9D92"/>
      </a:folHlink>
    </a:clrScheme>
    <a:fontScheme name="Custom 56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ckprintVTI" id="{AA8C8908-6BA4-477C-AEA4-CB6C32A1FE3B}" vid="{36392749-7C1D-4938-93BB-440CD2A1B0A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</TotalTime>
  <Words>455</Words>
  <Application>Microsoft Office PowerPoint</Application>
  <PresentationFormat>Širokoúhlá obrazovka</PresentationFormat>
  <Paragraphs>115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Avenir Next LT Pro</vt:lpstr>
      <vt:lpstr>AvenirNext LT Pro Medium</vt:lpstr>
      <vt:lpstr>BlockprintVTI</vt:lpstr>
      <vt:lpstr>Vysoká škola technická a ekonomická v Českých Budějovicích Ústav technicko - technologický</vt:lpstr>
      <vt:lpstr>Motivace a důvody řešeného problému:</vt:lpstr>
      <vt:lpstr>Cíl práce:</vt:lpstr>
      <vt:lpstr>Výzkumné otázky</vt:lpstr>
      <vt:lpstr>Metodika práce</vt:lpstr>
      <vt:lpstr>Výzkumná otázka č.1:</vt:lpstr>
      <vt:lpstr>Výzkumná otázka č.2:</vt:lpstr>
      <vt:lpstr>Dotazníkové šetření:</vt:lpstr>
      <vt:lpstr>Odpovědi na otázky vedoucího a oponenta bakalářské práce: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Jiří Sobotka</dc:creator>
  <cp:lastModifiedBy>Jiří Sobotka</cp:lastModifiedBy>
  <cp:revision>3</cp:revision>
  <dcterms:created xsi:type="dcterms:W3CDTF">2024-06-14T10:12:19Z</dcterms:created>
  <dcterms:modified xsi:type="dcterms:W3CDTF">2024-06-14T13:29:52Z</dcterms:modified>
</cp:coreProperties>
</file>