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F65C5C-08C1-C3EB-6916-727F2F6631AE}" v="5" dt="2024-06-17T09:05:16.162"/>
    <p1510:client id="{3B8273F5-ED70-7D63-13FC-DB6C6D04042D}" v="15" dt="2024-06-17T09:06:52.512"/>
    <p1510:client id="{59BF40E7-7CE8-2D54-6508-A42B4EB450F8}" v="269" dt="2024-06-17T09:04:28.202"/>
    <p1510:client id="{63091AD8-CCC9-DBA7-B777-C59B14BDF88A}" v="987" dt="2024-06-16T23:31:16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944D46-B719-43C0-9B23-B1D5BBD743FC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F633A8C-3D06-471D-9F9D-9D52982B59F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Produkce emisí spalováním - benzín, nafta.</a:t>
          </a:r>
          <a:endParaRPr lang="en-US" dirty="0"/>
        </a:p>
      </dgm:t>
    </dgm:pt>
    <dgm:pt modelId="{18F288E5-FCCB-4366-878B-671123EDCF60}" type="parTrans" cxnId="{0448DA36-8465-4410-A2B4-99BDC3B5A710}">
      <dgm:prSet/>
      <dgm:spPr/>
      <dgm:t>
        <a:bodyPr/>
        <a:lstStyle/>
        <a:p>
          <a:endParaRPr lang="en-US"/>
        </a:p>
      </dgm:t>
    </dgm:pt>
    <dgm:pt modelId="{0237B6D2-8776-4866-9A7D-BD2E09330B2C}" type="sibTrans" cxnId="{0448DA36-8465-4410-A2B4-99BDC3B5A71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3D3B9AC-965E-49F1-84A9-088875AC66D6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cs-CZ" dirty="0"/>
            <a:t>Doprovodné emise:</a:t>
          </a:r>
          <a:r>
            <a:rPr lang="cs-CZ" dirty="0">
              <a:latin typeface="Aptos Display" panose="020F0302020204030204"/>
            </a:rPr>
            <a:t> </a:t>
          </a:r>
          <a:r>
            <a:rPr lang="cs-CZ" dirty="0"/>
            <a:t>CO, NOx a  PM  </a:t>
          </a:r>
          <a:endParaRPr lang="en-US" dirty="0">
            <a:latin typeface="Aptos Display" panose="020F0302020204030204"/>
          </a:endParaRPr>
        </a:p>
      </dgm:t>
    </dgm:pt>
    <dgm:pt modelId="{A2AC7B6E-C9C1-4CD8-B306-5600DE38826C}" type="parTrans" cxnId="{656C1271-4014-414A-859E-088B5A939CFB}">
      <dgm:prSet/>
      <dgm:spPr/>
      <dgm:t>
        <a:bodyPr/>
        <a:lstStyle/>
        <a:p>
          <a:endParaRPr lang="en-US"/>
        </a:p>
      </dgm:t>
    </dgm:pt>
    <dgm:pt modelId="{D12FE464-1F41-4156-B27A-65021E2E94C9}" type="sibTrans" cxnId="{656C1271-4014-414A-859E-088B5A939CF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EA41D13-B7D7-40C5-BB36-BBBCD0C2238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Zhoršení kvality ovzduší a  vliv na zdraví obyvatel</a:t>
          </a:r>
          <a:endParaRPr lang="en-US" dirty="0"/>
        </a:p>
      </dgm:t>
    </dgm:pt>
    <dgm:pt modelId="{683159CD-2260-4E53-9751-4E4E1CA357B8}" type="parTrans" cxnId="{8EC1BE97-0209-44B3-8A8D-086A787BEB5D}">
      <dgm:prSet/>
      <dgm:spPr/>
      <dgm:t>
        <a:bodyPr/>
        <a:lstStyle/>
        <a:p>
          <a:endParaRPr lang="en-US"/>
        </a:p>
      </dgm:t>
    </dgm:pt>
    <dgm:pt modelId="{52C34641-F40A-45D4-A041-CD3D156179AB}" type="sibTrans" cxnId="{8EC1BE97-0209-44B3-8A8D-086A787BEB5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D7E14DF-3388-4F1F-900F-E98A15A97DA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Rostoucí doprava a urbanizace</a:t>
          </a:r>
          <a:endParaRPr lang="en-US" dirty="0"/>
        </a:p>
      </dgm:t>
    </dgm:pt>
    <dgm:pt modelId="{A1C39352-76F2-4B41-9F36-1B3B839804F0}" type="parTrans" cxnId="{E7666606-7AD8-4645-BC82-CA3ACC668B71}">
      <dgm:prSet/>
      <dgm:spPr/>
      <dgm:t>
        <a:bodyPr/>
        <a:lstStyle/>
        <a:p>
          <a:endParaRPr lang="en-US"/>
        </a:p>
      </dgm:t>
    </dgm:pt>
    <dgm:pt modelId="{CFF79446-992E-4789-B3ED-CE3350CCEF79}" type="sibTrans" cxnId="{E7666606-7AD8-4645-BC82-CA3ACC668B71}">
      <dgm:prSet/>
      <dgm:spPr/>
      <dgm:t>
        <a:bodyPr/>
        <a:lstStyle/>
        <a:p>
          <a:endParaRPr lang="en-US"/>
        </a:p>
      </dgm:t>
    </dgm:pt>
    <dgm:pt modelId="{32EB65C2-572C-4A61-B7A2-8A8E2FB93B93}" type="pres">
      <dgm:prSet presAssocID="{7A944D46-B719-43C0-9B23-B1D5BBD743FC}" presName="root" presStyleCnt="0">
        <dgm:presLayoutVars>
          <dgm:dir/>
          <dgm:resizeHandles val="exact"/>
        </dgm:presLayoutVars>
      </dgm:prSet>
      <dgm:spPr/>
    </dgm:pt>
    <dgm:pt modelId="{2C4E2A83-82ED-43A8-9577-55C7F3FF3839}" type="pres">
      <dgm:prSet presAssocID="{7A944D46-B719-43C0-9B23-B1D5BBD743FC}" presName="container" presStyleCnt="0">
        <dgm:presLayoutVars>
          <dgm:dir/>
          <dgm:resizeHandles val="exact"/>
        </dgm:presLayoutVars>
      </dgm:prSet>
      <dgm:spPr/>
    </dgm:pt>
    <dgm:pt modelId="{DD56731C-62A8-40A1-9453-B6DE3EB4DCDB}" type="pres">
      <dgm:prSet presAssocID="{AF633A8C-3D06-471D-9F9D-9D52982B59FC}" presName="compNode" presStyleCnt="0"/>
      <dgm:spPr/>
    </dgm:pt>
    <dgm:pt modelId="{CA6F6AB7-6DC5-42EA-8C15-7AEC0FEB2FA5}" type="pres">
      <dgm:prSet presAssocID="{AF633A8C-3D06-471D-9F9D-9D52982B59FC}" presName="iconBgRect" presStyleLbl="bgShp" presStyleIdx="0" presStyleCnt="4"/>
      <dgm:spPr/>
    </dgm:pt>
    <dgm:pt modelId="{F7C21ABC-8AB2-4AEE-9D88-152B2866DC9A}" type="pres">
      <dgm:prSet presAssocID="{AF633A8C-3D06-471D-9F9D-9D52982B59F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lectric Car"/>
        </a:ext>
      </dgm:extLst>
    </dgm:pt>
    <dgm:pt modelId="{B45CB3E7-F7AB-4611-BDC2-B8F11E1C7871}" type="pres">
      <dgm:prSet presAssocID="{AF633A8C-3D06-471D-9F9D-9D52982B59FC}" presName="spaceRect" presStyleCnt="0"/>
      <dgm:spPr/>
    </dgm:pt>
    <dgm:pt modelId="{99730377-8310-4215-9D0A-DEA076F869C9}" type="pres">
      <dgm:prSet presAssocID="{AF633A8C-3D06-471D-9F9D-9D52982B59FC}" presName="textRect" presStyleLbl="revTx" presStyleIdx="0" presStyleCnt="4">
        <dgm:presLayoutVars>
          <dgm:chMax val="1"/>
          <dgm:chPref val="1"/>
        </dgm:presLayoutVars>
      </dgm:prSet>
      <dgm:spPr/>
    </dgm:pt>
    <dgm:pt modelId="{C59BFC0B-F991-46A5-A7EB-4951B9529865}" type="pres">
      <dgm:prSet presAssocID="{0237B6D2-8776-4866-9A7D-BD2E09330B2C}" presName="sibTrans" presStyleLbl="sibTrans2D1" presStyleIdx="0" presStyleCnt="0"/>
      <dgm:spPr/>
    </dgm:pt>
    <dgm:pt modelId="{8BEEFF28-C927-4E58-A691-64C16512C0F7}" type="pres">
      <dgm:prSet presAssocID="{23D3B9AC-965E-49F1-84A9-088875AC66D6}" presName="compNode" presStyleCnt="0"/>
      <dgm:spPr/>
    </dgm:pt>
    <dgm:pt modelId="{5E973C8C-89EC-4550-8300-67DB9C8617B1}" type="pres">
      <dgm:prSet presAssocID="{23D3B9AC-965E-49F1-84A9-088875AC66D6}" presName="iconBgRect" presStyleLbl="bgShp" presStyleIdx="1" presStyleCnt="4"/>
      <dgm:spPr/>
    </dgm:pt>
    <dgm:pt modelId="{66816023-7871-4023-A973-B69094A294D2}" type="pres">
      <dgm:prSet presAssocID="{23D3B9AC-965E-49F1-84A9-088875AC66D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várna"/>
        </a:ext>
      </dgm:extLst>
    </dgm:pt>
    <dgm:pt modelId="{3FCDA1F2-82F0-46BD-8155-F35756B917E0}" type="pres">
      <dgm:prSet presAssocID="{23D3B9AC-965E-49F1-84A9-088875AC66D6}" presName="spaceRect" presStyleCnt="0"/>
      <dgm:spPr/>
    </dgm:pt>
    <dgm:pt modelId="{C23952D2-E8D2-4A80-B880-445AF155CD28}" type="pres">
      <dgm:prSet presAssocID="{23D3B9AC-965E-49F1-84A9-088875AC66D6}" presName="textRect" presStyleLbl="revTx" presStyleIdx="1" presStyleCnt="4">
        <dgm:presLayoutVars>
          <dgm:chMax val="1"/>
          <dgm:chPref val="1"/>
        </dgm:presLayoutVars>
      </dgm:prSet>
      <dgm:spPr/>
    </dgm:pt>
    <dgm:pt modelId="{B6A39CD6-0725-4C54-AE98-185649F00905}" type="pres">
      <dgm:prSet presAssocID="{D12FE464-1F41-4156-B27A-65021E2E94C9}" presName="sibTrans" presStyleLbl="sibTrans2D1" presStyleIdx="0" presStyleCnt="0"/>
      <dgm:spPr/>
    </dgm:pt>
    <dgm:pt modelId="{01B83050-30C6-47C7-BD97-B220405C3EF5}" type="pres">
      <dgm:prSet presAssocID="{7EA41D13-B7D7-40C5-BB36-BBBCD0C2238C}" presName="compNode" presStyleCnt="0"/>
      <dgm:spPr/>
    </dgm:pt>
    <dgm:pt modelId="{DB460221-4CC3-49A8-90C2-03C147180583}" type="pres">
      <dgm:prSet presAssocID="{7EA41D13-B7D7-40C5-BB36-BBBCD0C2238C}" presName="iconBgRect" presStyleLbl="bgShp" presStyleIdx="2" presStyleCnt="4"/>
      <dgm:spPr/>
    </dgm:pt>
    <dgm:pt modelId="{C5D2B677-1D2E-4E9D-B9BE-A50997517C4F}" type="pres">
      <dgm:prSet presAssocID="{7EA41D13-B7D7-40C5-BB36-BBBCD0C2238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2F8BCD91-3F8D-4D59-A09D-48AE705A8A5C}" type="pres">
      <dgm:prSet presAssocID="{7EA41D13-B7D7-40C5-BB36-BBBCD0C2238C}" presName="spaceRect" presStyleCnt="0"/>
      <dgm:spPr/>
    </dgm:pt>
    <dgm:pt modelId="{44A6D8D3-08B0-4C7E-A016-74599D56054D}" type="pres">
      <dgm:prSet presAssocID="{7EA41D13-B7D7-40C5-BB36-BBBCD0C2238C}" presName="textRect" presStyleLbl="revTx" presStyleIdx="2" presStyleCnt="4">
        <dgm:presLayoutVars>
          <dgm:chMax val="1"/>
          <dgm:chPref val="1"/>
        </dgm:presLayoutVars>
      </dgm:prSet>
      <dgm:spPr/>
    </dgm:pt>
    <dgm:pt modelId="{A3D0F960-8F30-445A-9366-E41CBAFD914E}" type="pres">
      <dgm:prSet presAssocID="{52C34641-F40A-45D4-A041-CD3D156179AB}" presName="sibTrans" presStyleLbl="sibTrans2D1" presStyleIdx="0" presStyleCnt="0"/>
      <dgm:spPr/>
    </dgm:pt>
    <dgm:pt modelId="{39766CEF-9B5F-4470-81EE-B5325DF27F5E}" type="pres">
      <dgm:prSet presAssocID="{8D7E14DF-3388-4F1F-900F-E98A15A97DAD}" presName="compNode" presStyleCnt="0"/>
      <dgm:spPr/>
    </dgm:pt>
    <dgm:pt modelId="{98112617-2854-4379-ACC8-C7D6EDB3A7CF}" type="pres">
      <dgm:prSet presAssocID="{8D7E14DF-3388-4F1F-900F-E98A15A97DAD}" presName="iconBgRect" presStyleLbl="bgShp" presStyleIdx="3" presStyleCnt="4"/>
      <dgm:spPr/>
    </dgm:pt>
    <dgm:pt modelId="{2C045A7B-9619-47CD-8ED7-AE4ADC4036E9}" type="pres">
      <dgm:prSet presAssocID="{8D7E14DF-3388-4F1F-900F-E98A15A97DA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lak"/>
        </a:ext>
      </dgm:extLst>
    </dgm:pt>
    <dgm:pt modelId="{45A317C2-9AAA-4DE3-A13E-308317A23F3E}" type="pres">
      <dgm:prSet presAssocID="{8D7E14DF-3388-4F1F-900F-E98A15A97DAD}" presName="spaceRect" presStyleCnt="0"/>
      <dgm:spPr/>
    </dgm:pt>
    <dgm:pt modelId="{54648315-7053-4106-AF37-08225D677AFB}" type="pres">
      <dgm:prSet presAssocID="{8D7E14DF-3388-4F1F-900F-E98A15A97DAD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E7666606-7AD8-4645-BC82-CA3ACC668B71}" srcId="{7A944D46-B719-43C0-9B23-B1D5BBD743FC}" destId="{8D7E14DF-3388-4F1F-900F-E98A15A97DAD}" srcOrd="3" destOrd="0" parTransId="{A1C39352-76F2-4B41-9F36-1B3B839804F0}" sibTransId="{CFF79446-992E-4789-B3ED-CE3350CCEF79}"/>
    <dgm:cxn modelId="{931F2D1D-0079-4351-AD1B-C798255CF00B}" type="presOf" srcId="{D12FE464-1F41-4156-B27A-65021E2E94C9}" destId="{B6A39CD6-0725-4C54-AE98-185649F00905}" srcOrd="0" destOrd="0" presId="urn:microsoft.com/office/officeart/2018/2/layout/IconCircleList"/>
    <dgm:cxn modelId="{0448DA36-8465-4410-A2B4-99BDC3B5A710}" srcId="{7A944D46-B719-43C0-9B23-B1D5BBD743FC}" destId="{AF633A8C-3D06-471D-9F9D-9D52982B59FC}" srcOrd="0" destOrd="0" parTransId="{18F288E5-FCCB-4366-878B-671123EDCF60}" sibTransId="{0237B6D2-8776-4866-9A7D-BD2E09330B2C}"/>
    <dgm:cxn modelId="{0D58796C-6E9B-43D2-B151-F11D5A86B2BA}" type="presOf" srcId="{52C34641-F40A-45D4-A041-CD3D156179AB}" destId="{A3D0F960-8F30-445A-9366-E41CBAFD914E}" srcOrd="0" destOrd="0" presId="urn:microsoft.com/office/officeart/2018/2/layout/IconCircleList"/>
    <dgm:cxn modelId="{656C1271-4014-414A-859E-088B5A939CFB}" srcId="{7A944D46-B719-43C0-9B23-B1D5BBD743FC}" destId="{23D3B9AC-965E-49F1-84A9-088875AC66D6}" srcOrd="1" destOrd="0" parTransId="{A2AC7B6E-C9C1-4CD8-B306-5600DE38826C}" sibTransId="{D12FE464-1F41-4156-B27A-65021E2E94C9}"/>
    <dgm:cxn modelId="{A1E1E474-2F0C-4C75-A601-85211E7F8EFE}" type="presOf" srcId="{0237B6D2-8776-4866-9A7D-BD2E09330B2C}" destId="{C59BFC0B-F991-46A5-A7EB-4951B9529865}" srcOrd="0" destOrd="0" presId="urn:microsoft.com/office/officeart/2018/2/layout/IconCircleList"/>
    <dgm:cxn modelId="{8EC1BE97-0209-44B3-8A8D-086A787BEB5D}" srcId="{7A944D46-B719-43C0-9B23-B1D5BBD743FC}" destId="{7EA41D13-B7D7-40C5-BB36-BBBCD0C2238C}" srcOrd="2" destOrd="0" parTransId="{683159CD-2260-4E53-9751-4E4E1CA357B8}" sibTransId="{52C34641-F40A-45D4-A041-CD3D156179AB}"/>
    <dgm:cxn modelId="{728ACFA9-E368-4D5C-AD98-29FEA64DE4E1}" type="presOf" srcId="{7A944D46-B719-43C0-9B23-B1D5BBD743FC}" destId="{32EB65C2-572C-4A61-B7A2-8A8E2FB93B93}" srcOrd="0" destOrd="0" presId="urn:microsoft.com/office/officeart/2018/2/layout/IconCircleList"/>
    <dgm:cxn modelId="{BC4EDEB7-2DCE-4061-BE95-B72148637EB0}" type="presOf" srcId="{AF633A8C-3D06-471D-9F9D-9D52982B59FC}" destId="{99730377-8310-4215-9D0A-DEA076F869C9}" srcOrd="0" destOrd="0" presId="urn:microsoft.com/office/officeart/2018/2/layout/IconCircleList"/>
    <dgm:cxn modelId="{BC7545D5-8C61-4ABE-AC63-2C8A5CE18B70}" type="presOf" srcId="{23D3B9AC-965E-49F1-84A9-088875AC66D6}" destId="{C23952D2-E8D2-4A80-B880-445AF155CD28}" srcOrd="0" destOrd="0" presId="urn:microsoft.com/office/officeart/2018/2/layout/IconCircleList"/>
    <dgm:cxn modelId="{60F2B6D6-D64B-4972-B178-25596A2A11BE}" type="presOf" srcId="{7EA41D13-B7D7-40C5-BB36-BBBCD0C2238C}" destId="{44A6D8D3-08B0-4C7E-A016-74599D56054D}" srcOrd="0" destOrd="0" presId="urn:microsoft.com/office/officeart/2018/2/layout/IconCircleList"/>
    <dgm:cxn modelId="{0871FDF2-1EFE-4951-84F2-3AE8C89A9BA5}" type="presOf" srcId="{8D7E14DF-3388-4F1F-900F-E98A15A97DAD}" destId="{54648315-7053-4106-AF37-08225D677AFB}" srcOrd="0" destOrd="0" presId="urn:microsoft.com/office/officeart/2018/2/layout/IconCircleList"/>
    <dgm:cxn modelId="{7B4EA947-2B25-4457-89C3-8D81737FF937}" type="presParOf" srcId="{32EB65C2-572C-4A61-B7A2-8A8E2FB93B93}" destId="{2C4E2A83-82ED-43A8-9577-55C7F3FF3839}" srcOrd="0" destOrd="0" presId="urn:microsoft.com/office/officeart/2018/2/layout/IconCircleList"/>
    <dgm:cxn modelId="{8B0540F9-03E4-479C-BEB3-9D35D3AC79E5}" type="presParOf" srcId="{2C4E2A83-82ED-43A8-9577-55C7F3FF3839}" destId="{DD56731C-62A8-40A1-9453-B6DE3EB4DCDB}" srcOrd="0" destOrd="0" presId="urn:microsoft.com/office/officeart/2018/2/layout/IconCircleList"/>
    <dgm:cxn modelId="{0F3987CF-B0D2-4FDE-8FA8-7D116E549368}" type="presParOf" srcId="{DD56731C-62A8-40A1-9453-B6DE3EB4DCDB}" destId="{CA6F6AB7-6DC5-42EA-8C15-7AEC0FEB2FA5}" srcOrd="0" destOrd="0" presId="urn:microsoft.com/office/officeart/2018/2/layout/IconCircleList"/>
    <dgm:cxn modelId="{940E28FF-E197-4B28-8A4B-28F704CEDE16}" type="presParOf" srcId="{DD56731C-62A8-40A1-9453-B6DE3EB4DCDB}" destId="{F7C21ABC-8AB2-4AEE-9D88-152B2866DC9A}" srcOrd="1" destOrd="0" presId="urn:microsoft.com/office/officeart/2018/2/layout/IconCircleList"/>
    <dgm:cxn modelId="{D2BDB02A-6727-42B0-BDC6-905DE2674354}" type="presParOf" srcId="{DD56731C-62A8-40A1-9453-B6DE3EB4DCDB}" destId="{B45CB3E7-F7AB-4611-BDC2-B8F11E1C7871}" srcOrd="2" destOrd="0" presId="urn:microsoft.com/office/officeart/2018/2/layout/IconCircleList"/>
    <dgm:cxn modelId="{08C77C93-DE60-44F3-914E-3E2FE00A00AA}" type="presParOf" srcId="{DD56731C-62A8-40A1-9453-B6DE3EB4DCDB}" destId="{99730377-8310-4215-9D0A-DEA076F869C9}" srcOrd="3" destOrd="0" presId="urn:microsoft.com/office/officeart/2018/2/layout/IconCircleList"/>
    <dgm:cxn modelId="{901C27AA-8648-4B32-8E3D-B5EC38EEE211}" type="presParOf" srcId="{2C4E2A83-82ED-43A8-9577-55C7F3FF3839}" destId="{C59BFC0B-F991-46A5-A7EB-4951B9529865}" srcOrd="1" destOrd="0" presId="urn:microsoft.com/office/officeart/2018/2/layout/IconCircleList"/>
    <dgm:cxn modelId="{21FB2EFA-83FC-44BE-B502-14CEB39F36F8}" type="presParOf" srcId="{2C4E2A83-82ED-43A8-9577-55C7F3FF3839}" destId="{8BEEFF28-C927-4E58-A691-64C16512C0F7}" srcOrd="2" destOrd="0" presId="urn:microsoft.com/office/officeart/2018/2/layout/IconCircleList"/>
    <dgm:cxn modelId="{F66EA19B-B03B-4205-802C-E5443E9568CF}" type="presParOf" srcId="{8BEEFF28-C927-4E58-A691-64C16512C0F7}" destId="{5E973C8C-89EC-4550-8300-67DB9C8617B1}" srcOrd="0" destOrd="0" presId="urn:microsoft.com/office/officeart/2018/2/layout/IconCircleList"/>
    <dgm:cxn modelId="{DFF58FED-C305-48D6-834D-08EEF9AACA54}" type="presParOf" srcId="{8BEEFF28-C927-4E58-A691-64C16512C0F7}" destId="{66816023-7871-4023-A973-B69094A294D2}" srcOrd="1" destOrd="0" presId="urn:microsoft.com/office/officeart/2018/2/layout/IconCircleList"/>
    <dgm:cxn modelId="{A5B6B07B-3556-49DF-A2FB-CF4CC0618461}" type="presParOf" srcId="{8BEEFF28-C927-4E58-A691-64C16512C0F7}" destId="{3FCDA1F2-82F0-46BD-8155-F35756B917E0}" srcOrd="2" destOrd="0" presId="urn:microsoft.com/office/officeart/2018/2/layout/IconCircleList"/>
    <dgm:cxn modelId="{316394AD-58B2-4788-8A89-4F842F004E10}" type="presParOf" srcId="{8BEEFF28-C927-4E58-A691-64C16512C0F7}" destId="{C23952D2-E8D2-4A80-B880-445AF155CD28}" srcOrd="3" destOrd="0" presId="urn:microsoft.com/office/officeart/2018/2/layout/IconCircleList"/>
    <dgm:cxn modelId="{0BD2599A-3E20-48FC-BB92-38C0772FDC40}" type="presParOf" srcId="{2C4E2A83-82ED-43A8-9577-55C7F3FF3839}" destId="{B6A39CD6-0725-4C54-AE98-185649F00905}" srcOrd="3" destOrd="0" presId="urn:microsoft.com/office/officeart/2018/2/layout/IconCircleList"/>
    <dgm:cxn modelId="{CB7B5F06-E611-44A4-A6E6-35AF53665E70}" type="presParOf" srcId="{2C4E2A83-82ED-43A8-9577-55C7F3FF3839}" destId="{01B83050-30C6-47C7-BD97-B220405C3EF5}" srcOrd="4" destOrd="0" presId="urn:microsoft.com/office/officeart/2018/2/layout/IconCircleList"/>
    <dgm:cxn modelId="{C6C49639-12D6-44DA-9CC6-71ACCA209DF6}" type="presParOf" srcId="{01B83050-30C6-47C7-BD97-B220405C3EF5}" destId="{DB460221-4CC3-49A8-90C2-03C147180583}" srcOrd="0" destOrd="0" presId="urn:microsoft.com/office/officeart/2018/2/layout/IconCircleList"/>
    <dgm:cxn modelId="{B2EE8585-D471-4BC1-83C4-EC721424D666}" type="presParOf" srcId="{01B83050-30C6-47C7-BD97-B220405C3EF5}" destId="{C5D2B677-1D2E-4E9D-B9BE-A50997517C4F}" srcOrd="1" destOrd="0" presId="urn:microsoft.com/office/officeart/2018/2/layout/IconCircleList"/>
    <dgm:cxn modelId="{8593F8E6-7CD3-4A0A-B136-3F6D43DD47DC}" type="presParOf" srcId="{01B83050-30C6-47C7-BD97-B220405C3EF5}" destId="{2F8BCD91-3F8D-4D59-A09D-48AE705A8A5C}" srcOrd="2" destOrd="0" presId="urn:microsoft.com/office/officeart/2018/2/layout/IconCircleList"/>
    <dgm:cxn modelId="{32AEFE33-EE4F-48FF-A5A1-9276D6387E84}" type="presParOf" srcId="{01B83050-30C6-47C7-BD97-B220405C3EF5}" destId="{44A6D8D3-08B0-4C7E-A016-74599D56054D}" srcOrd="3" destOrd="0" presId="urn:microsoft.com/office/officeart/2018/2/layout/IconCircleList"/>
    <dgm:cxn modelId="{767EA2B8-4B6A-43CD-A01F-D0022133EB41}" type="presParOf" srcId="{2C4E2A83-82ED-43A8-9577-55C7F3FF3839}" destId="{A3D0F960-8F30-445A-9366-E41CBAFD914E}" srcOrd="5" destOrd="0" presId="urn:microsoft.com/office/officeart/2018/2/layout/IconCircleList"/>
    <dgm:cxn modelId="{1856F34A-F866-4247-BD8C-EC8A3CD57538}" type="presParOf" srcId="{2C4E2A83-82ED-43A8-9577-55C7F3FF3839}" destId="{39766CEF-9B5F-4470-81EE-B5325DF27F5E}" srcOrd="6" destOrd="0" presId="urn:microsoft.com/office/officeart/2018/2/layout/IconCircleList"/>
    <dgm:cxn modelId="{44C1BE20-5734-4CA7-9B97-B45327E64049}" type="presParOf" srcId="{39766CEF-9B5F-4470-81EE-B5325DF27F5E}" destId="{98112617-2854-4379-ACC8-C7D6EDB3A7CF}" srcOrd="0" destOrd="0" presId="urn:microsoft.com/office/officeart/2018/2/layout/IconCircleList"/>
    <dgm:cxn modelId="{7E016050-F532-4F77-816C-299AF972C1AC}" type="presParOf" srcId="{39766CEF-9B5F-4470-81EE-B5325DF27F5E}" destId="{2C045A7B-9619-47CD-8ED7-AE4ADC4036E9}" srcOrd="1" destOrd="0" presId="urn:microsoft.com/office/officeart/2018/2/layout/IconCircleList"/>
    <dgm:cxn modelId="{C87623FD-838C-4A02-BA23-22E1D2862CEC}" type="presParOf" srcId="{39766CEF-9B5F-4470-81EE-B5325DF27F5E}" destId="{45A317C2-9AAA-4DE3-A13E-308317A23F3E}" srcOrd="2" destOrd="0" presId="urn:microsoft.com/office/officeart/2018/2/layout/IconCircleList"/>
    <dgm:cxn modelId="{B2583BE6-4477-4998-A07C-AC48CC06E076}" type="presParOf" srcId="{39766CEF-9B5F-4470-81EE-B5325DF27F5E}" destId="{54648315-7053-4106-AF37-08225D677AF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F6AB7-6DC5-42EA-8C15-7AEC0FEB2FA5}">
      <dsp:nvSpPr>
        <dsp:cNvPr id="0" name=""/>
        <dsp:cNvSpPr/>
      </dsp:nvSpPr>
      <dsp:spPr>
        <a:xfrm>
          <a:off x="128068" y="195686"/>
          <a:ext cx="1544327" cy="154432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C21ABC-8AB2-4AEE-9D88-152B2866DC9A}">
      <dsp:nvSpPr>
        <dsp:cNvPr id="0" name=""/>
        <dsp:cNvSpPr/>
      </dsp:nvSpPr>
      <dsp:spPr>
        <a:xfrm>
          <a:off x="452376" y="519995"/>
          <a:ext cx="895709" cy="8957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730377-8310-4215-9D0A-DEA076F869C9}">
      <dsp:nvSpPr>
        <dsp:cNvPr id="0" name=""/>
        <dsp:cNvSpPr/>
      </dsp:nvSpPr>
      <dsp:spPr>
        <a:xfrm>
          <a:off x="2003322" y="195686"/>
          <a:ext cx="3640200" cy="1544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Produkce emisí spalováním - benzín, nafta.</a:t>
          </a:r>
          <a:endParaRPr lang="en-US" sz="2400" kern="1200" dirty="0"/>
        </a:p>
      </dsp:txBody>
      <dsp:txXfrm>
        <a:off x="2003322" y="195686"/>
        <a:ext cx="3640200" cy="1544327"/>
      </dsp:txXfrm>
    </dsp:sp>
    <dsp:sp modelId="{5E973C8C-89EC-4550-8300-67DB9C8617B1}">
      <dsp:nvSpPr>
        <dsp:cNvPr id="0" name=""/>
        <dsp:cNvSpPr/>
      </dsp:nvSpPr>
      <dsp:spPr>
        <a:xfrm>
          <a:off x="6277800" y="195686"/>
          <a:ext cx="1544327" cy="154432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816023-7871-4023-A973-B69094A294D2}">
      <dsp:nvSpPr>
        <dsp:cNvPr id="0" name=""/>
        <dsp:cNvSpPr/>
      </dsp:nvSpPr>
      <dsp:spPr>
        <a:xfrm>
          <a:off x="6602108" y="519995"/>
          <a:ext cx="895709" cy="8957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3952D2-E8D2-4A80-B880-445AF155CD28}">
      <dsp:nvSpPr>
        <dsp:cNvPr id="0" name=""/>
        <dsp:cNvSpPr/>
      </dsp:nvSpPr>
      <dsp:spPr>
        <a:xfrm>
          <a:off x="8153054" y="195686"/>
          <a:ext cx="3640200" cy="1544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Doprovodné emise:</a:t>
          </a:r>
          <a:r>
            <a:rPr lang="cs-CZ" sz="2400" kern="1200" dirty="0">
              <a:latin typeface="Aptos Display" panose="020F0302020204030204"/>
            </a:rPr>
            <a:t> </a:t>
          </a:r>
          <a:r>
            <a:rPr lang="cs-CZ" sz="2400" kern="1200" dirty="0"/>
            <a:t>CO, NOx a  PM  </a:t>
          </a:r>
          <a:endParaRPr lang="en-US" sz="2400" kern="1200" dirty="0">
            <a:latin typeface="Aptos Display" panose="020F0302020204030204"/>
          </a:endParaRPr>
        </a:p>
      </dsp:txBody>
      <dsp:txXfrm>
        <a:off x="8153054" y="195686"/>
        <a:ext cx="3640200" cy="1544327"/>
      </dsp:txXfrm>
    </dsp:sp>
    <dsp:sp modelId="{DB460221-4CC3-49A8-90C2-03C147180583}">
      <dsp:nvSpPr>
        <dsp:cNvPr id="0" name=""/>
        <dsp:cNvSpPr/>
      </dsp:nvSpPr>
      <dsp:spPr>
        <a:xfrm>
          <a:off x="128068" y="2452790"/>
          <a:ext cx="1544327" cy="154432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D2B677-1D2E-4E9D-B9BE-A50997517C4F}">
      <dsp:nvSpPr>
        <dsp:cNvPr id="0" name=""/>
        <dsp:cNvSpPr/>
      </dsp:nvSpPr>
      <dsp:spPr>
        <a:xfrm>
          <a:off x="452376" y="2777099"/>
          <a:ext cx="895709" cy="8957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6D8D3-08B0-4C7E-A016-74599D56054D}">
      <dsp:nvSpPr>
        <dsp:cNvPr id="0" name=""/>
        <dsp:cNvSpPr/>
      </dsp:nvSpPr>
      <dsp:spPr>
        <a:xfrm>
          <a:off x="2003322" y="2452790"/>
          <a:ext cx="3640200" cy="1544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Zhoršení kvality ovzduší a  vliv na zdraví obyvatel</a:t>
          </a:r>
          <a:endParaRPr lang="en-US" sz="2400" kern="1200" dirty="0"/>
        </a:p>
      </dsp:txBody>
      <dsp:txXfrm>
        <a:off x="2003322" y="2452790"/>
        <a:ext cx="3640200" cy="1544327"/>
      </dsp:txXfrm>
    </dsp:sp>
    <dsp:sp modelId="{98112617-2854-4379-ACC8-C7D6EDB3A7CF}">
      <dsp:nvSpPr>
        <dsp:cNvPr id="0" name=""/>
        <dsp:cNvSpPr/>
      </dsp:nvSpPr>
      <dsp:spPr>
        <a:xfrm>
          <a:off x="6277800" y="2452790"/>
          <a:ext cx="1544327" cy="154432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045A7B-9619-47CD-8ED7-AE4ADC4036E9}">
      <dsp:nvSpPr>
        <dsp:cNvPr id="0" name=""/>
        <dsp:cNvSpPr/>
      </dsp:nvSpPr>
      <dsp:spPr>
        <a:xfrm>
          <a:off x="6602108" y="2777099"/>
          <a:ext cx="895709" cy="89570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648315-7053-4106-AF37-08225D677AFB}">
      <dsp:nvSpPr>
        <dsp:cNvPr id="0" name=""/>
        <dsp:cNvSpPr/>
      </dsp:nvSpPr>
      <dsp:spPr>
        <a:xfrm>
          <a:off x="8153054" y="2452790"/>
          <a:ext cx="3640200" cy="1544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Rostoucí doprava a urbanizace</a:t>
          </a:r>
          <a:endParaRPr lang="en-US" sz="2400" kern="1200" dirty="0"/>
        </a:p>
      </dsp:txBody>
      <dsp:txXfrm>
        <a:off x="8153054" y="2452790"/>
        <a:ext cx="3640200" cy="1544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578F729-84EC-F4E8-5989-B2EF6DFD77ED}"/>
              </a:ext>
            </a:extLst>
          </p:cNvPr>
          <p:cNvSpPr txBox="1"/>
          <p:nvPr/>
        </p:nvSpPr>
        <p:spPr>
          <a:xfrm>
            <a:off x="759792" y="2762141"/>
            <a:ext cx="1068346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3600" dirty="0">
                <a:solidFill>
                  <a:schemeClr val="accent1"/>
                </a:solidFill>
                <a:latin typeface="Trebuchet MS"/>
                <a:ea typeface="+mn-lt"/>
                <a:cs typeface="+mn-lt"/>
              </a:rPr>
              <a:t>Emise skleníkových plynů z dopravy </a:t>
            </a:r>
            <a:endParaRPr lang="cs-CZ" sz="4400" dirty="0">
              <a:solidFill>
                <a:schemeClr val="accent1"/>
              </a:solidFill>
              <a:latin typeface="Aptos" panose="020B0004020202020204"/>
              <a:ea typeface="+mn-lt"/>
              <a:cs typeface="+mn-lt"/>
            </a:endParaRPr>
          </a:p>
          <a:p>
            <a:pPr algn="ctr"/>
            <a:r>
              <a:rPr lang="cs-CZ" sz="3600" dirty="0">
                <a:solidFill>
                  <a:schemeClr val="accent1"/>
                </a:solidFill>
                <a:latin typeface="Trebuchet MS"/>
                <a:ea typeface="+mn-lt"/>
                <a:cs typeface="+mn-lt"/>
              </a:rPr>
              <a:t>v kontextu cílů Evropské unie</a:t>
            </a:r>
            <a:endParaRPr lang="cs-CZ" sz="4400">
              <a:solidFill>
                <a:schemeClr val="accent1"/>
              </a:solidFill>
            </a:endParaRPr>
          </a:p>
          <a:p>
            <a:pPr algn="ctr"/>
            <a:endParaRPr lang="cs-CZ" sz="4800" dirty="0">
              <a:solidFill>
                <a:schemeClr val="accent1"/>
              </a:solidFill>
              <a:latin typeface="Trebuchet M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13131A0-B590-44B7-89EC-0E7A17440B74}"/>
              </a:ext>
            </a:extLst>
          </p:cNvPr>
          <p:cNvSpPr txBox="1"/>
          <p:nvPr/>
        </p:nvSpPr>
        <p:spPr>
          <a:xfrm>
            <a:off x="4558748" y="4238487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2400" dirty="0">
                <a:latin typeface="Trebuchet MS"/>
              </a:rPr>
              <a:t>Bakalářská práce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6B9C710-29C4-864D-A892-055B8EEBA970}"/>
              </a:ext>
            </a:extLst>
          </p:cNvPr>
          <p:cNvSpPr txBox="1"/>
          <p:nvPr/>
        </p:nvSpPr>
        <p:spPr>
          <a:xfrm>
            <a:off x="759790" y="5497443"/>
            <a:ext cx="1143441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sk-SK" dirty="0">
                <a:latin typeface="Trebuchet MS"/>
                <a:cs typeface="Arial"/>
              </a:rPr>
              <a:t>2024                                                                                                   Vypracoval: Michal Boháč</a:t>
            </a:r>
            <a:endParaRPr lang="sk-SK" dirty="0"/>
          </a:p>
          <a:p>
            <a:pPr algn="just"/>
            <a:endParaRPr lang="cs-CZ"/>
          </a:p>
          <a:p>
            <a:pPr algn="just"/>
            <a:r>
              <a:rPr lang="sk-SK" dirty="0">
                <a:latin typeface="Trebuchet MS"/>
                <a:cs typeface="Arial"/>
              </a:rPr>
              <a:t>                                                                                                          </a:t>
            </a:r>
            <a:r>
              <a:rPr lang="sk-SK" dirty="0" err="1">
                <a:latin typeface="Trebuchet MS"/>
                <a:cs typeface="Arial"/>
              </a:rPr>
              <a:t>Vedoucí</a:t>
            </a:r>
            <a:r>
              <a:rPr lang="sk-SK" dirty="0">
                <a:latin typeface="Trebuchet MS"/>
                <a:cs typeface="Arial"/>
              </a:rPr>
              <a:t> práce: Mgr. </a:t>
            </a:r>
            <a:r>
              <a:rPr lang="sk-SK" dirty="0" err="1">
                <a:latin typeface="Trebuchet MS"/>
                <a:cs typeface="Arial"/>
              </a:rPr>
              <a:t>Petr</a:t>
            </a:r>
            <a:r>
              <a:rPr lang="sk-SK" dirty="0">
                <a:latin typeface="Trebuchet MS"/>
                <a:cs typeface="Arial"/>
              </a:rPr>
              <a:t> </a:t>
            </a:r>
            <a:r>
              <a:rPr lang="sk-SK" dirty="0" err="1">
                <a:latin typeface="Trebuchet MS"/>
                <a:cs typeface="Arial"/>
              </a:rPr>
              <a:t>Kolařík</a:t>
            </a:r>
            <a:endParaRPr lang="sk-SK">
              <a:latin typeface="Trebuchet MS"/>
              <a:cs typeface="Arial"/>
            </a:endParaRPr>
          </a:p>
        </p:txBody>
      </p:sp>
      <p:pic>
        <p:nvPicPr>
          <p:cNvPr id="2" name="Obrázek 1" descr="Obsah obrázku text, Písmo, snímek obrazovky, řada/pruh&#10;&#10;Popis se vygeneroval automaticky.">
            <a:extLst>
              <a:ext uri="{FF2B5EF4-FFF2-40B4-BE49-F238E27FC236}">
                <a16:creationId xmlns:a16="http://schemas.microsoft.com/office/drawing/2014/main" id="{B98880A6-BB60-AF55-7A78-B200C812A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2491" y="1058909"/>
            <a:ext cx="6095871" cy="76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7D3488-6803-DFDF-509D-2E6B3CAF0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Zbývající země EU</a:t>
            </a:r>
          </a:p>
        </p:txBody>
      </p:sp>
      <p:pic>
        <p:nvPicPr>
          <p:cNvPr id="4" name="Obrázek 3" descr="Obsah obrázku text, snímek obrazovky, Vykreslený graf, řada/pruh&#10;&#10;Popis se vygeneroval automaticky.">
            <a:extLst>
              <a:ext uri="{FF2B5EF4-FFF2-40B4-BE49-F238E27FC236}">
                <a16:creationId xmlns:a16="http://schemas.microsoft.com/office/drawing/2014/main" id="{CA0593FC-B637-B388-7EC2-1D458DC55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658" y="1966293"/>
            <a:ext cx="9472682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2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3539FEE-81D3-4406-802E-60B20B16F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701763-729E-462F-A5A8-E0DEFEB1E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2879E30-8AC3-BCBA-E298-230DEC82C3CC}"/>
              </a:ext>
            </a:extLst>
          </p:cNvPr>
          <p:cNvSpPr txBox="1"/>
          <p:nvPr/>
        </p:nvSpPr>
        <p:spPr>
          <a:xfrm>
            <a:off x="699714" y="353160"/>
            <a:ext cx="7091300" cy="89858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Trend Emisí v EU</a:t>
            </a:r>
          </a:p>
        </p:txBody>
      </p:sp>
      <p:pic>
        <p:nvPicPr>
          <p:cNvPr id="11" name="Obrázek 10" descr="Obsah obrázku text, snímek obrazovky, Barevnost, Písmo&#10;&#10;Popis se vygeneroval automaticky.">
            <a:extLst>
              <a:ext uri="{FF2B5EF4-FFF2-40B4-BE49-F238E27FC236}">
                <a16:creationId xmlns:a16="http://schemas.microsoft.com/office/drawing/2014/main" id="{FB92054E-AD70-7079-8085-1E828D750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214" y="2414545"/>
            <a:ext cx="5131088" cy="3155619"/>
          </a:xfrm>
          <a:prstGeom prst="rect">
            <a:avLst/>
          </a:prstGeom>
        </p:spPr>
      </p:pic>
      <p:pic>
        <p:nvPicPr>
          <p:cNvPr id="10" name="Obrázek 9" descr="Obsah obrázku text, snímek obrazovky, Písmo, Barevnost&#10;&#10;Popis se vygeneroval automaticky.">
            <a:extLst>
              <a:ext uri="{FF2B5EF4-FFF2-40B4-BE49-F238E27FC236}">
                <a16:creationId xmlns:a16="http://schemas.microsoft.com/office/drawing/2014/main" id="{CC640633-F620-AD6B-C29B-713D62608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015" y="2415063"/>
            <a:ext cx="5131087" cy="337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778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F7D3D2-E771-15AF-DA1B-D7F6AED13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Návrhy Opatření</a:t>
            </a:r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94B30BB9-AE39-730C-E51A-DC861306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393" y="1597950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400" dirty="0">
                <a:ea typeface="+mn-lt"/>
                <a:cs typeface="+mn-lt"/>
              </a:rPr>
              <a:t>Podpora elektromobility</a:t>
            </a:r>
          </a:p>
          <a:p>
            <a:r>
              <a:rPr lang="cs-CZ" sz="2400" dirty="0">
                <a:ea typeface="+mn-lt"/>
                <a:cs typeface="+mn-lt"/>
              </a:rPr>
              <a:t>Zlepšení veřejné dopravy</a:t>
            </a:r>
          </a:p>
          <a:p>
            <a:r>
              <a:rPr lang="cs-CZ" sz="2400" dirty="0">
                <a:ea typeface="+mn-lt"/>
                <a:cs typeface="+mn-lt"/>
              </a:rPr>
              <a:t>Regulace a normy pro automobilový průmysl</a:t>
            </a:r>
          </a:p>
          <a:p>
            <a:r>
              <a:rPr lang="cs-CZ" sz="2400" dirty="0">
                <a:ea typeface="+mn-lt"/>
                <a:cs typeface="+mn-lt"/>
              </a:rPr>
              <a:t>Výzkum a inovace</a:t>
            </a:r>
          </a:p>
          <a:p>
            <a:r>
              <a:rPr lang="cs-CZ" sz="2400" dirty="0">
                <a:ea typeface="+mn-lt"/>
                <a:cs typeface="+mn-lt"/>
              </a:rPr>
              <a:t>Podpora udržitelné infrastruktury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971757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8A48A8-A65A-F9A5-2318-DD873ECE2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6693" y="1030406"/>
            <a:ext cx="8147713" cy="30812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Prostor pro dotazy</a:t>
            </a:r>
          </a:p>
        </p:txBody>
      </p:sp>
    </p:spTree>
    <p:extLst>
      <p:ext uri="{BB962C8B-B14F-4D97-AF65-F5344CB8AC3E}">
        <p14:creationId xmlns:p14="http://schemas.microsoft.com/office/powerpoint/2010/main" val="4158185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DAA524D-4AAB-C0D8-11C2-68E4D4D89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020C58-8A8B-D57B-010E-870109EDE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6561" y="1016045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cs-CZ" sz="2400" dirty="0">
                <a:ea typeface="+mn-lt"/>
                <a:cs typeface="+mn-lt"/>
              </a:rPr>
              <a:t>Cílem práce je popsat vývoj emisí CO2 v EU a konfrontace s hodnotami do budoucích let.</a:t>
            </a:r>
            <a:endParaRPr lang="cs-CZ" sz="2400" dirty="0"/>
          </a:p>
          <a:p>
            <a:pPr marL="0" indent="0">
              <a:buNone/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82431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236664-1A2F-C412-CBDA-CC6415757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Doprava - zdroj emisí CO2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CE1CE1F-C758-A7F4-D206-57769B9303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142579"/>
              </p:ext>
            </p:extLst>
          </p:nvPr>
        </p:nvGraphicFramePr>
        <p:xfrm>
          <a:off x="267878" y="2112579"/>
          <a:ext cx="11921323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1677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A0CAE07-4CAB-5059-E155-2B8F97CC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  <a:ea typeface="+mj-lt"/>
                <a:cs typeface="+mj-lt"/>
              </a:rPr>
              <a:t>Ekologické cíle</a:t>
            </a:r>
            <a:br>
              <a:rPr lang="cs-CZ" sz="4000" dirty="0">
                <a:solidFill>
                  <a:srgbClr val="FFFFFF"/>
                </a:solidFill>
                <a:ea typeface="+mj-lt"/>
                <a:cs typeface="+mj-lt"/>
              </a:rPr>
            </a:br>
            <a:r>
              <a:rPr lang="cs-CZ" sz="4000" dirty="0">
                <a:solidFill>
                  <a:srgbClr val="FFFFFF"/>
                </a:solidFill>
                <a:ea typeface="+mj-lt"/>
                <a:cs typeface="+mj-lt"/>
              </a:rPr>
              <a:t>Evropské unie</a:t>
            </a:r>
            <a:endParaRPr lang="cs-CZ" sz="40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CA1F3C-E1BF-4324-1FF3-F62E1DB43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819" y="1176155"/>
            <a:ext cx="7027979" cy="5603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Klimatická neutralita do roku 2050</a:t>
            </a:r>
          </a:p>
          <a:p>
            <a:endParaRPr lang="cs-CZ" dirty="0"/>
          </a:p>
          <a:p>
            <a:r>
              <a:rPr lang="cs-CZ" dirty="0">
                <a:ea typeface="+mn-lt"/>
                <a:cs typeface="+mn-lt"/>
              </a:rPr>
              <a:t>Zvýšení podílu obnovitelných zdrojů</a:t>
            </a:r>
            <a:endParaRPr lang="cs-CZ" dirty="0"/>
          </a:p>
          <a:p>
            <a:endParaRPr lang="cs-CZ" dirty="0"/>
          </a:p>
          <a:p>
            <a:r>
              <a:rPr lang="cs-CZ" dirty="0">
                <a:ea typeface="+mn-lt"/>
                <a:cs typeface="+mn-lt"/>
              </a:rPr>
              <a:t>Podpora multimodální dopravy</a:t>
            </a:r>
            <a:endParaRPr lang="cs-CZ" dirty="0"/>
          </a:p>
          <a:p>
            <a:endParaRPr lang="cs-CZ" dirty="0"/>
          </a:p>
          <a:p>
            <a:r>
              <a:rPr lang="cs-CZ" dirty="0">
                <a:ea typeface="+mn-lt"/>
                <a:cs typeface="+mn-lt"/>
              </a:rPr>
              <a:t>Infrastruktura pro nízkoemisní vozidla</a:t>
            </a:r>
            <a:endParaRPr lang="cs-CZ" dirty="0"/>
          </a:p>
          <a:p>
            <a:endParaRPr lang="cs-CZ" sz="2000"/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707806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022903-F091-F0DB-DA74-6A5393351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3" y="511747"/>
            <a:ext cx="3455821" cy="161620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Vývoj emisí CO2 v EU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007D0FF-C91C-7D54-0D0C-3BD230D9801E}"/>
              </a:ext>
            </a:extLst>
          </p:cNvPr>
          <p:cNvSpPr txBox="1"/>
          <p:nvPr/>
        </p:nvSpPr>
        <p:spPr>
          <a:xfrm>
            <a:off x="876693" y="2533476"/>
            <a:ext cx="3925547" cy="344783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Trend </a:t>
            </a:r>
            <a:r>
              <a:rPr lang="en-US" sz="2000" dirty="0" err="1"/>
              <a:t>emisí</a:t>
            </a:r>
            <a:r>
              <a:rPr lang="en-US" sz="2000" dirty="0"/>
              <a:t> CO2 v </a:t>
            </a:r>
            <a:r>
              <a:rPr lang="en-US" sz="2000" dirty="0" err="1"/>
              <a:t>zemích</a:t>
            </a:r>
            <a:r>
              <a:rPr lang="en-US" sz="2000" dirty="0"/>
              <a:t> EU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Snížení</a:t>
            </a:r>
            <a:r>
              <a:rPr lang="en-US" sz="2000" dirty="0"/>
              <a:t> </a:t>
            </a:r>
            <a:r>
              <a:rPr lang="en-US" sz="2000" dirty="0" err="1"/>
              <a:t>emisí</a:t>
            </a:r>
            <a:r>
              <a:rPr lang="en-US" sz="2000" dirty="0"/>
              <a:t>  pro </a:t>
            </a:r>
            <a:r>
              <a:rPr lang="en-US" sz="2000" dirty="0" err="1"/>
              <a:t>dosažení</a:t>
            </a:r>
            <a:r>
              <a:rPr lang="en-US" sz="2000" dirty="0"/>
              <a:t> </a:t>
            </a:r>
            <a:r>
              <a:rPr lang="en-US" sz="2000" dirty="0" err="1"/>
              <a:t>požadovaných</a:t>
            </a:r>
            <a:r>
              <a:rPr lang="en-US" sz="2000" dirty="0"/>
              <a:t> </a:t>
            </a:r>
            <a:r>
              <a:rPr lang="en-US" sz="2000" dirty="0" err="1"/>
              <a:t>cílů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Uhlíková</a:t>
            </a:r>
            <a:r>
              <a:rPr lang="en-US" sz="2000" dirty="0"/>
              <a:t> </a:t>
            </a:r>
            <a:r>
              <a:rPr lang="en-US" sz="2000" dirty="0" err="1"/>
              <a:t>neutralita</a:t>
            </a:r>
            <a:r>
              <a:rPr lang="en-US" sz="2000" dirty="0"/>
              <a:t> do </a:t>
            </a:r>
            <a:r>
              <a:rPr lang="en-US" sz="2000" dirty="0" err="1"/>
              <a:t>roku</a:t>
            </a:r>
            <a:r>
              <a:rPr lang="en-US" sz="2000" dirty="0"/>
              <a:t> 2050</a:t>
            </a:r>
          </a:p>
        </p:txBody>
      </p:sp>
      <p:pic>
        <p:nvPicPr>
          <p:cNvPr id="4" name="Zástupný obsah 3" descr="Obsah obrázku text, řada/pruh, Vykreslený graf, diagram&#10;&#10;Popis se vygeneroval automaticky.">
            <a:extLst>
              <a:ext uri="{FF2B5EF4-FFF2-40B4-BE49-F238E27FC236}">
                <a16:creationId xmlns:a16="http://schemas.microsoft.com/office/drawing/2014/main" id="{938E892D-FB2D-EE2D-AA53-808376FEBE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3898" y="1597150"/>
            <a:ext cx="5895343" cy="367011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6258F736-B256-8039-9DC6-F4E49A5C5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0B4520A-996E-330C-99DA-69CA4D89E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C8FA945-E356-695F-18D6-CAD4EF34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0797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6708FAB-3898-47A9-B05A-AB9ECBD9E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F856197-8ED3-1493-DE98-028081CE7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987" y="-2087"/>
            <a:ext cx="10117810" cy="1150470"/>
          </a:xfrm>
        </p:spPr>
        <p:txBody>
          <a:bodyPr anchor="b">
            <a:normAutofit/>
          </a:bodyPr>
          <a:lstStyle/>
          <a:p>
            <a:r>
              <a:rPr lang="cs-CZ" sz="4000" dirty="0"/>
              <a:t>Hodnoty emisí CO2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9B0238-8B7A-7F72-724E-9D84D024B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437" y="1375350"/>
            <a:ext cx="9258603" cy="36328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 dirty="0"/>
              <a:t>Metoda CAGR:</a:t>
            </a:r>
            <a:endParaRPr lang="cs-CZ" sz="2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000" dirty="0">
                <a:ea typeface="+mn-lt"/>
                <a:cs typeface="+mn-lt"/>
              </a:rPr>
              <a:t>CAGR = (hodnota na konci období / Hodnota na začátku období) ^ 1/n−1 * 100</a:t>
            </a:r>
            <a:endParaRPr lang="cs-CZ" sz="2000" dirty="0"/>
          </a:p>
          <a:p>
            <a:pPr marL="0" indent="0">
              <a:buNone/>
            </a:pPr>
            <a:endParaRPr lang="cs-CZ" sz="2000"/>
          </a:p>
          <a:p>
            <a:pPr marL="0" indent="0">
              <a:buNone/>
            </a:pPr>
            <a:endParaRPr lang="cs-CZ" sz="2000"/>
          </a:p>
          <a:p>
            <a:endParaRPr lang="cs-CZ" sz="2000"/>
          </a:p>
          <a:p>
            <a:endParaRPr lang="cs-CZ" sz="2000"/>
          </a:p>
        </p:txBody>
      </p:sp>
      <p:pic>
        <p:nvPicPr>
          <p:cNvPr id="6" name="Obrázek 5" descr="Obsah obrázku řada/pruh, diagram, Vykreslený graf&#10;&#10;Popis se vygeneroval automaticky.">
            <a:extLst>
              <a:ext uri="{FF2B5EF4-FFF2-40B4-BE49-F238E27FC236}">
                <a16:creationId xmlns:a16="http://schemas.microsoft.com/office/drawing/2014/main" id="{B598E0E0-D8EF-8378-7752-4C2C705FDB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" b="988"/>
          <a:stretch/>
        </p:blipFill>
        <p:spPr>
          <a:xfrm>
            <a:off x="2041440" y="2565323"/>
            <a:ext cx="3289571" cy="3194414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2E438CA0-CB4D-4C94-8C39-9C7FC9BBE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1962"/>
            <a:ext cx="12191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B2C05E3-84E7-4957-95EF-B471CBF71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1962"/>
            <a:ext cx="4076698" cy="464399"/>
          </a:xfrm>
          <a:prstGeom prst="rect">
            <a:avLst/>
          </a:prstGeom>
          <a:gradFill>
            <a:gsLst>
              <a:gs pos="0">
                <a:srgbClr val="000000">
                  <a:alpha val="46000"/>
                </a:srgbClr>
              </a:gs>
              <a:gs pos="99000">
                <a:schemeClr val="accent1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Obrázek 7" descr="Obsah obrázku diagram, řada/pruh, Vykreslený graf, text&#10;&#10;Popis se vygeneroval automaticky.">
            <a:extLst>
              <a:ext uri="{FF2B5EF4-FFF2-40B4-BE49-F238E27FC236}">
                <a16:creationId xmlns:a16="http://schemas.microsoft.com/office/drawing/2014/main" id="{359C9059-DC10-E9F2-4496-FDDCFBCCA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1591" y="2568553"/>
            <a:ext cx="3435394" cy="319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670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444EF9E-01A9-B0F0-8B69-D81ADE9EB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Metoda ARIMA</a:t>
            </a:r>
            <a:endParaRPr lang="en-US" sz="4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48DA0C7-CCD1-6190-6F8B-0B865ACB88A4}"/>
              </a:ext>
            </a:extLst>
          </p:cNvPr>
          <p:cNvSpPr txBox="1"/>
          <p:nvPr/>
        </p:nvSpPr>
        <p:spPr>
          <a:xfrm>
            <a:off x="1144923" y="2405894"/>
            <a:ext cx="5315189" cy="353508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 </a:t>
            </a:r>
            <a:r>
              <a:rPr lang="en-US" sz="2000" dirty="0" err="1"/>
              <a:t>Autoregresní</a:t>
            </a:r>
            <a:r>
              <a:rPr lang="en-US" sz="2000" dirty="0"/>
              <a:t> (AR) </a:t>
            </a:r>
            <a:br>
              <a:rPr lang="en-US" sz="2000" dirty="0"/>
            </a:br>
            <a:endParaRPr lang="en-US" sz="2000"/>
          </a:p>
          <a:p>
            <a:pPr marL="285750" indent="-2286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 </a:t>
            </a:r>
            <a:r>
              <a:rPr lang="en-US" sz="2000" dirty="0" err="1"/>
              <a:t>Integrační</a:t>
            </a:r>
            <a:r>
              <a:rPr lang="en-US" sz="2000" dirty="0"/>
              <a:t> (I)</a:t>
            </a:r>
            <a:br>
              <a:rPr lang="en-US" sz="2000" dirty="0"/>
            </a:br>
            <a:endParaRPr lang="en-US" sz="2000"/>
          </a:p>
          <a:p>
            <a:pPr marL="285750" indent="-2286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 </a:t>
            </a:r>
            <a:r>
              <a:rPr lang="en-US" sz="2000" dirty="0" err="1"/>
              <a:t>Klouzavé</a:t>
            </a:r>
            <a:r>
              <a:rPr lang="en-US" sz="2000" dirty="0"/>
              <a:t> </a:t>
            </a:r>
            <a:r>
              <a:rPr lang="en-US" sz="2000" dirty="0" err="1"/>
              <a:t>průměry</a:t>
            </a:r>
            <a:r>
              <a:rPr lang="en-US" sz="2000" dirty="0"/>
              <a:t> (MA) 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Obrázek 3" descr="Obsah obrázku diagram, text, Vykreslený graf, řada/pruh&#10;&#10;Popis se vygeneroval automaticky.">
            <a:extLst>
              <a:ext uri="{FF2B5EF4-FFF2-40B4-BE49-F238E27FC236}">
                <a16:creationId xmlns:a16="http://schemas.microsoft.com/office/drawing/2014/main" id="{06AC4E6B-6C27-60B1-63A1-D37A8AC6C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0104" y="1797539"/>
            <a:ext cx="4880338" cy="375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98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A2F5B79-41A6-C8AD-8DF0-E21A68859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Země s nejvyššími emisemi</a:t>
            </a:r>
          </a:p>
        </p:txBody>
      </p:sp>
      <p:pic>
        <p:nvPicPr>
          <p:cNvPr id="4" name="Obrázek 3" descr="Obsah obrázku text, snímek obrazovky, Vykreslený graf, řada/pruh&#10;&#10;Popis se vygeneroval automaticky.">
            <a:extLst>
              <a:ext uri="{FF2B5EF4-FFF2-40B4-BE49-F238E27FC236}">
                <a16:creationId xmlns:a16="http://schemas.microsoft.com/office/drawing/2014/main" id="{DFA3331F-AE0F-6AA7-D960-B4F0BE486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225" y="1997660"/>
            <a:ext cx="11327549" cy="438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156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CF50F2-2E5F-3E8A-EBB8-ABCA04CB0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Nejnižší emise EU</a:t>
            </a:r>
          </a:p>
        </p:txBody>
      </p:sp>
      <p:pic>
        <p:nvPicPr>
          <p:cNvPr id="4" name="Obrázek 3" descr="Obsah obrázku text, Vykreslený graf, snímek obrazovky, diagram&#10;&#10;Popis se vygeneroval automaticky.">
            <a:extLst>
              <a:ext uri="{FF2B5EF4-FFF2-40B4-BE49-F238E27FC236}">
                <a16:creationId xmlns:a16="http://schemas.microsoft.com/office/drawing/2014/main" id="{1B85D0DF-AFE1-8683-DD4C-DFDC252C8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449" y="1966293"/>
            <a:ext cx="8169100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623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celář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Cíl práce</vt:lpstr>
      <vt:lpstr>Doprava - zdroj emisí CO2</vt:lpstr>
      <vt:lpstr>Ekologické cíle Evropské unie</vt:lpstr>
      <vt:lpstr>Vývoj emisí CO2 v EU</vt:lpstr>
      <vt:lpstr>Hodnoty emisí CO2</vt:lpstr>
      <vt:lpstr>Metoda ARIMA</vt:lpstr>
      <vt:lpstr>Země s nejvyššími emisemi</vt:lpstr>
      <vt:lpstr>Nejnižší emise EU</vt:lpstr>
      <vt:lpstr>Zbývající země EU</vt:lpstr>
      <vt:lpstr>Prezentace aplikace PowerPoint</vt:lpstr>
      <vt:lpstr>Návrhy Opatření</vt:lpstr>
      <vt:lpstr>Prostor pro 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458</cp:revision>
  <dcterms:created xsi:type="dcterms:W3CDTF">2024-06-16T20:46:25Z</dcterms:created>
  <dcterms:modified xsi:type="dcterms:W3CDTF">2024-06-17T09:07:04Z</dcterms:modified>
</cp:coreProperties>
</file>