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357F-AC45-72FF-673C-2787F6AA6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309163-7A2A-FB9C-C91D-F0F54E784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DB0EEA-B76E-E659-8AC3-AF9005DD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366EA-6658-C067-A1F1-C6A06CE9D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0B1A12-81E9-3ADC-31F2-AB4FF64F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64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64DF5-B302-CB5B-710A-35137D21B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21D3EE-7D9D-5636-23F7-6CDC9DB44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0B168-1915-C8C1-050F-9A9E1CC0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C4E001-8785-DAFD-CE7F-61D7502A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D5905-C60C-CBEE-C753-44B0D0B9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45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1F57A8-0719-95D1-637C-4CE130072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5A4A5F-3B14-6BAA-73D8-D3A180763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B84884-1BB3-576C-4553-94590BC0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2BEA43-E11F-2D04-466C-1078CD2A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69AB9D-642D-BB39-DA83-B80460534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9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DDB6C-35D6-2914-6448-CA7B38CA2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6CC6E-E449-3DB3-3383-4775069C5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ECD22-D745-F1F4-46E7-C773CE5E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88DCC6-1469-1C35-6C19-68B871C8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5FE4A-A463-7F2B-FEB8-7F76A2D4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1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7AC40-A306-1935-9F4A-AACB68A84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C1AFAD-076E-38DF-1607-8F4C39AA0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C74476-6268-D49D-C146-8DE83B75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B57226-CB15-AD16-602B-47FEFB551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0A86D7-B292-3BE0-1146-BA20CBBC4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5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4AD3D-9A2B-7D37-D4DF-CE5B9B2A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E0B9B-3A1C-143F-15E7-064BF23B7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D2B2AB-9301-34C9-EAE3-7ECD0906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0B837B-824D-C480-6628-ED583CFC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DCE6C-827F-765B-88B7-432D5F2D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1EFB20-48BD-FAF6-E5B8-188E2D1B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61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A70EB-2E97-CF30-190C-344B7FA2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2C27C7-502D-E532-55A3-541DDE9DD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5C7717-4014-595C-4C43-DA35C8479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73F4FFF-FA7D-7AEF-4BC8-484C34055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164441-1D34-7277-2230-FE697B80B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56E348-0C87-6EC7-66D4-4AC836A3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E745BC5-F416-8B99-3168-3CE8CD13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84B728-9505-E836-E7F7-FB408529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7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2747C-13F2-1774-FAA6-5EB935D4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B2777C-ACE7-5937-A5D5-67C1570B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4D2640-BD64-BD07-E44B-F84A07324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7639BD-8265-F397-23FF-89091A50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2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3029FA-DBC7-C3DD-E86B-13C380AF9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554D10-5913-1202-016B-9C1BE55E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43EDAF-4E25-E760-A30B-E2F6114D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29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FCDD7-C41B-8210-2B44-C2AE77BA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484DD0-8A6E-0210-7900-B98855181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715771-3EB7-E2E3-52F6-922F8F30E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1F5FF-B70A-2F35-50B8-E1338FC3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60BE88-3333-F3AD-F68B-09E40EC1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A0F2FD-4888-21C3-C5B7-68C6D672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6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48D42-6538-9235-4677-C6B78DEA6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E65EBD-DBDC-167A-D747-BB0E596634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3C2E9E-7B92-3C4A-2837-B5A9E8206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591B17-1E92-98DC-A3F4-53F00052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7301D9-D0D7-F2C1-2D56-D035B627D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A81AE7-4C8E-9F23-1929-427FE08A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11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137D97C-2E0C-6F9E-2D8F-5A88C5E2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E49215-0831-E013-9A51-E1BBE1752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2851DB-28A1-1FDF-DCF2-B21381622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D1683-CBCD-4E79-9FD3-477D922A9BBC}" type="datetimeFigureOut">
              <a:rPr lang="cs-CZ" smtClean="0"/>
              <a:t>24.06.2024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E2378D-0E2D-DBBA-E6B6-24115B15F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97CFD6-8943-FB38-3EEF-937A4869A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DB58DE-760D-4A11-985D-B2DF2DABB9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17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9566348D-5E23-404C-A495-618E4EAA8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525EE0A-A779-481E-A750-AD22CD1A0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2899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F44EC6-69F6-E2A6-4B12-4CAC8769E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567" y="1275389"/>
            <a:ext cx="10273849" cy="1886912"/>
          </a:xfrm>
        </p:spPr>
        <p:txBody>
          <a:bodyPr anchor="b">
            <a:normAutofit/>
          </a:bodyPr>
          <a:lstStyle/>
          <a:p>
            <a:r>
              <a:rPr lang="cs-CZ" sz="4200" b="1" spc="100" dirty="0">
                <a:effectLst/>
                <a:latin typeface="Aptos Display (Nadpisy)"/>
                <a:ea typeface="Calibri" panose="020F0502020204030204" pitchFamily="34" charset="0"/>
              </a:rPr>
              <a:t>Evaluace osobní letecké dopravy na letišti České Budějovice</a:t>
            </a:r>
            <a:br>
              <a:rPr lang="cs-CZ" sz="4200" dirty="0">
                <a:effectLst/>
                <a:latin typeface="Aptos Display (Nadpisy)"/>
                <a:ea typeface="Calibri" panose="020F0502020204030204" pitchFamily="34" charset="0"/>
              </a:rPr>
            </a:br>
            <a:endParaRPr lang="cs-CZ" sz="4200" dirty="0">
              <a:latin typeface="Aptos Display (Nadpisy)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EB42FA-43DF-C00E-63AA-F8090E1F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66" y="3911793"/>
            <a:ext cx="8877260" cy="2105766"/>
          </a:xfrm>
        </p:spPr>
        <p:txBody>
          <a:bodyPr anchor="t">
            <a:normAutofit/>
          </a:bodyPr>
          <a:lstStyle/>
          <a:p>
            <a:pPr algn="l"/>
            <a:r>
              <a:rPr lang="cs-CZ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200" dirty="0">
                <a:latin typeface="Aptos (Základní text)"/>
                <a:cs typeface="Arial" panose="020B0604020202020204" pitchFamily="34" charset="0"/>
              </a:rPr>
              <a:t>Autor bakalářské práce:			Karel Böhm</a:t>
            </a:r>
          </a:p>
          <a:p>
            <a:pPr algn="l"/>
            <a:r>
              <a:rPr lang="cs-CZ" sz="2200" dirty="0">
                <a:latin typeface="Aptos (Základní text)"/>
                <a:cs typeface="Arial" panose="020B0604020202020204" pitchFamily="34" charset="0"/>
              </a:rPr>
              <a:t>	Vedoucí bakalářské práce:			Mgr. Petr Kolařík</a:t>
            </a:r>
          </a:p>
          <a:p>
            <a:pPr algn="l"/>
            <a:r>
              <a:rPr lang="cs-CZ" sz="2200" dirty="0">
                <a:latin typeface="Aptos (Základní text)"/>
                <a:cs typeface="Arial" panose="020B0604020202020204" pitchFamily="34" charset="0"/>
              </a:rPr>
              <a:t>	Oponent bakalářské práce:			Ing. Ondřej Skála 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AA7D802-E5E6-4ADF-8667-4B851036A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0193B42-FCA7-403A-B854-1644AE673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2E971DC-609B-418C-9DDA-BA8D6DF36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B59CA3D-3E43-41CD-8013-21AAFEEBD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A2ABBB0-0BA1-4721-B2C1-E311BA989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300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E70BD5D-17E6-4887-A29F-C82092681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5939F1-8E21-4645-B1BA-57D613303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238032"/>
            <a:ext cx="12192000" cy="5619968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A9ABED-DB69-C230-1CF6-F1943F26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803" y="1057914"/>
            <a:ext cx="9456461" cy="47421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cap="all" spc="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DĚKUJI ZA</a:t>
            </a:r>
            <a:r>
              <a:rPr lang="cs-CZ" sz="5400" kern="1200" cap="all" spc="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cap="all" spc="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54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2CE00B4-43C9-4DE5-A4D7-7CCB66019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F4F6F7-68E5-42EC-BE8F-A227F9E06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EB0BCA-EECE-4411-93E8-F080543C1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83867B-78BF-4FEC-BE66-7308BACBE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04AD45-59E0-44EA-8773-56F456728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881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9AB184-F86A-28A5-83AD-8AB66DEB8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altLang="cs-CZ" sz="5400" dirty="0">
                <a:solidFill>
                  <a:schemeClr val="tx2"/>
                </a:solidFill>
                <a:ea typeface="ＭＳ Ｐゴシック" panose="020B0600070205080204" pitchFamily="34" charset="-128"/>
              </a:rPr>
              <a:t>Cíl práce</a:t>
            </a:r>
            <a:br>
              <a:rPr lang="cs-CZ" altLang="cs-CZ" sz="5400" dirty="0">
                <a:solidFill>
                  <a:schemeClr val="tx2"/>
                </a:solidFill>
                <a:ea typeface="ＭＳ Ｐゴシック" panose="020B0600070205080204" pitchFamily="34" charset="-128"/>
              </a:rPr>
            </a:br>
            <a:endParaRPr lang="cs-CZ" sz="5400" dirty="0">
              <a:solidFill>
                <a:schemeClr val="tx2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AC6337-658F-86C9-91F5-200AD396D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Provést analýzu a vyhodnocení současného stavu procesů osobní letecké dopravy na příslušném letišti</a:t>
            </a:r>
          </a:p>
          <a:p>
            <a:r>
              <a:rPr lang="cs-CZ" sz="2200" dirty="0">
                <a:solidFill>
                  <a:schemeClr val="tx2"/>
                </a:solidFill>
              </a:rPr>
              <a:t>Provést analýzu a vyhodnocení zájmu potencionálních cestujících</a:t>
            </a:r>
          </a:p>
          <a:p>
            <a:r>
              <a:rPr lang="cs-CZ" sz="2200" dirty="0">
                <a:solidFill>
                  <a:schemeClr val="tx2"/>
                </a:solidFill>
              </a:rPr>
              <a:t>Porovnat příslušné letiště s letišti podobného rozsahu a velikosti</a:t>
            </a: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211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CFB988-A582-18A2-AE4C-861794AC6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sz="5400" dirty="0">
                <a:solidFill>
                  <a:schemeClr val="tx2"/>
                </a:solidFill>
              </a:rPr>
              <a:t>Výzkumný problém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571FBB-F7F4-A9EA-5422-EA60EE3D2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cs-CZ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aké jsou preference a potřeby cestujících, kteří již letiště využili?</a:t>
            </a:r>
          </a:p>
          <a:p>
            <a:r>
              <a:rPr lang="cs-CZ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Jaké jsou očekávání a motivace potenciálních cestujících</a:t>
            </a:r>
            <a:r>
              <a:rPr lang="cs-CZ" sz="2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cs-CZ" sz="2200" dirty="0">
              <a:solidFill>
                <a:schemeClr val="tx2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931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882DC8-4C75-12DB-CAA5-4EF3CEA2B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sz="5400" dirty="0">
                <a:solidFill>
                  <a:schemeClr val="tx2"/>
                </a:solidFill>
              </a:rPr>
              <a:t>Metodika práce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04C3E-54F7-15A3-9865-F590388B7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Dotazníkové šeření</a:t>
            </a:r>
          </a:p>
          <a:p>
            <a:r>
              <a:rPr lang="cs-CZ" sz="2200" dirty="0">
                <a:solidFill>
                  <a:schemeClr val="tx2"/>
                </a:solidFill>
              </a:rPr>
              <a:t>Komparace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767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998417-E204-146B-9E35-71414DC30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68" y="466515"/>
            <a:ext cx="3812487" cy="2288845"/>
          </a:xfrm>
        </p:spPr>
        <p:txBody>
          <a:bodyPr anchor="ctr">
            <a:normAutofit/>
          </a:bodyPr>
          <a:lstStyle/>
          <a:p>
            <a:r>
              <a:rPr lang="cs-CZ" sz="5400" dirty="0">
                <a:solidFill>
                  <a:schemeClr val="tx2"/>
                </a:solidFill>
              </a:rPr>
              <a:t>Dotazníkové šetření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41CED-D0E8-A4D3-7F73-7E0BD755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Lidé, kteří leteckou dopravu z Českých Budějovic využili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Hodnotí přístupnost jako horší než je průměr podle asociace IATA.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Hodnotí odbavení jako mírně horší než je průměr podle asociace IATA.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Hodnotí bezpečnost jako mírně horší než je průměr podle asociace IATA.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Hodnotí nástup do letadla jako mírně lepší než je průměr podle asociace IATA.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sz="1800" dirty="0">
              <a:solidFill>
                <a:schemeClr val="tx2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Obrázek 3" descr="Obsah obrázku text, snímek obrazovky, Vykreslený graf, Paralelní&#10;&#10;Popis byl vytvořen automaticky">
            <a:extLst>
              <a:ext uri="{FF2B5EF4-FFF2-40B4-BE49-F238E27FC236}">
                <a16:creationId xmlns:a16="http://schemas.microsoft.com/office/drawing/2014/main" id="{993139E7-CC47-B67D-C6D8-559800CDC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41" y="2439339"/>
            <a:ext cx="5015792" cy="332660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7974113-29E4-855F-6D48-986355835FD2}"/>
              </a:ext>
            </a:extLst>
          </p:cNvPr>
          <p:cNvSpPr txBox="1"/>
          <p:nvPr/>
        </p:nvSpPr>
        <p:spPr>
          <a:xfrm>
            <a:off x="732568" y="5765943"/>
            <a:ext cx="69011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Zdroj: Autor,</a:t>
            </a:r>
            <a:r>
              <a:rPr lang="cs-CZ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https://www.iata.org/en/iata-repository/pressroom/presentations/global-passenger-survey-gmd2023/</a:t>
            </a:r>
            <a:r>
              <a:rPr lang="cs-CZ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924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76F2DB-2D46-58D8-F0DE-4D1CBD3BA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sz="5400">
                <a:solidFill>
                  <a:schemeClr val="tx2"/>
                </a:solidFill>
              </a:rPr>
              <a:t>Dotazníkové šetření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1F5AB41E-A934-DDC9-FCCB-E705FFE5F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Všichni dotázaní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Většina respondentů uvedla, že by přivítala nízkonákladové letecké společnosti.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Většina respondentů hodnotila destinace jako výborné, nebo chvalitebné.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Zároveň ale většina respondentů uvedla, že by uvítali větší města: Londýn, Milán, Frankfurt nad Mohanem, atd…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Někteří respondenti by si přáli širší pokrytí dovolenkových destinací.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013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D11373-DFAF-02B8-61B9-2FA159150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sz="5400">
                <a:solidFill>
                  <a:schemeClr val="tx2"/>
                </a:solidFill>
              </a:rPr>
              <a:t>Komparece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79B5F5-36F1-409B-BB25-1783C051B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Zvolená letiště: Karlovy Vary a Pardubice</a:t>
            </a:r>
          </a:p>
          <a:p>
            <a:pPr lvl="1"/>
            <a:r>
              <a:rPr lang="cs-CZ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 rámci porovnání lze vidět, že všechna tři letiště jsou v současnou chvíli primárně využívána cestovními kancelářemi.</a:t>
            </a:r>
          </a:p>
          <a:p>
            <a:pPr lvl="1"/>
            <a:r>
              <a:rPr lang="cs-CZ" sz="2200" dirty="0">
                <a:solidFill>
                  <a:schemeClr val="tx2"/>
                </a:solidFill>
                <a:latin typeface="Times New Roman" panose="02020603050405020304" pitchFamily="18" charset="0"/>
              </a:rPr>
              <a:t>V rámci porovnání lze vidět, že obě zmíněná letiště se snaží </a:t>
            </a:r>
            <a:r>
              <a:rPr lang="cs-CZ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zařazení pravidelných linek.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73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C3FBB8-8BA6-4EE3-68E3-9F63FEC8C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sz="5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sz="5400">
              <a:solidFill>
                <a:schemeClr val="tx2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B8376-6B43-E18D-4201-F29BCE08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Zvýšení osvěty veřejnosti.</a:t>
            </a:r>
          </a:p>
          <a:p>
            <a:r>
              <a:rPr lang="cs-CZ" sz="2200" dirty="0">
                <a:solidFill>
                  <a:schemeClr val="tx2"/>
                </a:solidFill>
              </a:rPr>
              <a:t>Přechod na celoroční provoz.</a:t>
            </a:r>
          </a:p>
          <a:p>
            <a:r>
              <a:rPr lang="cs-CZ" sz="2200" dirty="0">
                <a:solidFill>
                  <a:schemeClr val="tx2"/>
                </a:solidFill>
              </a:rPr>
              <a:t>Pokus o zavedení pravidelné linky do některého z větších měst, i kdyby na menší letiště dále od centra.</a:t>
            </a:r>
          </a:p>
          <a:p>
            <a:r>
              <a:rPr lang="cs-CZ" sz="2200" dirty="0">
                <a:solidFill>
                  <a:schemeClr val="tx2"/>
                </a:solidFill>
              </a:rPr>
              <a:t>Pokus o zavedení linek nízkonákladových společností.</a:t>
            </a: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endParaRPr lang="cs-CZ" sz="18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911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373A32-BA45-56C8-8A09-CF859BDB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cs-CZ" altLang="cs-CZ" sz="5400" dirty="0">
                <a:solidFill>
                  <a:schemeClr val="tx2"/>
                </a:solidFill>
                <a:ea typeface="ＭＳ Ｐゴシック" panose="020B0600070205080204" pitchFamily="34" charset="-128"/>
              </a:rPr>
              <a:t>Otázky vedoucího a oponenta</a:t>
            </a:r>
            <a:br>
              <a:rPr lang="cs-CZ" altLang="cs-CZ" sz="5400" dirty="0">
                <a:solidFill>
                  <a:schemeClr val="tx2"/>
                </a:solidFill>
                <a:ea typeface="ＭＳ Ｐゴシック" panose="020B0600070205080204" pitchFamily="34" charset="-128"/>
              </a:rPr>
            </a:br>
            <a:endParaRPr lang="cs-CZ" sz="5400" dirty="0">
              <a:solidFill>
                <a:schemeClr val="tx2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81529-6B4F-D73A-55BD-458F7034C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cs-CZ" sz="2200" dirty="0">
                <a:solidFill>
                  <a:schemeClr val="tx2"/>
                </a:solidFill>
              </a:rPr>
              <a:t>Mohou být zjištění z této práce v budoucnu uplatněna v praxi?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/>
                </a:solidFill>
              </a:rPr>
              <a:t> </a:t>
            </a:r>
          </a:p>
          <a:p>
            <a:r>
              <a:rPr lang="cs-CZ" sz="2200" dirty="0">
                <a:solidFill>
                  <a:schemeClr val="tx2"/>
                </a:solidFill>
              </a:rPr>
              <a:t>Využil jste Vy osobně dané letiště? Proč (ne)?</a:t>
            </a:r>
          </a:p>
          <a:p>
            <a:pPr marL="0" indent="0">
              <a:buNone/>
            </a:pPr>
            <a:endParaRPr lang="cs-CZ" sz="2200" dirty="0">
              <a:solidFill>
                <a:schemeClr val="tx2"/>
              </a:solidFill>
            </a:endParaRPr>
          </a:p>
          <a:p>
            <a:r>
              <a:rPr lang="cs-CZ" sz="2200" dirty="0">
                <a:solidFill>
                  <a:schemeClr val="tx2"/>
                </a:solidFill>
              </a:rPr>
              <a:t>Kdybyste měl neomezené finanční prostředky, jakou formu šíření dotazníku byste zvolil pro získání vyššího počtu respondentů?</a:t>
            </a:r>
          </a:p>
          <a:p>
            <a:pPr marL="0" indent="0">
              <a:buNone/>
            </a:pPr>
            <a:endParaRPr lang="cs-CZ" sz="2200" dirty="0">
              <a:solidFill>
                <a:schemeClr val="tx2"/>
              </a:solidFill>
            </a:endParaRPr>
          </a:p>
          <a:p>
            <a:r>
              <a:rPr lang="cs-CZ" sz="2200" dirty="0">
                <a:solidFill>
                  <a:schemeClr val="tx2"/>
                </a:solidFill>
              </a:rPr>
              <a:t>Jako jeden z návrhů řešení jste uvedl ”osvětu veřejnosti”, jakou formou byste to provedl?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916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390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Aptos (Základní text)</vt:lpstr>
      <vt:lpstr>Aptos Display (Nadpisy)</vt:lpstr>
      <vt:lpstr>ＭＳ Ｐゴシック</vt:lpstr>
      <vt:lpstr>Aptos</vt:lpstr>
      <vt:lpstr>Aptos Display</vt:lpstr>
      <vt:lpstr>Arial</vt:lpstr>
      <vt:lpstr>Times New Roman</vt:lpstr>
      <vt:lpstr>Motiv Office</vt:lpstr>
      <vt:lpstr>Evaluace osobní letecké dopravy na letišti České Budějovice </vt:lpstr>
      <vt:lpstr>Cíl práce </vt:lpstr>
      <vt:lpstr>Výzkumný problém</vt:lpstr>
      <vt:lpstr>Metodika práce</vt:lpstr>
      <vt:lpstr>Dotazníkové šetření</vt:lpstr>
      <vt:lpstr>Dotazníkové šetření</vt:lpstr>
      <vt:lpstr>Komparece</vt:lpstr>
      <vt:lpstr>Návrhy opatření</vt:lpstr>
      <vt:lpstr>Otázky vedoucího a oponenta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Karel Böhm</dc:creator>
  <cp:lastModifiedBy>Karel Böhm</cp:lastModifiedBy>
  <cp:revision>6</cp:revision>
  <dcterms:created xsi:type="dcterms:W3CDTF">2024-06-23T17:41:07Z</dcterms:created>
  <dcterms:modified xsi:type="dcterms:W3CDTF">2024-06-24T20:41:26Z</dcterms:modified>
</cp:coreProperties>
</file>